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68" r:id="rId4"/>
    <p:sldId id="257" r:id="rId5"/>
    <p:sldId id="258" r:id="rId6"/>
    <p:sldId id="266" r:id="rId7"/>
    <p:sldId id="262" r:id="rId8"/>
    <p:sldId id="274" r:id="rId9"/>
    <p:sldId id="263" r:id="rId10"/>
    <p:sldId id="259" r:id="rId11"/>
    <p:sldId id="260" r:id="rId12"/>
    <p:sldId id="261" r:id="rId13"/>
    <p:sldId id="264" r:id="rId14"/>
    <p:sldId id="265" r:id="rId15"/>
    <p:sldId id="269" r:id="rId16"/>
    <p:sldId id="267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7" autoAdjust="0"/>
    <p:restoredTop sz="94569" autoAdjust="0"/>
  </p:normalViewPr>
  <p:slideViewPr>
    <p:cSldViewPr>
      <p:cViewPr varScale="1">
        <p:scale>
          <a:sx n="105" d="100"/>
          <a:sy n="105" d="100"/>
        </p:scale>
        <p:origin x="-2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/>
          <a:lstStyle/>
          <a:p>
            <a:r>
              <a:rPr lang="ru-RU" i="1" dirty="0" smtClean="0"/>
              <a:t>Урок математики</a:t>
            </a:r>
            <a:br>
              <a:rPr lang="ru-RU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Задачи, обратные данной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Казанцева И. П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учитель МБОУ </a:t>
            </a:r>
            <a:r>
              <a:rPr lang="ru-RU" dirty="0" smtClean="0"/>
              <a:t>«Средняя общеобразовательная школа №1»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</a:rPr>
              <a:t>Проблемный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  Какие задачи называют обратными?</a:t>
            </a:r>
          </a:p>
          <a:p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12204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3421" y="4365104"/>
            <a:ext cx="2450579" cy="26971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</a:rPr>
              <a:t> 1.   На экскурсии в осеннем лесу Дима собрал 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7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</a:rPr>
              <a:t> листочков, а Катя - 6 листочков.     Сколько всего листочков собрали дети?</a:t>
            </a:r>
          </a:p>
          <a:p>
            <a:pPr marL="609600" indent="-609600">
              <a:lnSpc>
                <a:spcPct val="80000"/>
              </a:lnSpc>
              <a:buNone/>
            </a:pPr>
            <a:endParaRPr lang="ru-RU" b="1" dirty="0" smtClean="0">
              <a:solidFill>
                <a:srgbClr val="003300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</a:rPr>
              <a:t>  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</a:rPr>
              <a:t>2. Катя и Дима собрали 1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3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</a:rPr>
              <a:t> листочков. У Кати     было 6 листочков. Сколько листочков собрал Дима?</a:t>
            </a:r>
          </a:p>
          <a:p>
            <a:pPr marL="609600" indent="-609600">
              <a:lnSpc>
                <a:spcPct val="80000"/>
              </a:lnSpc>
              <a:buNone/>
            </a:pPr>
            <a:endParaRPr lang="ru-RU" dirty="0" smtClean="0">
              <a:solidFill>
                <a:srgbClr val="003300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</a:rPr>
              <a:t>  3. Катя и Дима собрали 1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3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</a:rPr>
              <a:t> листочков. Из них        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7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</a:rPr>
              <a:t>листочков были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</a:rPr>
              <a:t>у Димы. Сколько листочков было у Кати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</a:rPr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Сравним решения задач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ru-RU" dirty="0" smtClean="0"/>
              <a:t>Что вы можете сказать</a:t>
            </a:r>
            <a:r>
              <a:rPr lang="en-US" dirty="0" smtClean="0"/>
              <a:t> </a:t>
            </a:r>
            <a:r>
              <a:rPr lang="ru-RU" dirty="0" smtClean="0"/>
              <a:t>о решениях задач? </a:t>
            </a:r>
          </a:p>
          <a:p>
            <a:r>
              <a:rPr lang="ru-RU" dirty="0" smtClean="0"/>
              <a:t> Что одинаково?  Чем отличаются?</a:t>
            </a:r>
          </a:p>
          <a:p>
            <a:r>
              <a:rPr lang="ru-RU" dirty="0" smtClean="0"/>
              <a:t>Как назовем вторую и третью задачи? </a:t>
            </a:r>
          </a:p>
          <a:p>
            <a:endParaRPr lang="ru-RU" dirty="0" smtClean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-1" y="4005064"/>
          <a:ext cx="9144001" cy="19202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90346"/>
                <a:gridCol w="2890346"/>
                <a:gridCol w="3363309"/>
              </a:tblGrid>
              <a:tr h="7124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400" dirty="0" smtClean="0"/>
                        <a:t> Д.- 7 л.                             </a:t>
                      </a:r>
                    </a:p>
                    <a:p>
                      <a:pPr>
                        <a:buNone/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                           ?</a:t>
                      </a:r>
                    </a:p>
                    <a:p>
                      <a:pPr>
                        <a:buNone/>
                      </a:pPr>
                      <a:r>
                        <a:rPr lang="ru-RU" sz="2400" dirty="0" smtClean="0"/>
                        <a:t>  К.- 6 л.</a:t>
                      </a:r>
                    </a:p>
                    <a:p>
                      <a:pPr>
                        <a:buNone/>
                      </a:pPr>
                      <a:r>
                        <a:rPr lang="ru-RU" sz="2400" dirty="0" smtClean="0"/>
                        <a:t>      7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ru-RU" sz="2400" dirty="0" smtClean="0"/>
                        <a:t>6 = 13 (л.)</a:t>
                      </a:r>
                    </a:p>
                    <a:p>
                      <a:pPr>
                        <a:buNone/>
                      </a:pPr>
                      <a:r>
                        <a:rPr lang="ru-RU" sz="2400" dirty="0" smtClean="0"/>
                        <a:t>Ответ: 13 листочков.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Правая фигурная скобка 13"/>
          <p:cNvSpPr/>
          <p:nvPr/>
        </p:nvSpPr>
        <p:spPr>
          <a:xfrm>
            <a:off x="1115616" y="4149080"/>
            <a:ext cx="432048" cy="93610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Сравним решения задач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ru-RU" dirty="0" smtClean="0"/>
              <a:t>Что вы можете сказать</a:t>
            </a:r>
            <a:r>
              <a:rPr lang="en-US" dirty="0" smtClean="0"/>
              <a:t> </a:t>
            </a:r>
            <a:r>
              <a:rPr lang="ru-RU" dirty="0" smtClean="0"/>
              <a:t>о решениях задач? </a:t>
            </a:r>
          </a:p>
          <a:p>
            <a:r>
              <a:rPr lang="ru-RU" dirty="0" smtClean="0"/>
              <a:t> Что одинаково?  Чем отличаются?</a:t>
            </a:r>
          </a:p>
          <a:p>
            <a:r>
              <a:rPr lang="ru-RU" dirty="0" smtClean="0"/>
              <a:t>Как назовем вторую и третью задачи? </a:t>
            </a:r>
          </a:p>
          <a:p>
            <a:endParaRPr lang="ru-RU" dirty="0" smtClean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-1" y="4005064"/>
          <a:ext cx="9144001" cy="2286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90346"/>
                <a:gridCol w="2890346"/>
                <a:gridCol w="3363309"/>
              </a:tblGrid>
              <a:tr h="7124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400" dirty="0" smtClean="0"/>
                        <a:t> Д.- 7 л.                             </a:t>
                      </a:r>
                    </a:p>
                    <a:p>
                      <a:pPr>
                        <a:buNone/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                           ? л.</a:t>
                      </a:r>
                    </a:p>
                    <a:p>
                      <a:pPr>
                        <a:buNone/>
                      </a:pPr>
                      <a:r>
                        <a:rPr lang="ru-RU" sz="2400" dirty="0" smtClean="0"/>
                        <a:t>  К.- 6 л.</a:t>
                      </a:r>
                    </a:p>
                    <a:p>
                      <a:pPr>
                        <a:buNone/>
                      </a:pPr>
                      <a:r>
                        <a:rPr lang="ru-RU" sz="2400" dirty="0" smtClean="0"/>
                        <a:t>      7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ru-RU" sz="2400" dirty="0" smtClean="0"/>
                        <a:t>6 = 13 (л.)</a:t>
                      </a:r>
                    </a:p>
                    <a:p>
                      <a:pPr>
                        <a:buNone/>
                      </a:pPr>
                      <a:r>
                        <a:rPr lang="ru-RU" sz="2400" dirty="0" smtClean="0"/>
                        <a:t>Ответ: 13 листочков.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400" dirty="0" smtClean="0"/>
                        <a:t>Д.-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? л.</a:t>
                      </a:r>
                      <a:r>
                        <a:rPr lang="ru-RU" sz="2400" dirty="0" smtClean="0"/>
                        <a:t>                             </a:t>
                      </a:r>
                    </a:p>
                    <a:p>
                      <a:pPr>
                        <a:buNone/>
                      </a:pPr>
                      <a:r>
                        <a:rPr lang="ru-RU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                        13 л.</a:t>
                      </a:r>
                    </a:p>
                    <a:p>
                      <a:pPr>
                        <a:buNone/>
                      </a:pPr>
                      <a:r>
                        <a:rPr lang="ru-RU" sz="2400" dirty="0" smtClean="0"/>
                        <a:t> К.- 6 л.</a:t>
                      </a:r>
                    </a:p>
                    <a:p>
                      <a:pPr>
                        <a:buNone/>
                      </a:pPr>
                      <a:r>
                        <a:rPr lang="ru-RU" sz="2400" dirty="0" smtClean="0"/>
                        <a:t>      13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ru-RU" sz="2400" dirty="0" smtClean="0"/>
                        <a:t> 6</a:t>
                      </a:r>
                      <a:r>
                        <a:rPr lang="ru-RU" sz="2400" baseline="0" dirty="0" smtClean="0"/>
                        <a:t> = 7</a:t>
                      </a:r>
                      <a:r>
                        <a:rPr lang="ru-RU" sz="2400" dirty="0" smtClean="0"/>
                        <a:t> (л.)</a:t>
                      </a:r>
                    </a:p>
                    <a:p>
                      <a:pPr>
                        <a:buNone/>
                      </a:pPr>
                      <a:r>
                        <a:rPr lang="ru-RU" sz="2400" dirty="0" smtClean="0"/>
                        <a:t>Ответ: 7 листочков.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Правая фигурная скобка 13"/>
          <p:cNvSpPr/>
          <p:nvPr/>
        </p:nvSpPr>
        <p:spPr>
          <a:xfrm>
            <a:off x="1115616" y="4149080"/>
            <a:ext cx="432048" cy="93610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3923928" y="4149080"/>
            <a:ext cx="432048" cy="93610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Сравним решения задач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ru-RU" dirty="0" smtClean="0"/>
              <a:t>Что вы можете сказать</a:t>
            </a:r>
            <a:r>
              <a:rPr lang="en-US" dirty="0" smtClean="0"/>
              <a:t> </a:t>
            </a:r>
            <a:r>
              <a:rPr lang="ru-RU" dirty="0" smtClean="0"/>
              <a:t>о решениях задач? </a:t>
            </a:r>
          </a:p>
          <a:p>
            <a:r>
              <a:rPr lang="ru-RU" dirty="0" smtClean="0"/>
              <a:t> Что одинаково?  Чем отличаются?</a:t>
            </a:r>
          </a:p>
          <a:p>
            <a:r>
              <a:rPr lang="ru-RU" dirty="0" smtClean="0"/>
              <a:t>Как назовем вторую и третью задачи? </a:t>
            </a:r>
          </a:p>
          <a:p>
            <a:endParaRPr lang="ru-RU" dirty="0" smtClean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-1" y="4005064"/>
          <a:ext cx="9144001" cy="2286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90346"/>
                <a:gridCol w="2890346"/>
                <a:gridCol w="3363309"/>
              </a:tblGrid>
              <a:tr h="7124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400" dirty="0" smtClean="0"/>
                        <a:t> Д.- 7 л.                             </a:t>
                      </a:r>
                    </a:p>
                    <a:p>
                      <a:pPr>
                        <a:buNone/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                           ?</a:t>
                      </a:r>
                    </a:p>
                    <a:p>
                      <a:pPr>
                        <a:buNone/>
                      </a:pPr>
                      <a:r>
                        <a:rPr lang="ru-RU" sz="2400" dirty="0" smtClean="0"/>
                        <a:t>  К.- 6 л.</a:t>
                      </a:r>
                    </a:p>
                    <a:p>
                      <a:pPr>
                        <a:buNone/>
                      </a:pPr>
                      <a:r>
                        <a:rPr lang="ru-RU" sz="2400" dirty="0" smtClean="0"/>
                        <a:t>      7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ru-RU" sz="2400" dirty="0" smtClean="0"/>
                        <a:t>6 = 13 (л.)</a:t>
                      </a:r>
                    </a:p>
                    <a:p>
                      <a:pPr>
                        <a:buNone/>
                      </a:pPr>
                      <a:r>
                        <a:rPr lang="ru-RU" sz="2400" dirty="0" smtClean="0"/>
                        <a:t>Ответ: 13 листочков.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400" dirty="0" smtClean="0"/>
                        <a:t>Д.-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? л.</a:t>
                      </a:r>
                      <a:r>
                        <a:rPr lang="ru-RU" sz="2400" dirty="0" smtClean="0"/>
                        <a:t>                             </a:t>
                      </a:r>
                    </a:p>
                    <a:p>
                      <a:pPr>
                        <a:buNone/>
                      </a:pPr>
                      <a:r>
                        <a:rPr lang="ru-RU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                        13 л.</a:t>
                      </a:r>
                    </a:p>
                    <a:p>
                      <a:pPr>
                        <a:buNone/>
                      </a:pPr>
                      <a:r>
                        <a:rPr lang="ru-RU" sz="2400" dirty="0" smtClean="0"/>
                        <a:t> К.- 6 л.</a:t>
                      </a:r>
                    </a:p>
                    <a:p>
                      <a:pPr>
                        <a:buNone/>
                      </a:pPr>
                      <a:r>
                        <a:rPr lang="ru-RU" sz="2400" dirty="0" smtClean="0"/>
                        <a:t>      13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ru-RU" sz="2400" dirty="0" smtClean="0"/>
                        <a:t> 6</a:t>
                      </a:r>
                      <a:r>
                        <a:rPr lang="ru-RU" sz="2400" baseline="0" dirty="0" smtClean="0"/>
                        <a:t> = 7</a:t>
                      </a:r>
                      <a:r>
                        <a:rPr lang="ru-RU" sz="2400" dirty="0" smtClean="0"/>
                        <a:t> (л.)</a:t>
                      </a:r>
                    </a:p>
                    <a:p>
                      <a:pPr>
                        <a:buNone/>
                      </a:pPr>
                      <a:r>
                        <a:rPr lang="ru-RU" sz="2400" dirty="0" smtClean="0"/>
                        <a:t>Ответ: 7 листочков.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400" dirty="0" smtClean="0"/>
                        <a:t>Д.- 7 л.                             </a:t>
                      </a:r>
                    </a:p>
                    <a:p>
                      <a:pPr>
                        <a:buNone/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                          </a:t>
                      </a:r>
                      <a:r>
                        <a:rPr lang="ru-RU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13 л.</a:t>
                      </a:r>
                    </a:p>
                    <a:p>
                      <a:pPr>
                        <a:buNone/>
                      </a:pPr>
                      <a:r>
                        <a:rPr lang="ru-RU" sz="2400" dirty="0" smtClean="0"/>
                        <a:t>  К.-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? л.</a:t>
                      </a:r>
                    </a:p>
                    <a:p>
                      <a:pPr>
                        <a:buNone/>
                      </a:pPr>
                      <a:r>
                        <a:rPr lang="ru-RU" sz="2400" dirty="0" smtClean="0"/>
                        <a:t>      13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–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2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 =6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2400" dirty="0" smtClean="0"/>
                        <a:t> (л.)</a:t>
                      </a:r>
                    </a:p>
                    <a:p>
                      <a:pPr>
                        <a:buNone/>
                      </a:pPr>
                      <a:r>
                        <a:rPr lang="ru-RU" sz="2400" dirty="0" smtClean="0"/>
                        <a:t>Ответ: 6 листочков.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Правая фигурная скобка 13"/>
          <p:cNvSpPr/>
          <p:nvPr/>
        </p:nvSpPr>
        <p:spPr>
          <a:xfrm>
            <a:off x="1115616" y="4149080"/>
            <a:ext cx="432048" cy="93610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3923928" y="4149080"/>
            <a:ext cx="432048" cy="93610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6948264" y="4149080"/>
            <a:ext cx="432048" cy="93610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3429000"/>
            <a:ext cx="5832648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43808" y="342900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Обратные задачи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smtClean="0"/>
              <a:t>        </a:t>
            </a:r>
            <a:r>
              <a:rPr lang="ru-RU" sz="4000" b="1" dirty="0" smtClean="0"/>
              <a:t>З</a:t>
            </a:r>
            <a:r>
              <a:rPr lang="ru-RU" sz="4000" b="1" smtClean="0"/>
              <a:t>адачи</a:t>
            </a:r>
            <a:r>
              <a:rPr lang="ru-RU" sz="4000" b="1" dirty="0" smtClean="0"/>
              <a:t>, в которых число и результат меняются местами </a:t>
            </a:r>
          </a:p>
          <a:p>
            <a:pPr>
              <a:buNone/>
            </a:pPr>
            <a:r>
              <a:rPr lang="ru-RU" sz="4000" b="1" dirty="0" smtClean="0"/>
              <a:t>   (известное становится неизвестным, а неизвестное известным) называют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          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задачи, обратные данной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>
                <a:solidFill>
                  <a:srgbClr val="FF0000"/>
                </a:solidFill>
              </a:rPr>
              <a:t>Физминутка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4068640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24128" y="4509120"/>
            <a:ext cx="2200292" cy="1504282"/>
          </a:xfrm>
        </p:spPr>
      </p:pic>
      <p:pic>
        <p:nvPicPr>
          <p:cNvPr id="5" name="Рисунок 4" descr="A_2om9NUO1MCyRQ9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068960"/>
            <a:ext cx="1249511" cy="1302012"/>
          </a:xfrm>
          <a:prstGeom prst="rect">
            <a:avLst/>
          </a:prstGeom>
        </p:spPr>
      </p:pic>
      <p:pic>
        <p:nvPicPr>
          <p:cNvPr id="6" name="Рисунок 5" descr="809825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2636912"/>
            <a:ext cx="2970782" cy="3031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Проверь себя!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Володя поймал 4 окуня и 3 леща. Сколько всего рыб он поймал?</a:t>
            </a:r>
          </a:p>
          <a:p>
            <a:pPr>
              <a:buNone/>
            </a:pPr>
            <a:r>
              <a:rPr lang="ru-RU" dirty="0" smtClean="0"/>
              <a:t>     Решение: </a:t>
            </a:r>
            <a:r>
              <a:rPr lang="ru-RU" u="sng" dirty="0" smtClean="0">
                <a:solidFill>
                  <a:srgbClr val="FF0000"/>
                </a:solidFill>
              </a:rPr>
              <a:t>4 + 3 = 7 (р.)     </a:t>
            </a:r>
            <a:r>
              <a:rPr lang="ru-RU" dirty="0" smtClean="0"/>
              <a:t>Ответ: </a:t>
            </a:r>
            <a:r>
              <a:rPr lang="ru-RU" u="sng" dirty="0" smtClean="0">
                <a:solidFill>
                  <a:srgbClr val="FF0000"/>
                </a:solidFill>
              </a:rPr>
              <a:t>7 рыб.  </a:t>
            </a:r>
          </a:p>
          <a:p>
            <a:pPr>
              <a:buNone/>
            </a:pPr>
            <a:r>
              <a:rPr lang="ru-RU" dirty="0" smtClean="0"/>
              <a:t>          Володя поймал 4 окуня, а лещей на 1 меньше. Сколько лещей поймал Володя? </a:t>
            </a:r>
          </a:p>
          <a:p>
            <a:pPr>
              <a:buNone/>
            </a:pPr>
            <a:r>
              <a:rPr lang="ru-RU" dirty="0" smtClean="0"/>
              <a:t>          Володя поймал 7 рыб. Лещей было 3. Остальные окуни. Сколько было окуней?</a:t>
            </a:r>
          </a:p>
          <a:p>
            <a:pPr>
              <a:buNone/>
            </a:pPr>
            <a:r>
              <a:rPr lang="ru-RU" dirty="0" smtClean="0"/>
              <a:t>          Володя поймал 7 рыб. Окуней было 4. Остальные лещи. Сколько было лещей?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55576" y="3284984"/>
            <a:ext cx="432048" cy="43204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27584" y="4437112"/>
            <a:ext cx="432048" cy="43204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27584" y="328498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44371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827584" y="5445224"/>
            <a:ext cx="432048" cy="43204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9592" y="55172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Задачи, обратные данной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задачи, в которых число и результат меняются местами </a:t>
            </a:r>
          </a:p>
          <a:p>
            <a:pPr>
              <a:buNone/>
            </a:pPr>
            <a:r>
              <a:rPr lang="ru-RU" b="1" dirty="0" smtClean="0"/>
              <a:t>   (известное становится неизвестным, а неизвестное известным).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Баллы 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Отметка</a:t>
                      </a:r>
                      <a:endParaRPr lang="ru-RU" sz="4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9-8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7-6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носка-облако 8"/>
          <p:cNvSpPr/>
          <p:nvPr/>
        </p:nvSpPr>
        <p:spPr>
          <a:xfrm>
            <a:off x="3131840" y="548680"/>
            <a:ext cx="5148064" cy="1656184"/>
          </a:xfrm>
          <a:prstGeom prst="cloudCallout">
            <a:avLst>
              <a:gd name="adj1" fmla="val 35212"/>
              <a:gd name="adj2" fmla="val -396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043608" y="548680"/>
            <a:ext cx="1728192" cy="16561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43608" y="2348880"/>
            <a:ext cx="1656184" cy="16561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43608" y="4077072"/>
            <a:ext cx="1728192" cy="1656184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95936" y="836712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Сомневаюсь в своих знаниях! Переживаю!</a:t>
            </a:r>
            <a:endParaRPr lang="ru-RU" sz="2800" b="1" dirty="0"/>
          </a:p>
        </p:txBody>
      </p:sp>
      <p:sp>
        <p:nvSpPr>
          <p:cNvPr id="11" name="Выноска-облако 10"/>
          <p:cNvSpPr/>
          <p:nvPr/>
        </p:nvSpPr>
        <p:spPr>
          <a:xfrm>
            <a:off x="3059832" y="2348880"/>
            <a:ext cx="5148064" cy="1656184"/>
          </a:xfrm>
          <a:prstGeom prst="cloudCallout">
            <a:avLst>
              <a:gd name="adj1" fmla="val 32108"/>
              <a:gd name="adj2" fmla="val -104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995936" y="2564904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Ещё не решил!     </a:t>
            </a:r>
          </a:p>
          <a:p>
            <a:r>
              <a:rPr lang="ru-RU" sz="2800" b="1" dirty="0" smtClean="0"/>
              <a:t>Буду стараться!</a:t>
            </a:r>
            <a:endParaRPr lang="ru-RU" sz="2800" b="1" dirty="0"/>
          </a:p>
        </p:txBody>
      </p:sp>
      <p:sp>
        <p:nvSpPr>
          <p:cNvPr id="14" name="Выноска-облако 13"/>
          <p:cNvSpPr/>
          <p:nvPr/>
        </p:nvSpPr>
        <p:spPr>
          <a:xfrm>
            <a:off x="3275856" y="4077072"/>
            <a:ext cx="5148064" cy="1656184"/>
          </a:xfrm>
          <a:prstGeom prst="cloudCallout">
            <a:avLst>
              <a:gd name="adj1" fmla="val 29349"/>
              <a:gd name="adj2" fmla="val -557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995936" y="4365104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Настроение отличное! </a:t>
            </a:r>
          </a:p>
          <a:p>
            <a:r>
              <a:rPr lang="ru-RU" sz="2800" b="1" dirty="0" smtClean="0"/>
              <a:t>К уроку готов!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852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УРОК!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_a67e1_4d3f05d1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556792"/>
            <a:ext cx="3666030" cy="4525963"/>
          </a:xfrm>
        </p:spPr>
      </p:pic>
      <p:pic>
        <p:nvPicPr>
          <p:cNvPr id="6" name="Рисунок 5" descr="981239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8568952" cy="640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Как называются числа при сложении?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вариант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6 + 7 = </a:t>
            </a:r>
          </a:p>
          <a:p>
            <a:pPr>
              <a:buNone/>
            </a:pPr>
            <a:r>
              <a:rPr lang="ru-RU" sz="4000" b="1" dirty="0" smtClean="0"/>
              <a:t>13 – 7 = 6</a:t>
            </a:r>
          </a:p>
          <a:p>
            <a:pPr>
              <a:buNone/>
            </a:pPr>
            <a:r>
              <a:rPr lang="ru-RU" sz="4000" b="1" dirty="0" smtClean="0"/>
              <a:t>13 – 6 = 7</a:t>
            </a:r>
            <a:endParaRPr lang="ru-RU" sz="40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2 вариант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30 + 8 = </a:t>
            </a:r>
          </a:p>
          <a:p>
            <a:pPr>
              <a:buNone/>
            </a:pPr>
            <a:r>
              <a:rPr lang="ru-RU" sz="4000" b="1" dirty="0" smtClean="0"/>
              <a:t>38 – 8 = 30</a:t>
            </a:r>
          </a:p>
          <a:p>
            <a:pPr>
              <a:buNone/>
            </a:pPr>
            <a:r>
              <a:rPr lang="ru-RU" sz="4000" b="1" dirty="0" smtClean="0"/>
              <a:t>38 – 30 = 8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2204864"/>
            <a:ext cx="936104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23728" y="213285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13</a:t>
            </a:r>
            <a:endParaRPr lang="ru-RU" sz="4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2132856"/>
            <a:ext cx="936104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516216" y="213285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38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_a67e1_4d3f05d1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38985" y="1600200"/>
            <a:ext cx="366603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Расположите числа в порядке убывания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600200"/>
            <a:ext cx="8280920" cy="4525963"/>
          </a:xfrm>
        </p:spPr>
        <p:txBody>
          <a:bodyPr>
            <a:normAutofit/>
          </a:bodyPr>
          <a:lstStyle/>
          <a:p>
            <a:pPr marL="914400" indent="-914400">
              <a:buNone/>
            </a:pPr>
            <a:endParaRPr lang="ru-RU" sz="4800" b="1" dirty="0" smtClean="0">
              <a:solidFill>
                <a:srgbClr val="0070C0"/>
              </a:solidFill>
            </a:endParaRPr>
          </a:p>
          <a:p>
            <a:pPr marL="914400" indent="-914400">
              <a:buNone/>
            </a:pPr>
            <a:r>
              <a:rPr lang="ru-RU" sz="4800" b="1" dirty="0" err="1" smtClean="0">
                <a:solidFill>
                  <a:srgbClr val="0070C0"/>
                </a:solidFill>
              </a:rPr>
              <a:t>з</a:t>
            </a:r>
            <a:r>
              <a:rPr lang="ru-RU" sz="4800" b="1" dirty="0" smtClean="0">
                <a:solidFill>
                  <a:srgbClr val="0070C0"/>
                </a:solidFill>
              </a:rPr>
              <a:t>         </a:t>
            </a:r>
            <a:r>
              <a:rPr lang="ru-RU" sz="4800" b="1" dirty="0" err="1" smtClean="0">
                <a:solidFill>
                  <a:srgbClr val="0070C0"/>
                </a:solidFill>
              </a:rPr>
              <a:t>д</a:t>
            </a:r>
            <a:r>
              <a:rPr lang="ru-RU" sz="4800" b="1" dirty="0" smtClean="0">
                <a:solidFill>
                  <a:srgbClr val="0070C0"/>
                </a:solidFill>
              </a:rPr>
              <a:t>       а       </a:t>
            </a:r>
            <a:r>
              <a:rPr lang="ru-RU" sz="4800" b="1" dirty="0" err="1" smtClean="0">
                <a:solidFill>
                  <a:srgbClr val="0070C0"/>
                </a:solidFill>
              </a:rPr>
              <a:t>а</a:t>
            </a:r>
            <a:r>
              <a:rPr lang="ru-RU" sz="4800" b="1" dirty="0" smtClean="0">
                <a:solidFill>
                  <a:srgbClr val="0070C0"/>
                </a:solidFill>
              </a:rPr>
              <a:t>      и      ч    </a:t>
            </a:r>
          </a:p>
          <a:p>
            <a:pPr marL="914400" indent="-914400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  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861048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50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3861048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40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3861048"/>
            <a:ext cx="864096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45</a:t>
            </a:r>
            <a:endParaRPr lang="ru-RU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27984" y="3861048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37</a:t>
            </a:r>
            <a:endParaRPr lang="ru-RU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80112" y="3933056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16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76256" y="3861048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24</a:t>
            </a:r>
            <a:endParaRPr lang="ru-RU" sz="4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668344" y="5157192"/>
            <a:ext cx="864096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96336" y="5085184"/>
            <a:ext cx="7200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5343 L 0.0158 0.179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2 0.06292 C -0.06684 0.11057 -0.11997 0.15846 -0.14184 0.177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0.05343 L 0.13785 0.179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4279 L 0.00799 0.1792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0.04279 L -0.13768 0.179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2 0.03678 L 0.12205 0.162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27584" y="1600200"/>
            <a:ext cx="7560840" cy="4525963"/>
          </a:xfrm>
        </p:spPr>
        <p:txBody>
          <a:bodyPr>
            <a:normAutofit/>
          </a:bodyPr>
          <a:lstStyle/>
          <a:p>
            <a:pPr marL="914400" indent="-914400">
              <a:buNone/>
            </a:pPr>
            <a:endParaRPr lang="ru-RU" sz="4800" b="1" dirty="0" smtClean="0"/>
          </a:p>
          <a:p>
            <a:pPr marL="914400" indent="-914400" algn="ctr">
              <a:buNone/>
            </a:pPr>
            <a:r>
              <a:rPr lang="ru-RU" sz="4800" b="1" dirty="0" err="1" smtClean="0">
                <a:solidFill>
                  <a:srgbClr val="FF0000"/>
                </a:solidFill>
              </a:rPr>
              <a:t>з</a:t>
            </a:r>
            <a:r>
              <a:rPr lang="ru-RU" sz="4800" b="1" dirty="0" smtClean="0">
                <a:solidFill>
                  <a:srgbClr val="FF0000"/>
                </a:solidFill>
              </a:rPr>
              <a:t>  а  </a:t>
            </a:r>
            <a:r>
              <a:rPr lang="ru-RU" sz="4800" b="1" dirty="0" err="1" smtClean="0">
                <a:solidFill>
                  <a:srgbClr val="FF0000"/>
                </a:solidFill>
              </a:rPr>
              <a:t>д</a:t>
            </a:r>
            <a:r>
              <a:rPr lang="ru-RU" sz="4800" b="1" dirty="0" smtClean="0">
                <a:solidFill>
                  <a:srgbClr val="FF0000"/>
                </a:solidFill>
              </a:rPr>
              <a:t>  </a:t>
            </a:r>
            <a:r>
              <a:rPr lang="ru-RU" sz="4800" b="1" dirty="0" err="1" smtClean="0">
                <a:solidFill>
                  <a:srgbClr val="FF0000"/>
                </a:solidFill>
              </a:rPr>
              <a:t>а</a:t>
            </a:r>
            <a:r>
              <a:rPr lang="ru-RU" sz="4800" b="1" dirty="0" smtClean="0">
                <a:solidFill>
                  <a:srgbClr val="FF0000"/>
                </a:solidFill>
              </a:rPr>
              <a:t>  ч и       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395536" y="1052736"/>
            <a:ext cx="3312368" cy="1728192"/>
          </a:xfrm>
          <a:prstGeom prst="cloudCallout">
            <a:avLst>
              <a:gd name="adj1" fmla="val 17225"/>
              <a:gd name="adj2" fmla="val -222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15616" y="162880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3563888" y="1124744"/>
            <a:ext cx="4608512" cy="2736304"/>
          </a:xfrm>
          <a:prstGeom prst="cloudCallout">
            <a:avLst>
              <a:gd name="adj1" fmla="val 23473"/>
              <a:gd name="adj2" fmla="val 532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788024" y="148478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Условие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206084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Вопрос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263691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Решение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321297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Ответ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852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    Задачи, обратные данным.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Обратные задачи?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Володя поймал 4 окуня и 3 леща. Сколько всего рыб он поймал?</a:t>
            </a:r>
          </a:p>
          <a:p>
            <a:pPr>
              <a:buNone/>
            </a:pPr>
            <a:r>
              <a:rPr lang="ru-RU" dirty="0" smtClean="0"/>
              <a:t>      ____________________________________</a:t>
            </a:r>
          </a:p>
          <a:p>
            <a:pPr>
              <a:buNone/>
            </a:pPr>
            <a:r>
              <a:rPr lang="ru-RU" dirty="0" smtClean="0"/>
              <a:t>          Володя поймал 4 окуня, а лещей на 1 меньше. Сколько лещей поймал Володя? </a:t>
            </a:r>
          </a:p>
          <a:p>
            <a:pPr>
              <a:buNone/>
            </a:pPr>
            <a:r>
              <a:rPr lang="ru-RU" dirty="0" smtClean="0"/>
              <a:t>          Володя поймал 7 рыб. Лещей было 3. Остальные окуни. Сколько было окуней?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83568" y="4365104"/>
            <a:ext cx="432048" cy="43204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83568" y="3356992"/>
            <a:ext cx="432048" cy="43204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55576" y="34290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44371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655</Words>
  <Application>Microsoft Office PowerPoint</Application>
  <PresentationFormat>Экран (4:3)</PresentationFormat>
  <Paragraphs>123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Урок математики  Задачи, обратные данной</vt:lpstr>
      <vt:lpstr> </vt:lpstr>
      <vt:lpstr>Как называются числа при сложении?</vt:lpstr>
      <vt:lpstr>Слайд 4</vt:lpstr>
      <vt:lpstr>Расположите числа в порядке убывания</vt:lpstr>
      <vt:lpstr>Слайд 6</vt:lpstr>
      <vt:lpstr> </vt:lpstr>
      <vt:lpstr>Тема урока.</vt:lpstr>
      <vt:lpstr>Обратные задачи?</vt:lpstr>
      <vt:lpstr>Проблемный вопрос</vt:lpstr>
      <vt:lpstr>Слайд 11</vt:lpstr>
      <vt:lpstr>Сравним решения задач</vt:lpstr>
      <vt:lpstr>Сравним решения задач</vt:lpstr>
      <vt:lpstr>Сравним решения задач</vt:lpstr>
      <vt:lpstr>Слайд 15</vt:lpstr>
      <vt:lpstr> Физминутка </vt:lpstr>
      <vt:lpstr>Проверь себя!</vt:lpstr>
      <vt:lpstr>Задачи, обратные данной</vt:lpstr>
      <vt:lpstr>Слайд 19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Редактор</dc:creator>
  <cp:lastModifiedBy>1</cp:lastModifiedBy>
  <cp:revision>42</cp:revision>
  <dcterms:created xsi:type="dcterms:W3CDTF">2013-10-31T10:14:44Z</dcterms:created>
  <dcterms:modified xsi:type="dcterms:W3CDTF">2015-10-16T17:37:45Z</dcterms:modified>
</cp:coreProperties>
</file>