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692696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Презентация к логопедическому занятию в старшей группе по развитию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                               лексико-грамматических </a:t>
            </a:r>
            <a:r>
              <a:rPr lang="ru-RU" sz="2000" dirty="0" smtClean="0">
                <a:solidFill>
                  <a:srgbClr val="800000"/>
                </a:solidFill>
                <a:latin typeface="Arial Black" pitchFamily="34" charset="0"/>
              </a:rPr>
              <a:t>категорий.                                     Лексическая тема «Грибы»</a:t>
            </a:r>
            <a:endParaRPr lang="ru-RU" sz="20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572000" y="2852936"/>
            <a:ext cx="35283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логопед ГБДОУ № 97 Центрального района                                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Кашеварова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635896" y="6021288"/>
            <a:ext cx="269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Санкт – Петербург 2015г</a:t>
            </a:r>
            <a:endParaRPr lang="ru-RU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131840" y="2060848"/>
            <a:ext cx="56176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тетради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дорисовать ножки у грибов и раскрасить грибы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51920" y="2564904"/>
            <a:ext cx="4752528" cy="102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Расскажите, что мы собирали в осеннем лесу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какие игры мы играли?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Кто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рассказывал про грибы лучше всех?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644008" y="249289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Молодцы!</a:t>
            </a:r>
            <a:endParaRPr lang="ru-RU" sz="4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11247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           Литература.</a:t>
            </a:r>
          </a:p>
          <a:p>
            <a:endParaRPr lang="ru-RU" sz="1400" b="1" dirty="0" smtClean="0">
              <a:solidFill>
                <a:srgbClr val="800000"/>
              </a:solidFill>
            </a:endParaRPr>
          </a:p>
          <a:p>
            <a:r>
              <a:rPr lang="ru-RU" sz="1400" b="1" dirty="0" smtClean="0">
                <a:solidFill>
                  <a:srgbClr val="800000"/>
                </a:solidFill>
              </a:rPr>
              <a:t>1. </a:t>
            </a:r>
            <a:r>
              <a:rPr lang="ru-RU" sz="1400" b="1" dirty="0" err="1" smtClean="0">
                <a:solidFill>
                  <a:srgbClr val="800000"/>
                </a:solidFill>
              </a:rPr>
              <a:t>Нищева</a:t>
            </a:r>
            <a:r>
              <a:rPr lang="ru-RU" sz="1400" b="1" dirty="0" smtClean="0">
                <a:solidFill>
                  <a:srgbClr val="800000"/>
                </a:solidFill>
              </a:rPr>
              <a:t> Н. В. Конспекты подгрупповых логопедических занятий в средней группе детского сада для детей с ОНР. Санкт-Петербург, 2006г.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2. </a:t>
            </a:r>
            <a:r>
              <a:rPr lang="ru-RU" sz="1400" b="1" dirty="0" err="1" smtClean="0">
                <a:solidFill>
                  <a:srgbClr val="800000"/>
                </a:solidFill>
              </a:rPr>
              <a:t>Османова</a:t>
            </a:r>
            <a:r>
              <a:rPr lang="ru-RU" sz="1400" b="1" dirty="0" smtClean="0">
                <a:solidFill>
                  <a:srgbClr val="800000"/>
                </a:solidFill>
              </a:rPr>
              <a:t> Г. А., Позднякова Л. А. Игры и упражнения для развития у детей общих речевых навыков.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Санкт- Петербург, 2007г.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3. Лексические темы по развитию речи детей дошкольного возраста. Под редакцией Козиной И. В.</a:t>
            </a:r>
            <a:endParaRPr lang="ru-RU" sz="14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851920" y="41490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800000"/>
                </a:solidFill>
              </a:rPr>
              <a:t>В презентации использовались картинки из поисковой системы « </a:t>
            </a:r>
            <a:r>
              <a:rPr lang="ru-RU" sz="1400" b="1" dirty="0" err="1" smtClean="0">
                <a:solidFill>
                  <a:srgbClr val="800000"/>
                </a:solidFill>
              </a:rPr>
              <a:t>Яндекс</a:t>
            </a:r>
            <a:r>
              <a:rPr lang="ru-RU" sz="1400" b="1" dirty="0" smtClean="0">
                <a:solidFill>
                  <a:srgbClr val="800000"/>
                </a:solidFill>
              </a:rPr>
              <a:t>» и сайта </a:t>
            </a:r>
            <a:r>
              <a:rPr lang="en-US" sz="1400" b="1" dirty="0" smtClean="0">
                <a:solidFill>
                  <a:srgbClr val="800000"/>
                </a:solidFill>
              </a:rPr>
              <a:t>http://www.maam.ru/</a:t>
            </a:r>
            <a:endParaRPr lang="ru-RU" sz="1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76470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Коррекционно-образовательные задачи: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1. Закрепление представлений о лесе и грибах, произрастающих в лесу;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2. Уточнение, расширение и активизация словаря по теме: сосновый бор, боровик, подосиновик, подберёзовик, моховик, маслёнок, ядовитый, съедобный;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3. Совершенствование грамматического строя речи: согласование числительных с существительными в роде и числе; образование однокоренных слов;</a:t>
            </a:r>
          </a:p>
          <a:p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Коррекционно-развивающие задачи: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1. Развитие связной речи;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2. Развитие зрительного и слухового внимания и памяти;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3. Координация речи и движения, совершенствование тонкой моторики;</a:t>
            </a:r>
          </a:p>
          <a:p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Коррекционно-воспитательные задачи:</a:t>
            </a:r>
          </a:p>
          <a:p>
            <a:r>
              <a:rPr lang="ru-RU" sz="1400" b="1" dirty="0" smtClean="0">
                <a:solidFill>
                  <a:srgbClr val="800000"/>
                </a:solidFill>
              </a:rPr>
              <a:t>1. Формирование умения отвечать по одному, воспитание сдержанности, доброжелательности к товарищам; воспитание любви и бережного отношения к природе;</a:t>
            </a:r>
          </a:p>
          <a:p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Оборудование:</a:t>
            </a:r>
            <a:r>
              <a:rPr lang="ru-RU" sz="1400" b="1" dirty="0" smtClean="0">
                <a:solidFill>
                  <a:srgbClr val="800000"/>
                </a:solidFill>
              </a:rPr>
              <a:t> панно осенней полянки, корзинка с грибами, кубик родственных слов, набор плоскостных изображений грибов </a:t>
            </a:r>
            <a:r>
              <a:rPr lang="ru-RU" sz="1400" b="1" dirty="0" smtClean="0">
                <a:solidFill>
                  <a:srgbClr val="800000"/>
                </a:solidFill>
              </a:rPr>
              <a:t>и деревьев</a:t>
            </a:r>
            <a:endParaRPr lang="ru-RU" sz="14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67544" y="332656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800000"/>
                </a:solidFill>
              </a:rPr>
              <a:t>Цель  - развитие </a:t>
            </a:r>
            <a:r>
              <a:rPr lang="ru-RU" sz="1600" b="1" dirty="0" err="1" smtClean="0">
                <a:solidFill>
                  <a:srgbClr val="800000"/>
                </a:solidFill>
              </a:rPr>
              <a:t>лексико</a:t>
            </a:r>
            <a:r>
              <a:rPr lang="ru-RU" sz="1600" b="1" dirty="0" smtClean="0">
                <a:solidFill>
                  <a:srgbClr val="800000"/>
                </a:solidFill>
              </a:rPr>
              <a:t> – грамматических категорий у детей с ОНР  по теме « Грибы»</a:t>
            </a:r>
            <a:endParaRPr lang="ru-RU" sz="1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779911" y="1700808"/>
            <a:ext cx="45365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занятия :                                                            </a:t>
            </a:r>
            <a:r>
              <a:rPr lang="ru-RU" sz="1600" b="1" dirty="0" smtClean="0">
                <a:solidFill>
                  <a:srgbClr val="800000"/>
                </a:solidFill>
              </a:rPr>
              <a:t>1. Организационный момент. Корзинка с грибами. « Назови гриб»                                                               2. Игра « За грибами».                                                                 3. Динамическая пауза.                                                                  4. Игра « Соберем семейку».                                                   5. Игра – загадка « Сколько я грибов нашла?».                     6. Игра « Будь внимательным».                                               7. Работа в тетради (дорисовать ножки грибов, раскрасить грибы)                                                                             8. Организационный момент. Итог занятия.</a:t>
            </a:r>
            <a:endParaRPr lang="ru-RU" sz="1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945015"/>
            <a:ext cx="803040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огопед</a:t>
            </a: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встречает детей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корзинкой в руках, в корзинке плоскостные грибы.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лесу я набрала много грибов. Давайте вспомним названия грибов и рассмотрим их.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Выставляются грибы: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боровик, подбёрёзовик, подосиновик, лисичка, сыроежка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Возьмите по одному грибу, название которого вы запомнили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Дети: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У меня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лисичка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– У меня сыроежка и т.д.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http://azbukamedikicom.ru/gepatit/wp-content/uploads/2015/08/29548-gepatit-v-lech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08920"/>
            <a:ext cx="864096" cy="864096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7" name="Picture 5" descr="http://vsdn.ru/images/data/gallery/4248_big_1352273411_97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373216"/>
            <a:ext cx="1009374" cy="1008112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9" name="Picture 7" descr="http://pandia.ru/text/77/432/images/image008_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212976"/>
            <a:ext cx="802173" cy="1080120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81" name="Picture 9" descr="http://s.felomena.com/wp-content/images/sonnik/bukva/b/borov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5157192"/>
            <a:ext cx="768086" cy="1152128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83" name="Picture 11" descr="http://5.www.onlineslovari.com/photos/biologicheskiy_entsiklopedicheskiy_slovar/syiroejka1.jpg"/>
          <p:cNvPicPr>
            <a:picLocks noChangeAspect="1" noChangeArrowheads="1"/>
          </p:cNvPicPr>
          <p:nvPr/>
        </p:nvPicPr>
        <p:blipFill>
          <a:blip r:embed="rId6" cstate="print"/>
          <a:srcRect t="6690" r="11060"/>
          <a:stretch>
            <a:fillRect/>
          </a:stretch>
        </p:blipFill>
        <p:spPr bwMode="auto">
          <a:xfrm>
            <a:off x="5796136" y="4149080"/>
            <a:ext cx="1079038" cy="792088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661919"/>
            <a:ext cx="80988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Игра 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грибами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лес осенний мы пойдём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грибов мы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наберём!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берёзовой роще, под берёзками растут подберёзовики;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Подберёзовик, подберёзовик,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Ловко спрятался под берёзою!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 не прячься ты так старательно-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найду тебя обязательно!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Рассматривание подберёзовика: какая у гриба шляпка? Какая у гриба ножка?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сосновом бору, под соснами растут боровики;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дорожке шли - боровик нашли,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Боровик боровой в мох укрылся с головой,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его пройти могли, хорошо, что тихо шли!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Рассматривание боровика: какая у гриба шляпка? Какая у гриба ножка?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осиннике, под осинами растут подосиновики;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осиной стоит мальчик-с- пальчик,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нём сер кафтанчик, шапка оранжевая!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Рассматривание подосиновика: какая у гриба шляпка? Какая у гриба ножка?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Выставляется картинка с грибами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Посмотрите внимательно на изображение грибов. Какой гриб здесь лишний и почему?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Лишний мухомор, потому, что он ядовитый, несъедобный, его нельзя трогать руками.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какие ещё несъедобные грибы вы знаете? Бледная поганка, желчный гриб.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707904" y="2060848"/>
            <a:ext cx="500404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Динамическая пауза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Ножки, ножки, где вы были?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грибами в лес ходили!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ручки работали?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 грибочки собирали!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 вы, глазки, помогали? - мы искали да смотрели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 пенёчки оглядели!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067944" y="2060848"/>
            <a:ext cx="453650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Игра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Соберём семейку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Давайте подберём слова из одной семейки к слову гриб.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 ты назовёшь маленький гриб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грибок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 называют суп из грибов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грибной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-Как называют человека, который собирает грибы?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грибник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-Как называют тонкие корни грибов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грибница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-Как ласково называют гриб 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грибочек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79912" y="980728"/>
            <a:ext cx="5184576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Игра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загадка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я грибов нашла?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я в кусты зашла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Подосиновик нашла,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 лисички, боровик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зелёный моховик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я нашла грибов?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кого ответ готов?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-Перечислите названия грибов!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кого сколько?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Сосчитайте грибы у себя в корзинке и расскажите, что вы собрали в лесу? Постарайтесь составить красивое предложение.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Я нашёл три подберёзовика, я нашла четыре боровика, я нашла пять лисичек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95936" y="1844824"/>
            <a:ext cx="46085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Игра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Будь внимательным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Вспомните, какие грибы мы собрали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прохлопаем слова и узнаем сколько в них слогов: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бо-ро-вик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му-хо-мор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ры-жик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под-бе-рё-зо-вик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сы-ро-еж-ка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 каком названии два слога? Три слога, четыре слога?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881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17</cp:revision>
  <dcterms:created xsi:type="dcterms:W3CDTF">2015-10-01T15:54:21Z</dcterms:created>
  <dcterms:modified xsi:type="dcterms:W3CDTF">2015-10-04T16:11:20Z</dcterms:modified>
</cp:coreProperties>
</file>