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92" r:id="rId9"/>
    <p:sldId id="264" r:id="rId10"/>
    <p:sldId id="262" r:id="rId11"/>
    <p:sldId id="266" r:id="rId12"/>
    <p:sldId id="269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0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4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01367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87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073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85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868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5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6390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5215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20712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3964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009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51492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4078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6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8483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846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5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14.xml"/><Relationship Id="rId7" Type="http://schemas.openxmlformats.org/officeDocument/2006/relationships/slide" Target="slide18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22.xml"/><Relationship Id="rId5" Type="http://schemas.openxmlformats.org/officeDocument/2006/relationships/slide" Target="slide16.xml"/><Relationship Id="rId10" Type="http://schemas.openxmlformats.org/officeDocument/2006/relationships/slide" Target="slide21.xml"/><Relationship Id="rId4" Type="http://schemas.openxmlformats.org/officeDocument/2006/relationships/slide" Target="slide15.xml"/><Relationship Id="rId9" Type="http://schemas.openxmlformats.org/officeDocument/2006/relationships/slide" Target="slide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24.xml"/><Relationship Id="rId7" Type="http://schemas.openxmlformats.org/officeDocument/2006/relationships/slide" Target="slide28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11" Type="http://schemas.openxmlformats.org/officeDocument/2006/relationships/slide" Target="slide33.xml"/><Relationship Id="rId5" Type="http://schemas.openxmlformats.org/officeDocument/2006/relationships/slide" Target="slide26.xml"/><Relationship Id="rId10" Type="http://schemas.openxmlformats.org/officeDocument/2006/relationships/slide" Target="slide31.xml"/><Relationship Id="rId4" Type="http://schemas.openxmlformats.org/officeDocument/2006/relationships/slide" Target="slide25.xml"/><Relationship Id="rId9" Type="http://schemas.openxmlformats.org/officeDocument/2006/relationships/slide" Target="slide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7784" y="5715016"/>
            <a:ext cx="637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Автор: </a:t>
            </a:r>
            <a:r>
              <a:rPr lang="ru-RU" sz="2400" b="1" dirty="0" err="1" smtClean="0">
                <a:solidFill>
                  <a:srgbClr val="FFFF00"/>
                </a:solidFill>
                <a:latin typeface="Monotype Corsiva" panose="03010101010201010101" pitchFamily="66" charset="0"/>
              </a:rPr>
              <a:t>Чекмарева</a:t>
            </a:r>
            <a:r>
              <a:rPr lang="ru-RU" sz="24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 Мария Евгеньевна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Место работы: ГБОУ ЦО № 1048</a:t>
            </a:r>
            <a:endParaRPr lang="ru-RU" sz="2400" b="1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929160">
            <a:off x="-332242" y="1421897"/>
            <a:ext cx="670630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Крестики-нолики</a:t>
            </a:r>
            <a:endParaRPr lang="ru-RU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49"/>
            <a:ext cx="81439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  </a:t>
            </a:r>
          </a:p>
          <a:p>
            <a:endParaRPr lang="ru-RU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97359"/>
              </p:ext>
            </p:extLst>
          </p:nvPr>
        </p:nvGraphicFramePr>
        <p:xfrm>
          <a:off x="282976" y="3356992"/>
          <a:ext cx="8289551" cy="122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5078"/>
                <a:gridCol w="595575"/>
                <a:gridCol w="595575"/>
                <a:gridCol w="601215"/>
                <a:gridCol w="589936"/>
                <a:gridCol w="595575"/>
                <a:gridCol w="595575"/>
                <a:gridCol w="595575"/>
                <a:gridCol w="589936"/>
                <a:gridCol w="589936"/>
                <a:gridCol w="595575"/>
              </a:tblGrid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1992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1993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1994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1995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1996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1997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1998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1999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2000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2001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Урожайность, ц/га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18,0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17,1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15,3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13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14,8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17,8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12,7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14,3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15,6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19,4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402323"/>
            <a:ext cx="895184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таблице представлена урожайность зерновых культур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России. По данным таблицы вычислите среднюю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уро­жайность зерновых культур в России за период: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1993-1999 гг.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1" y="5445224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2966864" y="4853591"/>
            <a:ext cx="2448272" cy="17728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8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9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Найдите размах числового набора:</a:t>
            </a:r>
          </a:p>
          <a:p>
            <a:pPr algn="ctr"/>
            <a:r>
              <a:rPr lang="ru-RU" sz="3600" dirty="0" smtClean="0"/>
              <a:t> 0, -12, 8, 14, 7, 21, -14.</a:t>
            </a:r>
          </a:p>
          <a:p>
            <a:endParaRPr lang="ru-RU" sz="2400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23928" y="4077072"/>
            <a:ext cx="774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35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3275856" y="3674931"/>
            <a:ext cx="2232248" cy="151216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24300"/>
              </p:ext>
            </p:extLst>
          </p:nvPr>
        </p:nvGraphicFramePr>
        <p:xfrm>
          <a:off x="1821653" y="1500174"/>
          <a:ext cx="5500695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565"/>
                <a:gridCol w="1833565"/>
                <a:gridCol w="1833565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4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5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6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8" action="ppaction://hlinksldjump"/>
                        </a:rPr>
                        <a:t>7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9" action="ppaction://hlinksldjump"/>
                        </a:rPr>
                        <a:t>8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0" action="ppaction://hlinksldjump"/>
                        </a:rPr>
                        <a:t>9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57554" y="285728"/>
            <a:ext cx="2566032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игра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11" action="ppaction://hlinksldjump" highlightClick="1"/>
          </p:cNvPr>
          <p:cNvSpPr/>
          <p:nvPr/>
        </p:nvSpPr>
        <p:spPr>
          <a:xfrm>
            <a:off x="571472" y="6215082"/>
            <a:ext cx="428628" cy="42862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85786" y="6215082"/>
            <a:ext cx="571504" cy="428628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4282" y="142873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Дан ряд чисел 5, 19, 0, 4 и 7. Найдите отклонения от среднего. 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4239182"/>
            <a:ext cx="2869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-2, 12, -7, -3, 0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1979712" y="3284984"/>
            <a:ext cx="4752528" cy="293009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2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Дисперсия набора чисел  </a:t>
            </a:r>
            <a:r>
              <a:rPr lang="ru-RU" sz="2800" dirty="0" smtClean="0"/>
              <a:t>3, 12, 6 </a:t>
            </a:r>
            <a:r>
              <a:rPr lang="ru-RU" sz="2800" dirty="0"/>
              <a:t>равна </a:t>
            </a:r>
            <a:r>
              <a:rPr lang="ru-RU" sz="2800" dirty="0" smtClean="0"/>
              <a:t>16. </a:t>
            </a:r>
            <a:r>
              <a:rPr lang="ru-RU" sz="2800" dirty="0"/>
              <a:t>С помощью свойств дисперсии найдите дисперсию набора чисел: </a:t>
            </a:r>
            <a:r>
              <a:rPr lang="ru-RU" sz="2800" dirty="0" smtClean="0"/>
              <a:t> 30</a:t>
            </a:r>
            <a:r>
              <a:rPr lang="ru-RU" sz="2800" dirty="0"/>
              <a:t>, </a:t>
            </a:r>
            <a:r>
              <a:rPr lang="ru-RU" sz="2800" dirty="0" smtClean="0"/>
              <a:t>120</a:t>
            </a:r>
            <a:r>
              <a:rPr lang="ru-RU" sz="2800" dirty="0"/>
              <a:t>, </a:t>
            </a:r>
            <a:r>
              <a:rPr lang="ru-RU" sz="2800" dirty="0" smtClean="0"/>
              <a:t>60 </a:t>
            </a:r>
            <a:endParaRPr lang="ru-RU" sz="2800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786" y="6215082"/>
            <a:ext cx="571504" cy="428628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69676" y="3645024"/>
            <a:ext cx="1242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1600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2987824" y="2924944"/>
            <a:ext cx="2664296" cy="230425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00562" y="435769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9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3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Вычислите дисперсию набора чисел: </a:t>
            </a:r>
          </a:p>
          <a:p>
            <a:pPr algn="ctr"/>
            <a:r>
              <a:rPr lang="ru-RU" sz="3200" dirty="0" smtClean="0"/>
              <a:t>3, 8, 1</a:t>
            </a:r>
            <a:endParaRPr lang="ru-RU" sz="2000" dirty="0"/>
          </a:p>
        </p:txBody>
      </p:sp>
      <p:sp>
        <p:nvSpPr>
          <p:cNvPr id="4" name="Пятно 1 3"/>
          <p:cNvSpPr/>
          <p:nvPr/>
        </p:nvSpPr>
        <p:spPr>
          <a:xfrm>
            <a:off x="3203848" y="3354315"/>
            <a:ext cx="3429024" cy="2714644"/>
          </a:xfrm>
          <a:prstGeom prst="irregularSeal1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85786" y="6215082"/>
            <a:ext cx="571504" cy="428628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4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786" y="6215082"/>
            <a:ext cx="571504" cy="428628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679939"/>
              </p:ext>
            </p:extLst>
          </p:nvPr>
        </p:nvGraphicFramePr>
        <p:xfrm>
          <a:off x="785786" y="1412776"/>
          <a:ext cx="7467600" cy="2839212"/>
        </p:xfrm>
        <a:graphic>
          <a:graphicData uri="http://schemas.openxmlformats.org/drawingml/2006/table">
            <a:tbl>
              <a:tblPr/>
              <a:tblGrid>
                <a:gridCol w="617862"/>
                <a:gridCol w="1871338"/>
                <a:gridCol w="1244600"/>
                <a:gridCol w="1244600"/>
                <a:gridCol w="1244600"/>
                <a:gridCol w="1244600"/>
              </a:tblGrid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книги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Цена, р.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Продано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«Алиса в стране чудес»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«Властелин колец»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trike="sngStrike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en-US" sz="1800" strike="sngStrike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II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«Вредные советы»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«Гарри Поттер и орден Феникса»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trike="sng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en-US" sz="1800" strike="sng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strike="sng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III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3250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«Северное сияние»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85954" y="4653136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а) Заполните в таблице столбец "Всего".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б) Заполните столбец «Выручка».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ятно 1 6"/>
          <p:cNvSpPr/>
          <p:nvPr/>
        </p:nvSpPr>
        <p:spPr>
          <a:xfrm rot="267316">
            <a:off x="5440726" y="691095"/>
            <a:ext cx="3159092" cy="438263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0272" y="1412776"/>
            <a:ext cx="113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0" y="435769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11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5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3131840" y="3385092"/>
            <a:ext cx="3429024" cy="2714644"/>
          </a:xfrm>
          <a:prstGeom prst="irregularSeal1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85786" y="6215082"/>
            <a:ext cx="571504" cy="428628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556792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Найдите медиану набора чисел </a:t>
            </a:r>
          </a:p>
          <a:p>
            <a:pPr algn="ctr"/>
            <a:r>
              <a:rPr lang="ru-RU" sz="3200" dirty="0"/>
              <a:t>9</a:t>
            </a:r>
            <a:r>
              <a:rPr lang="ru-RU" sz="3200" dirty="0" smtClean="0"/>
              <a:t>, -29</a:t>
            </a:r>
            <a:r>
              <a:rPr lang="ru-RU" sz="3200" dirty="0"/>
              <a:t>, </a:t>
            </a:r>
            <a:r>
              <a:rPr lang="ru-RU" sz="3200" dirty="0" smtClean="0"/>
              <a:t>15</a:t>
            </a:r>
            <a:r>
              <a:rPr lang="ru-RU" sz="3200" dirty="0"/>
              <a:t>, </a:t>
            </a:r>
            <a:r>
              <a:rPr lang="ru-RU" sz="3200" dirty="0" smtClean="0"/>
              <a:t>11</a:t>
            </a:r>
            <a:r>
              <a:rPr lang="ru-RU" sz="3200" dirty="0"/>
              <a:t>, </a:t>
            </a:r>
            <a:r>
              <a:rPr lang="ru-RU" sz="3200" dirty="0" smtClean="0"/>
              <a:t>15, 9</a:t>
            </a:r>
            <a:r>
              <a:rPr lang="ru-RU" sz="3200" dirty="0"/>
              <a:t>, </a:t>
            </a:r>
            <a:r>
              <a:rPr lang="ru-RU" sz="3200" dirty="0" smtClean="0"/>
              <a:t>17</a:t>
            </a:r>
            <a:r>
              <a:rPr lang="ru-RU" sz="3200" dirty="0"/>
              <a:t>.</a:t>
            </a:r>
            <a:endParaRPr lang="ru-RU" sz="32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6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40768"/>
            <a:ext cx="74723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Составьте слово из букв: </a:t>
            </a:r>
            <a:endParaRPr lang="ru-RU" sz="3200" dirty="0" smtClean="0"/>
          </a:p>
          <a:p>
            <a:pPr algn="ctr"/>
            <a:r>
              <a:rPr lang="ru-RU" sz="3200" dirty="0" smtClean="0"/>
              <a:t>М, А, Р, А, М, Д, Г, И, А</a:t>
            </a:r>
            <a:endParaRPr lang="ru-RU" sz="3200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786" y="6215082"/>
            <a:ext cx="571504" cy="428628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83914" y="4054924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Диаграмма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1763688" y="3573016"/>
            <a:ext cx="3672408" cy="1800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1934" y="4357694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50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7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85926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2771800" y="3500438"/>
            <a:ext cx="3429024" cy="2714644"/>
          </a:xfrm>
          <a:prstGeom prst="irregularSeal1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85786" y="6215082"/>
            <a:ext cx="571504" cy="428628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196752"/>
            <a:ext cx="77048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Среднее арифметическое набора чисел </a:t>
            </a:r>
            <a:endParaRPr lang="ru-RU" sz="2800" dirty="0" smtClean="0"/>
          </a:p>
          <a:p>
            <a:pPr lvl="0"/>
            <a:r>
              <a:rPr lang="ru-RU" sz="2800" dirty="0" smtClean="0"/>
              <a:t>5, 8, </a:t>
            </a:r>
            <a:r>
              <a:rPr lang="ru-RU" sz="2800" dirty="0"/>
              <a:t>2 </a:t>
            </a:r>
            <a:r>
              <a:rPr lang="ru-RU" sz="2800" dirty="0" smtClean="0"/>
              <a:t> равно </a:t>
            </a:r>
            <a:r>
              <a:rPr lang="ru-RU" sz="2800" dirty="0"/>
              <a:t>5. </a:t>
            </a:r>
            <a:r>
              <a:rPr lang="ru-RU" sz="2800" dirty="0" smtClean="0"/>
              <a:t> С </a:t>
            </a:r>
            <a:r>
              <a:rPr lang="ru-RU" sz="2800" dirty="0"/>
              <a:t>помощью свойств среднего арифметического найдите среднее набора чисел:  </a:t>
            </a:r>
            <a:r>
              <a:rPr lang="ru-RU" sz="2800" dirty="0" smtClean="0"/>
              <a:t> 50, 80</a:t>
            </a:r>
            <a:r>
              <a:rPr lang="ru-RU" sz="2800" dirty="0"/>
              <a:t>, </a:t>
            </a:r>
            <a:r>
              <a:rPr lang="ru-RU" sz="2800" dirty="0" smtClean="0"/>
              <a:t>20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4851"/>
              </p:ext>
            </p:extLst>
          </p:nvPr>
        </p:nvGraphicFramePr>
        <p:xfrm>
          <a:off x="1821653" y="1500174"/>
          <a:ext cx="5500695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565"/>
                <a:gridCol w="1833565"/>
                <a:gridCol w="1833565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4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5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6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8" action="ppaction://hlinksldjump"/>
                        </a:rPr>
                        <a:t>7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9" action="ppaction://hlinksldjump"/>
                        </a:rPr>
                        <a:t>8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0" action="ppaction://hlinksldjump"/>
                        </a:rPr>
                        <a:t>9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28992" y="285728"/>
            <a:ext cx="2494594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игра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11" action="ppaction://hlinksldjump" highlightClick="1"/>
          </p:cNvPr>
          <p:cNvSpPr/>
          <p:nvPr/>
        </p:nvSpPr>
        <p:spPr>
          <a:xfrm>
            <a:off x="571472" y="6072206"/>
            <a:ext cx="500066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570" y="428823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-3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8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Для набора чисел, состоящего из пяти чисел, первые четыре отклонения: </a:t>
            </a:r>
            <a:r>
              <a:rPr lang="ru-RU" sz="3200" dirty="0" smtClean="0"/>
              <a:t>-1, 2</a:t>
            </a:r>
            <a:r>
              <a:rPr lang="ru-RU" sz="3200" dirty="0"/>
              <a:t>, </a:t>
            </a:r>
            <a:r>
              <a:rPr lang="ru-RU" sz="3200" dirty="0" smtClean="0"/>
              <a:t>4, -2. </a:t>
            </a:r>
            <a:r>
              <a:rPr lang="ru-RU" sz="3200" dirty="0"/>
              <a:t>Найдите пятое отклонение.</a:t>
            </a:r>
            <a:endParaRPr lang="ru-RU" sz="2000" dirty="0"/>
          </a:p>
        </p:txBody>
      </p:sp>
      <p:sp>
        <p:nvSpPr>
          <p:cNvPr id="4" name="Пятно 1 3"/>
          <p:cNvSpPr/>
          <p:nvPr/>
        </p:nvSpPr>
        <p:spPr>
          <a:xfrm>
            <a:off x="3203848" y="3429000"/>
            <a:ext cx="3429024" cy="2714644"/>
          </a:xfrm>
          <a:prstGeom prst="irregularSeal1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85786" y="6215082"/>
            <a:ext cx="571504" cy="428628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9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786" y="6215082"/>
            <a:ext cx="571504" cy="428628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149" y="1260056"/>
            <a:ext cx="3523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Разгадайте ребус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1900037"/>
            <a:ext cx="6419970" cy="309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99792" y="5661248"/>
            <a:ext cx="1826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Таблица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2195736" y="5100285"/>
            <a:ext cx="3096344" cy="164514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485467"/>
              </p:ext>
            </p:extLst>
          </p:nvPr>
        </p:nvGraphicFramePr>
        <p:xfrm>
          <a:off x="1821653" y="1500174"/>
          <a:ext cx="5500695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565"/>
                <a:gridCol w="1833565"/>
                <a:gridCol w="1833565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4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5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6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8" action="ppaction://hlinksldjump"/>
                        </a:rPr>
                        <a:t>7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9" action="ppaction://hlinksldjump"/>
                        </a:rPr>
                        <a:t>8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10" action="ppaction://hlinksldjump"/>
                        </a:rPr>
                        <a:t>9</a:t>
                      </a:r>
                      <a:endParaRPr lang="ru-RU" sz="3600" b="1" dirty="0"/>
                    </a:p>
                  </a:txBody>
                  <a:tcPr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162372" y="357166"/>
            <a:ext cx="2494594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 игра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Управляющая кнопка: домой 4">
            <a:hlinkClick r:id="rId11" action="ppaction://hlinksldjump" highlightClick="1"/>
          </p:cNvPr>
          <p:cNvSpPr/>
          <p:nvPr/>
        </p:nvSpPr>
        <p:spPr>
          <a:xfrm>
            <a:off x="571472" y="6000768"/>
            <a:ext cx="571504" cy="500066"/>
          </a:xfrm>
          <a:prstGeom prst="actionButtonHom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642910" y="6286520"/>
            <a:ext cx="428628" cy="357190"/>
          </a:xfrm>
          <a:prstGeom prst="actionButtonBeginning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14093" y="1476032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Найдите медиану набора чисел </a:t>
            </a:r>
          </a:p>
          <a:p>
            <a:pPr algn="ctr"/>
            <a:r>
              <a:rPr lang="ru-RU" sz="3200" dirty="0" smtClean="0"/>
              <a:t>10, 1, 7, 21</a:t>
            </a:r>
            <a:r>
              <a:rPr lang="ru-RU" sz="3200" dirty="0"/>
              <a:t>, </a:t>
            </a:r>
            <a:r>
              <a:rPr lang="ru-RU" sz="3200" dirty="0" smtClean="0"/>
              <a:t>32, </a:t>
            </a:r>
            <a:r>
              <a:rPr lang="ru-RU" sz="3200" dirty="0"/>
              <a:t>13, </a:t>
            </a:r>
            <a:r>
              <a:rPr lang="ru-RU" sz="3200" dirty="0" smtClean="0"/>
              <a:t>11, -6.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4077072"/>
            <a:ext cx="110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10,5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2858852" y="3303761"/>
            <a:ext cx="2664296" cy="22322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642910" y="6286520"/>
            <a:ext cx="428628" cy="357190"/>
          </a:xfrm>
          <a:prstGeom prst="actionButtonBeginning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340768"/>
            <a:ext cx="81472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/>
              <a:t>В наборе число 5 встречается пять раз, а число 20 шесть раз. Других чисел в наборе нет.  Укажите размах данного набора.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0427" y="5013176"/>
            <a:ext cx="774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>
            <a:off x="2629520" y="4539027"/>
            <a:ext cx="3456384" cy="16561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</a:t>
            </a:r>
            <a:endParaRPr lang="ru-RU" dirty="0"/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642910" y="6286520"/>
            <a:ext cx="428628" cy="357190"/>
          </a:xfrm>
          <a:prstGeom prst="actionButtonBeginning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9231" y="1285860"/>
            <a:ext cx="79312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Среднее арифметическое набора чисел 3, 10, 2 равно </a:t>
            </a:r>
            <a:r>
              <a:rPr lang="ru-RU" sz="2800" dirty="0" smtClean="0"/>
              <a:t>5. </a:t>
            </a:r>
            <a:r>
              <a:rPr lang="ru-RU" sz="2800" dirty="0"/>
              <a:t>С помощью свойств среднего арифметического найдите среднее набора чисел: </a:t>
            </a:r>
            <a:r>
              <a:rPr lang="ru-RU" sz="2800" dirty="0" smtClean="0"/>
              <a:t> </a:t>
            </a:r>
            <a:r>
              <a:rPr lang="ru-RU" sz="2800" dirty="0"/>
              <a:t>15, 50, 10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8" y="4221088"/>
            <a:ext cx="774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25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2915816" y="3717032"/>
            <a:ext cx="2952328" cy="202232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28736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/>
              <a:t>Сколько чисел в ряду, если его медианой служит 7-ой  член?</a:t>
            </a:r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642910" y="6286520"/>
            <a:ext cx="428628" cy="357190"/>
          </a:xfrm>
          <a:prstGeom prst="actionButtonBeginning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96459" y="3861048"/>
            <a:ext cx="893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13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2411760" y="3397852"/>
            <a:ext cx="2413691" cy="19967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7686" y="4429132"/>
                <a:ext cx="1143008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ru-RU" sz="4000" b="1" i="1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4000" b="1" i="1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686" y="4429132"/>
                <a:ext cx="1143008" cy="12448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357298"/>
            <a:ext cx="8318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Вычислите дисперсию набора чисел: </a:t>
            </a:r>
            <a:endParaRPr lang="ru-RU" sz="3600" dirty="0" smtClean="0"/>
          </a:p>
          <a:p>
            <a:pPr algn="ctr"/>
            <a:r>
              <a:rPr lang="ru-RU" sz="3600" dirty="0" smtClean="0"/>
              <a:t>4, 2, 6</a:t>
            </a:r>
            <a:endParaRPr lang="ru-RU" sz="3600" dirty="0"/>
          </a:p>
        </p:txBody>
      </p:sp>
      <p:sp>
        <p:nvSpPr>
          <p:cNvPr id="4" name="Пятно 1 3"/>
          <p:cNvSpPr/>
          <p:nvPr/>
        </p:nvSpPr>
        <p:spPr>
          <a:xfrm>
            <a:off x="3419872" y="3750471"/>
            <a:ext cx="3429024" cy="2714644"/>
          </a:xfrm>
          <a:prstGeom prst="irregularSeal1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642910" y="6286520"/>
            <a:ext cx="428628" cy="357190"/>
          </a:xfrm>
          <a:prstGeom prst="actionButtonBeginning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642910" y="6286520"/>
            <a:ext cx="428628" cy="357190"/>
          </a:xfrm>
          <a:prstGeom prst="actionButtonBeginning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200493"/>
              </p:ext>
            </p:extLst>
          </p:nvPr>
        </p:nvGraphicFramePr>
        <p:xfrm>
          <a:off x="623886" y="1484784"/>
          <a:ext cx="7467600" cy="2243328"/>
        </p:xfrm>
        <a:graphic>
          <a:graphicData uri="http://schemas.openxmlformats.org/drawingml/2006/table">
            <a:tbl>
              <a:tblPr/>
              <a:tblGrid>
                <a:gridCol w="707754"/>
                <a:gridCol w="1781446"/>
                <a:gridCol w="1244600"/>
                <a:gridCol w="1244600"/>
                <a:gridCol w="1244600"/>
                <a:gridCol w="1244600"/>
              </a:tblGrid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Ед. измерения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Цена ед., р.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Мяч футбольный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шт.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11200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Мяч волейбольный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шт.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9000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Мяч баскетбольный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шт.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4000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Ракетка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шт.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7500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Воланы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коробка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4500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Сетка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шт.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3000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39200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Пятно 1 8"/>
          <p:cNvSpPr/>
          <p:nvPr/>
        </p:nvSpPr>
        <p:spPr>
          <a:xfrm rot="5400000">
            <a:off x="5641290" y="1406857"/>
            <a:ext cx="3816424" cy="2642636"/>
          </a:xfrm>
          <a:prstGeom prst="irregularSeal1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flipH="1">
            <a:off x="6852281" y="1412776"/>
            <a:ext cx="1466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Стоимость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636387"/>
            <a:ext cx="806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Посчитайте сколько было затрачено денег на покупку всего инвентаря.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19872" y="422398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-5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2339752" y="3284984"/>
            <a:ext cx="3429024" cy="2714644"/>
          </a:xfrm>
          <a:prstGeom prst="irregularSeal1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начало 5">
            <a:hlinkClick r:id="rId2" action="ppaction://hlinksldjump" highlightClick="1"/>
          </p:cNvPr>
          <p:cNvSpPr/>
          <p:nvPr/>
        </p:nvSpPr>
        <p:spPr>
          <a:xfrm>
            <a:off x="642910" y="6286520"/>
            <a:ext cx="428628" cy="357190"/>
          </a:xfrm>
          <a:prstGeom prst="actionButtonBeginning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1283849"/>
            <a:ext cx="7931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Для набора чисел, состоящего из </a:t>
            </a:r>
            <a:r>
              <a:rPr lang="ru-RU" sz="2800" dirty="0" smtClean="0"/>
              <a:t>шести чисел</a:t>
            </a:r>
            <a:r>
              <a:rPr lang="ru-RU" sz="2800" dirty="0"/>
              <a:t>, первые </a:t>
            </a:r>
            <a:r>
              <a:rPr lang="ru-RU" sz="2800" dirty="0" smtClean="0"/>
              <a:t>пять отклонений: 7, </a:t>
            </a:r>
            <a:r>
              <a:rPr lang="ru-RU" sz="2800" dirty="0"/>
              <a:t>-2, 1, </a:t>
            </a:r>
            <a:r>
              <a:rPr lang="ru-RU" sz="2800" dirty="0" smtClean="0"/>
              <a:t>-3, 2. </a:t>
            </a:r>
            <a:r>
              <a:rPr lang="ru-RU" sz="2800" dirty="0"/>
              <a:t>Найдите </a:t>
            </a:r>
            <a:r>
              <a:rPr lang="ru-RU" sz="2800" dirty="0" smtClean="0"/>
              <a:t>шестое отклонение</a:t>
            </a:r>
            <a:r>
              <a:rPr lang="ru-RU" sz="2800" dirty="0"/>
              <a:t>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Управляющая кнопка: возврат 8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74073"/>
              </p:ext>
            </p:extLst>
          </p:nvPr>
        </p:nvGraphicFramePr>
        <p:xfrm>
          <a:off x="323529" y="1052736"/>
          <a:ext cx="8208910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1947876"/>
                <a:gridCol w="1460908"/>
                <a:gridCol w="1516562"/>
                <a:gridCol w="1641782"/>
                <a:gridCol w="164178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Город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Население, тыс. чел.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1979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1989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2002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2006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Волгоград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926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1013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1025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Екатеринбург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1210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1296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1293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1308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Казань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1085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1105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1113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Москва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8057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8878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10358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10425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Нижний Новгород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1342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1400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1311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1284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Новосибирск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1309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1420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1426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1397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Омск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1016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1149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1134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1139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Пермь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1041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Ростов-на-Дону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925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1070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1055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Самара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1192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1222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1158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1143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Санкт-Петербург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4569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4989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4669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4581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Уфа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977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1080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1042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1030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Челябинск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1030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1107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1078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1093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5044534"/>
            <a:ext cx="6224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/>
              <a:t>На сколько изменилось население </a:t>
            </a:r>
            <a:r>
              <a:rPr lang="ru-RU" sz="2000" dirty="0" smtClean="0"/>
              <a:t>Новосибирска</a:t>
            </a:r>
          </a:p>
          <a:p>
            <a:pPr lvl="0"/>
            <a:r>
              <a:rPr lang="ru-RU" sz="2000" dirty="0" smtClean="0"/>
              <a:t> </a:t>
            </a:r>
            <a:r>
              <a:rPr lang="ru-RU" sz="2000" dirty="0"/>
              <a:t>в 2006 г. по сравнению с 1989 г.?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5805264"/>
            <a:ext cx="2138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Уменьшилось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на 23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5220072" y="5367699"/>
            <a:ext cx="2704727" cy="149030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8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642910" y="6286520"/>
            <a:ext cx="428628" cy="357190"/>
          </a:xfrm>
          <a:prstGeom prst="actionButtonBeginning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Изображение 00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" t="33218" r="53215" b="16609"/>
          <a:stretch>
            <a:fillRect/>
          </a:stretch>
        </p:blipFill>
        <p:spPr bwMode="auto">
          <a:xfrm>
            <a:off x="755576" y="2132856"/>
            <a:ext cx="7344816" cy="2736426"/>
          </a:xfrm>
          <a:prstGeom prst="rect">
            <a:avLst/>
          </a:prstGeom>
          <a:noFill/>
          <a:ln w="2857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11760" y="5373216"/>
            <a:ext cx="1901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Медиана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3" y="1317443"/>
            <a:ext cx="35846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Разгадайте ребус</a:t>
            </a:r>
          </a:p>
        </p:txBody>
      </p:sp>
      <p:sp>
        <p:nvSpPr>
          <p:cNvPr id="8" name="Пятно 1 7"/>
          <p:cNvSpPr/>
          <p:nvPr/>
        </p:nvSpPr>
        <p:spPr>
          <a:xfrm>
            <a:off x="1850333" y="4798886"/>
            <a:ext cx="3024336" cy="18448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14488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Составьте слово из букв: </a:t>
            </a:r>
          </a:p>
          <a:p>
            <a:endParaRPr lang="ru-RU" sz="3200" dirty="0" smtClean="0"/>
          </a:p>
          <a:p>
            <a:pPr algn="ctr"/>
            <a:r>
              <a:rPr lang="ru-RU" sz="3200" dirty="0" smtClean="0"/>
              <a:t> Н, О, К, И, О, Я, Т, Л, Е, Н</a:t>
            </a:r>
            <a:endParaRPr lang="ru-RU" sz="3200" dirty="0"/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642910" y="6286520"/>
            <a:ext cx="428628" cy="357190"/>
          </a:xfrm>
          <a:prstGeom prst="actionButtonBeginning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47864" y="4437112"/>
            <a:ext cx="2868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Отклонения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2915816" y="3664824"/>
            <a:ext cx="3888432" cy="250047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Спорная ситуация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844824"/>
            <a:ext cx="80032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/>
              <a:t>В ряду чисел: 3, 15, </a:t>
            </a:r>
            <a:r>
              <a:rPr lang="ru-RU" sz="3600" dirty="0" smtClean="0"/>
              <a:t>20, </a:t>
            </a:r>
            <a:r>
              <a:rPr lang="ru-RU" sz="3600" dirty="0"/>
              <a:t>-,  34, -, 42 </a:t>
            </a:r>
            <a:r>
              <a:rPr lang="ru-RU" sz="3600" dirty="0" smtClean="0"/>
              <a:t>стёрли </a:t>
            </a:r>
            <a:r>
              <a:rPr lang="ru-RU" sz="3600" dirty="0"/>
              <a:t>два числа. Найдите эти числа, если известно, что одно число больше другого на 20, а среднее арифметическое ряда равно 26.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5877272"/>
            <a:ext cx="1359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24, 44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3563888" y="4725144"/>
            <a:ext cx="2880320" cy="230425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998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342496">
            <a:off x="515886" y="1881173"/>
            <a:ext cx="784334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Подведение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итогов игры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2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285860"/>
            <a:ext cx="75009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     Разгадайте ребус</a:t>
            </a:r>
          </a:p>
          <a:p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60503"/>
            <a:ext cx="7416824" cy="340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19872" y="6070184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Дисперсия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2951820" y="5427184"/>
            <a:ext cx="3024336" cy="15757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3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357298"/>
            <a:ext cx="82153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</a:t>
            </a:r>
            <a:r>
              <a:rPr lang="ru-RU" sz="3600" dirty="0" smtClean="0"/>
              <a:t>Найдите медиану набора чисел </a:t>
            </a:r>
          </a:p>
          <a:p>
            <a:pPr algn="ctr"/>
            <a:r>
              <a:rPr lang="ru-RU" sz="3600" dirty="0" smtClean="0"/>
              <a:t>17</a:t>
            </a:r>
            <a:r>
              <a:rPr lang="ru-RU" sz="3600" dirty="0"/>
              <a:t>, 19, 5, 41, </a:t>
            </a:r>
            <a:r>
              <a:rPr lang="ru-RU" sz="3600" dirty="0" smtClean="0"/>
              <a:t>34, </a:t>
            </a:r>
            <a:r>
              <a:rPr lang="ru-RU" sz="3600" dirty="0"/>
              <a:t>13, </a:t>
            </a:r>
            <a:r>
              <a:rPr lang="ru-RU" sz="3600" dirty="0" smtClean="0"/>
              <a:t>19, 7.</a:t>
            </a:r>
            <a:endParaRPr lang="ru-RU" sz="3600" b="1" dirty="0" smtClean="0"/>
          </a:p>
          <a:p>
            <a:endParaRPr lang="ru-RU" sz="2000" dirty="0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23928" y="400506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18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3080826" y="3376446"/>
            <a:ext cx="2482281" cy="208823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8024" y="4274396"/>
            <a:ext cx="1357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20,6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4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dirty="0"/>
              <a:t>Вычислите среднее арифметическое чисел</a:t>
            </a:r>
            <a:r>
              <a:rPr lang="ru-RU" sz="3600" dirty="0" smtClean="0"/>
              <a:t>: </a:t>
            </a:r>
          </a:p>
          <a:p>
            <a:pPr lvl="0" algn="ctr"/>
            <a:r>
              <a:rPr lang="ru-RU" sz="3600" dirty="0" smtClean="0"/>
              <a:t>23, 54, 5, 8, 13.</a:t>
            </a:r>
            <a:endParaRPr lang="ru-RU" sz="3600" dirty="0"/>
          </a:p>
        </p:txBody>
      </p:sp>
      <p:sp>
        <p:nvSpPr>
          <p:cNvPr id="4" name="Пятно 1 3"/>
          <p:cNvSpPr/>
          <p:nvPr/>
        </p:nvSpPr>
        <p:spPr>
          <a:xfrm>
            <a:off x="3635896" y="3301794"/>
            <a:ext cx="3429024" cy="2714644"/>
          </a:xfrm>
          <a:prstGeom prst="irregularSeal1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5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Вычислите дисперсию набора чисел: </a:t>
            </a:r>
            <a:r>
              <a:rPr lang="ru-RU" sz="3600" dirty="0" smtClean="0"/>
              <a:t>2, -4, 5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4077072"/>
            <a:ext cx="8322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14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2519772" y="3501008"/>
            <a:ext cx="2952328" cy="21602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85102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6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/>
              <a:t>Для набора чисел, состоящего из пяти чисел, первые четыре отклонения: 3, -2, 1, -4. Найдите пятое отклонение.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4149080"/>
            <a:ext cx="6703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3131840" y="3573016"/>
            <a:ext cx="2581136" cy="228219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0923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7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</a:t>
            </a:r>
            <a:endParaRPr lang="ru-RU" dirty="0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03648" y="1484784"/>
            <a:ext cx="6408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Составьте слово из букв: </a:t>
            </a:r>
          </a:p>
          <a:p>
            <a:pPr algn="ctr"/>
            <a:r>
              <a:rPr lang="ru-RU" sz="3600" dirty="0" smtClean="0"/>
              <a:t>А, М, Х, А, Р, З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4509120"/>
            <a:ext cx="1786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Размах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3131840" y="4005064"/>
            <a:ext cx="3024336" cy="1800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TC103457444[[fn=Основа]]</Template>
  <TotalTime>532</TotalTime>
  <Words>872</Words>
  <Application>Microsoft Office PowerPoint</Application>
  <PresentationFormat>Экран (4:3)</PresentationFormat>
  <Paragraphs>319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Calibri</vt:lpstr>
      <vt:lpstr>Cambria Math</vt:lpstr>
      <vt:lpstr>Century Gothic</vt:lpstr>
      <vt:lpstr>Courier New</vt:lpstr>
      <vt:lpstr>Monotype Corsiva</vt:lpstr>
      <vt:lpstr>Times New Roman</vt:lpstr>
      <vt:lpstr>Wingdings 3</vt:lpstr>
      <vt:lpstr>Легкий дым</vt:lpstr>
      <vt:lpstr>Презентация PowerPoint</vt:lpstr>
      <vt:lpstr>Презентация PowerPoint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Презентация PowerPoint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Презентация PowerPoint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Спорная ситуация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S</cp:lastModifiedBy>
  <cp:revision>135</cp:revision>
  <dcterms:created xsi:type="dcterms:W3CDTF">2013-01-29T13:27:31Z</dcterms:created>
  <dcterms:modified xsi:type="dcterms:W3CDTF">2013-06-05T14:41:21Z</dcterms:modified>
</cp:coreProperties>
</file>