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2" r:id="rId4"/>
    <p:sldId id="259" r:id="rId5"/>
    <p:sldId id="260" r:id="rId6"/>
    <p:sldId id="261" r:id="rId7"/>
    <p:sldId id="265" r:id="rId8"/>
    <p:sldId id="258" r:id="rId9"/>
    <p:sldId id="266" r:id="rId10"/>
    <p:sldId id="267" r:id="rId11"/>
    <p:sldId id="283" r:id="rId12"/>
    <p:sldId id="268" r:id="rId13"/>
    <p:sldId id="276" r:id="rId14"/>
    <p:sldId id="277" r:id="rId15"/>
    <p:sldId id="278" r:id="rId16"/>
    <p:sldId id="287" r:id="rId17"/>
    <p:sldId id="279" r:id="rId18"/>
    <p:sldId id="288" r:id="rId19"/>
    <p:sldId id="284" r:id="rId20"/>
    <p:sldId id="269" r:id="rId21"/>
    <p:sldId id="280" r:id="rId22"/>
    <p:sldId id="272" r:id="rId23"/>
    <p:sldId id="281" r:id="rId24"/>
    <p:sldId id="270" r:id="rId25"/>
    <p:sldId id="282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CC00"/>
    <a:srgbClr val="6600FF"/>
    <a:srgbClr val="CC00FF"/>
    <a:srgbClr val="006600"/>
    <a:srgbClr val="0033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093B-F11B-4521-AFD6-FA4593492AD7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3D07-9AF2-493A-9D31-65020F811A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55776" y="1052736"/>
            <a:ext cx="3678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ПРОИЗВОДНАЯ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1844824"/>
            <a:ext cx="4400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ПОКАЗАТЕЛЬНОЙ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ru-RU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844824"/>
            <a:ext cx="2560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ФУНКЦИИ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2708920"/>
            <a:ext cx="2034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Число  </a:t>
            </a:r>
            <a:r>
              <a:rPr lang="ru-RU" sz="4000" b="1" i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е</a:t>
            </a:r>
            <a:endParaRPr lang="ru-RU" sz="40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3501008"/>
            <a:ext cx="1722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Cambria Math" pitchFamily="18" charset="0"/>
                <a:ea typeface="Cambria Math" pitchFamily="18" charset="0"/>
              </a:rPr>
              <a:t>11 класс</a:t>
            </a:r>
            <a:endParaRPr lang="ru-RU" sz="3200" b="1" dirty="0">
              <a:solidFill>
                <a:srgbClr val="FFFF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43808" y="5085184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Маханова</a:t>
            </a:r>
            <a:r>
              <a:rPr lang="ru-RU" sz="24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Самига</a:t>
            </a:r>
            <a:r>
              <a:rPr lang="ru-RU" sz="24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Галимжановна</a:t>
            </a:r>
            <a:endParaRPr lang="ru-RU" sz="2400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ru-RU" sz="20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учитель математики МБОУ «</a:t>
            </a:r>
            <a:r>
              <a:rPr lang="ru-RU" sz="2000" i="1" dirty="0" err="1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Мултановская</a:t>
            </a:r>
            <a:r>
              <a:rPr lang="ru-RU" sz="20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 СОШ»</a:t>
            </a:r>
          </a:p>
          <a:p>
            <a:pPr algn="ctr"/>
            <a:r>
              <a:rPr lang="ru-RU" sz="2000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Володарского района Астраханской области</a:t>
            </a:r>
            <a:endParaRPr lang="ru-RU" sz="2000" i="1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987824" y="404664"/>
            <a:ext cx="265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ln w="635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 ! </a:t>
            </a:r>
            <a:endParaRPr lang="ru-RU" sz="2800" b="1" dirty="0">
              <a:ln w="635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908720"/>
          <a:ext cx="7924800" cy="518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41600"/>
                <a:gridCol w="391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 + v)'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u' + v'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э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(u · v)'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u'·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 + u·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к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(u /v)'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(u‘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 –u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v') / v²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с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ⁿ 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n</a:t>
                      </a:r>
                      <a:r>
                        <a:rPr lang="en-US" sz="2800" b="1" i="1" baseline="0" dirty="0" smtClean="0">
                          <a:solidFill>
                            <a:srgbClr val="005426"/>
                          </a:solidFill>
                        </a:rPr>
                        <a:t> ·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x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ⁿ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Calibri"/>
                        </a:rPr>
                        <a:t>⁻¹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п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C'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0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о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(Cu)'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C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u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'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(sin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Cos x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е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- sin x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err="1" smtClean="0">
                          <a:solidFill>
                            <a:srgbClr val="C00000"/>
                          </a:solidFill>
                        </a:rPr>
                        <a:t>н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1 / (cos²</a:t>
                      </a:r>
                      <a:r>
                        <a:rPr lang="ru-RU" sz="2800" b="1" i="1" dirty="0" smtClean="0">
                          <a:solidFill>
                            <a:srgbClr val="005426"/>
                          </a:solidFill>
                        </a:rPr>
                        <a:t> 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x)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т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</a:rPr>
                        <a:t>ctg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</a:rPr>
                        <a:t> - 1 / (sin² x)</a:t>
                      </a:r>
                      <a:endParaRPr lang="ru-RU" sz="2800" b="1" i="1" dirty="0">
                        <a:solidFill>
                          <a:srgbClr val="005426"/>
                        </a:solidFill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0" dirty="0" smtClean="0">
                          <a:solidFill>
                            <a:srgbClr val="C00000"/>
                          </a:solidFill>
                        </a:rPr>
                        <a:t>а</a:t>
                      </a:r>
                      <a:endParaRPr lang="ru-RU" sz="2800" b="1" i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492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компьютером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26642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700808"/>
            <a:ext cx="7895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рабочем столе каждого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ноутбука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откройте Модуль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ФЦИОР «Свойства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показательной функции К1». Нажмите «мышкой» на «воспроизвести модуль».  Вам выйдет тест из 5 заданий.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 1 -задание Модуля , нажмите «мышкой» на номер верного ответа или запишите ответ в тесте. Нажмите «мышкой » на  «ответить» и переходите к другому заданию.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выполнили задание неверно, откройте подсказку,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ошибку в своем решении.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Проверьте итог своих работ по «Статистике» (С).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8"/>
            <a:ext cx="30963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4922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компьютером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988840"/>
            <a:ext cx="789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рабочем столе каждого компьютера откройте Модуль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ФЦИОР «Производные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показательной функции, числа е и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натурального логарифма. И1»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Внимательно ознакомьтесь с каждым элементом Модуля,  запишите в тетрадях  основные формулы , ознакомьтесь с их доказательствами.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Выполните задания Модуля. Проверьте итог своих работ по «Статистике» (С).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455988" cy="367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835696" y="3068960"/>
            <a:ext cx="1872208" cy="19442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узел 8"/>
          <p:cNvSpPr/>
          <p:nvPr/>
        </p:nvSpPr>
        <p:spPr>
          <a:xfrm flipV="1">
            <a:off x="2411760" y="4293096"/>
            <a:ext cx="144016" cy="9829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23728" y="4077072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1844824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77281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Дуга 12"/>
          <p:cNvSpPr/>
          <p:nvPr/>
        </p:nvSpPr>
        <p:spPr>
          <a:xfrm>
            <a:off x="2123728" y="4365104"/>
            <a:ext cx="381000" cy="381000"/>
          </a:xfrm>
          <a:prstGeom prst="arc">
            <a:avLst>
              <a:gd name="adj1" fmla="val 17586356"/>
              <a:gd name="adj2" fmla="val 1811506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83768" y="41490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1052736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Функция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у=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4168" y="1484784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206084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называется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16016" y="1772816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«экспонента»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3140968"/>
            <a:ext cx="432048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₀ =0;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45° =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 точке  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(0;1)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угловой коэффициент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касательной 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  графику функции</a:t>
            </a:r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45° = 1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еометрический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смысл производной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экспоненты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71800" y="404664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76256" y="4581128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=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1722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 1.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41277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=</a:t>
            </a:r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   </a:t>
            </a:r>
            <a:r>
              <a:rPr lang="ru-RU" sz="2400" b="1" dirty="0" smtClean="0">
                <a:solidFill>
                  <a:srgbClr val="005426"/>
                </a:solidFill>
                <a:latin typeface="Times New Roman" pitchFamily="18" charset="0"/>
                <a:cs typeface="Times New Roman" pitchFamily="18" charset="0"/>
              </a:rPr>
              <a:t>дифференцируема  в  каждой                                   точке области определения,  и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(е  )' =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126876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6288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17008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636912"/>
            <a:ext cx="5904656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Натуральным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логарифмом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называется  логарифм по основанию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R="45720"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501008"/>
            <a:ext cx="1901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45720" lvl="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x = log   x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64502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4149080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Показательная функция дифференцируема</a:t>
            </a: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каждой точке области определения, и</a:t>
            </a:r>
          </a:p>
          <a:p>
            <a:pPr lvl="0">
              <a:spcBef>
                <a:spcPct val="0"/>
              </a:spcBef>
              <a:defRPr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)' =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/>
                <a:cs typeface="Times New Roman" pitchFamily="18" charset="0"/>
              </a:rPr>
              <a:t>∙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9992" y="50131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50131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3789040"/>
            <a:ext cx="1722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26064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Формулы дифференцирования показательной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функции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899592" y="1124744"/>
            <a:ext cx="7543800" cy="4160520"/>
          </a:xfrm>
          <a:prstGeom prst="rect">
            <a:avLst/>
          </a:prstGeom>
          <a:noFill/>
          <a:ln w="19050">
            <a:noFill/>
          </a:ln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( e   )'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  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e       )'  = k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•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e       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)'  = 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600" b="1" i="1" baseline="0" dirty="0" smtClean="0">
                <a:latin typeface="Constantia"/>
                <a:cs typeface="Times New Roman" pitchFamily="18" charset="0"/>
              </a:rPr>
              <a:t>∙ </a:t>
            </a:r>
            <a:r>
              <a:rPr lang="en-US" sz="3600" b="1" baseline="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36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baseline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§"/>
              <a:tabLst/>
              <a:defRPr/>
            </a:pP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 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)'  = k 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•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      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/>
                <a:cs typeface="Times New Roman" pitchFamily="18" charset="0"/>
              </a:rPr>
              <a:t>∙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ln</a:t>
            </a:r>
            <a:r>
              <a:rPr kumimoji="0" lang="en-US" sz="36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28529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357301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9249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16288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704" y="155679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3573016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2204864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3688" y="2204864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kx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71600" y="4509120"/>
            <a:ext cx="19442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F(a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= 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365104"/>
            <a:ext cx="576064" cy="791716"/>
          </a:xfrm>
          <a:prstGeom prst="rect">
            <a:avLst/>
          </a:prstGeom>
          <a:noFill/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707904" y="4509120"/>
            <a:ext cx="10081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C;   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899592" y="5157192"/>
            <a:ext cx="32403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18288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F(e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= e</a:t>
            </a:r>
            <a:r>
              <a:rPr kumimoji="0" lang="en-US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+C.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88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971600" y="1268760"/>
            <a:ext cx="7344816" cy="4177184"/>
          </a:xfrm>
          <a:prstGeom prst="flowChartPunchedTape">
            <a:avLst/>
          </a:prstGeom>
          <a:solidFill>
            <a:srgbClr val="CCFDFE"/>
          </a:solidFill>
          <a:ln>
            <a:solidFill>
              <a:srgbClr val="5525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 rot="21086295">
            <a:off x="1219643" y="1825088"/>
            <a:ext cx="6575425" cy="9223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694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1818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«Упражнения рождают</a:t>
            </a: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 rot="21058145">
            <a:off x="2668465" y="2600533"/>
            <a:ext cx="4191000" cy="8493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000"/>
                <a:gd name="adj2" fmla="val -755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1818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мастерство.»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707904" y="3501008"/>
            <a:ext cx="46085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Тацит </a:t>
            </a:r>
            <a:r>
              <a:rPr lang="ru-RU" sz="2800" dirty="0" err="1">
                <a:solidFill>
                  <a:srgbClr val="007033"/>
                </a:solidFill>
                <a:cs typeface="Times New Roman" pitchFamily="18" charset="0"/>
              </a:rPr>
              <a:t>Публий</a:t>
            </a:r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7033"/>
                </a:solidFill>
                <a:cs typeface="Times New Roman" pitchFamily="18" charset="0"/>
              </a:rPr>
              <a:t>Корнелий</a:t>
            </a:r>
            <a:r>
              <a:rPr lang="ru-RU" sz="2800" dirty="0">
                <a:solidFill>
                  <a:srgbClr val="007033"/>
                </a:solidFill>
                <a:cs typeface="Times New Roman" pitchFamily="18" charset="0"/>
              </a:rPr>
              <a:t> - </a:t>
            </a:r>
          </a:p>
          <a:p>
            <a:pPr eaLnBrk="0" hangingPunct="0"/>
            <a:r>
              <a:rPr lang="ru-RU" sz="2400" dirty="0">
                <a:cs typeface="Times New Roman" pitchFamily="18" charset="0"/>
              </a:rPr>
              <a:t>древнеримский историк</a:t>
            </a:r>
            <a:endParaRPr lang="ru-RU" dirty="0"/>
          </a:p>
        </p:txBody>
      </p:sp>
      <p:pic>
        <p:nvPicPr>
          <p:cNvPr id="7" name="Рисунок 10" descr="Рисунок2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365625"/>
            <a:ext cx="20875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Примеры:  </a:t>
            </a:r>
            <a:r>
              <a:rPr lang="ru-RU" sz="2400" b="1" dirty="0" smtClean="0">
                <a:solidFill>
                  <a:srgbClr val="E51538"/>
                </a:solidFill>
                <a:latin typeface="Times New Roman" pitchFamily="18" charset="0"/>
                <a:cs typeface="Times New Roman" pitchFamily="18" charset="0"/>
              </a:rPr>
              <a:t>Найти производные функций:</a:t>
            </a:r>
          </a:p>
          <a:p>
            <a:pPr lvl="0" algn="ctr">
              <a:spcBef>
                <a:spcPct val="0"/>
              </a:spcBef>
              <a:defRPr/>
            </a:pPr>
            <a:endParaRPr lang="ru-RU" b="1" dirty="0">
              <a:solidFill>
                <a:srgbClr val="E5153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3528" y="1268760"/>
            <a:ext cx="8229600" cy="4389120"/>
          </a:xfrm>
          <a:prstGeom prst="rect">
            <a:avLst/>
          </a:prstGeom>
          <a:noFill/>
          <a:ln w="19050">
            <a:noFill/>
          </a:ln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1.             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   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2.   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)' = (5х)'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= 5 </a:t>
            </a:r>
            <a:r>
              <a:rPr lang="en-US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   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3.  ( 4  )'  = 4   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)' 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)'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onstantia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∙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 = -7 ∙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∙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27687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17008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1700808"/>
            <a:ext cx="1221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   )'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3928" y="220486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27089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321297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9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564904"/>
            <a:ext cx="17287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835696" y="1628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763688" y="476672"/>
            <a:ext cx="5272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Решит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задания из учебника:</a:t>
            </a: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051720" y="1402904"/>
            <a:ext cx="21237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№538(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в,г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№543(б)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№542(г)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6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15113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259632" y="1916832"/>
            <a:ext cx="6408712" cy="16828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Интересное рядом</a:t>
            </a:r>
            <a:endParaRPr lang="ru-RU" sz="3600" kern="10" spc="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олна 4"/>
          <p:cNvSpPr/>
          <p:nvPr/>
        </p:nvSpPr>
        <p:spPr>
          <a:xfrm>
            <a:off x="2411413" y="333375"/>
            <a:ext cx="4537075" cy="1223963"/>
          </a:xfrm>
          <a:prstGeom prst="wave">
            <a:avLst>
              <a:gd name="adj1" fmla="val 12500"/>
              <a:gd name="adj2" fmla="val -3775"/>
            </a:avLst>
          </a:prstGeom>
          <a:solidFill>
            <a:srgbClr val="CC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059113" y="476250"/>
            <a:ext cx="28651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урока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39750" y="1340768"/>
            <a:ext cx="8064698" cy="3240360"/>
          </a:xfrm>
          <a:prstGeom prst="horizontalScroll">
            <a:avLst/>
          </a:prstGeom>
          <a:solidFill>
            <a:srgbClr val="003399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11560" y="4437112"/>
            <a:ext cx="8135937" cy="1512292"/>
          </a:xfrm>
          <a:prstGeom prst="horizontalScroll">
            <a:avLst/>
          </a:prstGeom>
          <a:solidFill>
            <a:srgbClr val="6600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3608" y="1988840"/>
            <a:ext cx="74168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Ознакомиться  с  понятием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экспоненты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натурального  логарифма;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043608" y="2996952"/>
            <a:ext cx="76328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вывести  формулу производной показательной     функции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43608" y="4725144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Научится применять эти формулы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 решении  заданий  на их применение         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4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238127" cy="323662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476672"/>
            <a:ext cx="48245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Леонард  Эйлер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1707 -1783 г.г.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ученый – математик, физик,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механик, астроном…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Ввел обозначение числа е.  Доказал, что число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≈ 2,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718281…-иррациональное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3312367" cy="324036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3789040"/>
            <a:ext cx="46085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Джон Непер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1550 – 1617 г.г.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Шотландский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математик,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зобретатель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логарифмов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честь число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неперовым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числом».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620688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Рост и убывание функции со скоростью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экспоненты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называется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экспоненциальным</a:t>
            </a:r>
            <a:endParaRPr lang="ru-RU" sz="2800" dirty="0"/>
          </a:p>
        </p:txBody>
      </p:sp>
      <p:pic>
        <p:nvPicPr>
          <p:cNvPr id="4" name="Содержимое 5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53285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Экспоненциальный 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рост и убывание  часто встречается в природе и технике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29718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4509120"/>
            <a:ext cx="37338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Высыхание почвы после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дождя −закон изменения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влажности,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спадающая экспонента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268760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27984" y="4149080"/>
            <a:ext cx="3687804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Нарастание численности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особей биологического 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вида  происходит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нарастающей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экспоненте.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932040" y="620688"/>
            <a:ext cx="3636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Рост различных видов микроорганизмов и бактерий, дрожжей, ферментов - все эти процессы подчиняются одному закону: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= N</a:t>
            </a:r>
            <a:r>
              <a:rPr lang="ru-RU" sz="2400" b="1" baseline="-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lang="ru-RU" sz="2400" b="1" baseline="300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kt</a:t>
            </a:r>
            <a:r>
              <a:rPr lang="ru-RU" sz="2400" b="1" baseline="30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032448" cy="290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342900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этому закону возрастает количество клеток гемоглобина в организме человека, который потерял много крови.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200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923928" y="836712"/>
            <a:ext cx="48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Вант-Гоффа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при повышении температуры на каждые 10°С скорость реакции увеличивается в среднем в 2-4 раза.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780928"/>
            <a:ext cx="4509120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     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–скорость реакции в нагретой или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охлажденной системе.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ν₀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начальная скорость,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температурный коэффициент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Вант-Гоффа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2≤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≤ 4.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644008" y="2276872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ν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276872"/>
            <a:ext cx="685800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611188" y="549275"/>
            <a:ext cx="7705725" cy="4248150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59832" y="548680"/>
            <a:ext cx="23762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урока:</a:t>
            </a:r>
          </a:p>
        </p:txBody>
      </p:sp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1547813" y="1412875"/>
            <a:ext cx="568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Что нового вы узнали на уроке? </a:t>
            </a: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1475656" y="2132856"/>
            <a:ext cx="59768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Какие моменты  урока для вас были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наиболее интересными?</a:t>
            </a: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1475656" y="3284984"/>
            <a:ext cx="6048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доволен своей работой на уроке?</a:t>
            </a:r>
          </a:p>
        </p:txBody>
      </p:sp>
      <p:pic>
        <p:nvPicPr>
          <p:cNvPr id="8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013176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013176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3717032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9" descr="photo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196752"/>
            <a:ext cx="8636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827584" y="548680"/>
            <a:ext cx="7632700" cy="4824413"/>
          </a:xfrm>
          <a:prstGeom prst="vertic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41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;      № 539(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б,г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 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540(в);   542(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б;в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  544(б).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87824" y="620688"/>
            <a:ext cx="33597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</a:rPr>
              <a:t>Домашнее задание:</a:t>
            </a:r>
          </a:p>
        </p:txBody>
      </p:sp>
      <p:pic>
        <p:nvPicPr>
          <p:cNvPr id="5" name="Рисунок 10" descr="antn0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188" y="260350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antn0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005263"/>
            <a:ext cx="23034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20737349">
            <a:off x="1651000" y="1930400"/>
            <a:ext cx="6113463" cy="1598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95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урок!</a:t>
            </a:r>
          </a:p>
        </p:txBody>
      </p:sp>
      <p:pic>
        <p:nvPicPr>
          <p:cNvPr id="4" name="Рисунок 4" descr="weddingb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35290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1700808"/>
            <a:ext cx="4907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Показательная </a:t>
            </a:r>
            <a:r>
              <a:rPr lang="ru-RU" sz="3200" b="1" i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177281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996952"/>
            <a:ext cx="5600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жизнь органически влилась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573016"/>
            <a:ext cx="6533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движением прогресса занялась.»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4725144"/>
            <a:ext cx="1880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Б. Слуцкий.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420888"/>
            <a:ext cx="4163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случайно родилась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2411413" y="333375"/>
            <a:ext cx="4537075" cy="1223963"/>
          </a:xfrm>
          <a:prstGeom prst="wave">
            <a:avLst>
              <a:gd name="adj1" fmla="val 12500"/>
              <a:gd name="adj2" fmla="val -3775"/>
            </a:avLst>
          </a:prstGeom>
          <a:solidFill>
            <a:srgbClr val="FFCC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987824" y="620688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Эпиграф к уроку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Рисунок 5" descr="poki44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93096"/>
            <a:ext cx="30241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олна 3"/>
          <p:cNvSpPr/>
          <p:nvPr/>
        </p:nvSpPr>
        <p:spPr>
          <a:xfrm rot="20755711">
            <a:off x="1178857" y="574890"/>
            <a:ext cx="6596062" cy="3703638"/>
          </a:xfrm>
          <a:prstGeom prst="wave">
            <a:avLst>
              <a:gd name="adj1" fmla="val 12500"/>
              <a:gd name="adj2" fmla="val -97"/>
            </a:avLst>
          </a:prstGeom>
          <a:solidFill>
            <a:srgbClr val="003399"/>
          </a:solidFill>
          <a:ln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ПОВТОРЕНИЕ –</a:t>
            </a:r>
          </a:p>
          <a:p>
            <a:pPr algn="ctr">
              <a:defRPr/>
            </a:pP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мать учения 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8" descr="01se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26654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476672"/>
            <a:ext cx="6331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показательной функции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87624" y="1196752"/>
            <a:ext cx="6624736" cy="4897437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907704" y="2194992"/>
            <a:ext cx="55446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Функция, заданная формулой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=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3200" b="1" i="1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(где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&gt;0, а ≠ 1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 называется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показательной функцией  </a:t>
            </a: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основанием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68975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 показательной функции  у =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b="1" i="1" baseline="30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3455988" cy="323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360045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63688" y="1124744"/>
            <a:ext cx="1017588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а&gt;1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824969" y="1124744"/>
            <a:ext cx="155523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 &lt; а &lt; 1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03648" y="1484784"/>
            <a:ext cx="259228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 (f)=(- ∞; +∞)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5157192"/>
            <a:ext cx="291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возрастает</a:t>
            </a:r>
            <a:r>
              <a:rPr lang="ru-RU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5148064" y="1412776"/>
            <a:ext cx="21242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(f)=(0; +∞)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4860032" y="5157192"/>
            <a:ext cx="2507353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Функция убывает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72200" y="414908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95736" y="4293096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 flipV="1">
            <a:off x="2411760" y="4365104"/>
            <a:ext cx="144016" cy="14401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 flipV="1">
            <a:off x="6300192" y="4293096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производной функции в точке х</a:t>
            </a:r>
            <a:r>
              <a:rPr lang="ru-RU" sz="28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827584" y="1196752"/>
            <a:ext cx="6984776" cy="4968552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i="1" dirty="0"/>
              <a:t> при </a:t>
            </a:r>
            <a:r>
              <a:rPr lang="ru-RU" i="1" dirty="0" smtClean="0"/>
              <a:t>Δ </a:t>
            </a:r>
            <a:r>
              <a:rPr lang="ru-RU" i="1" dirty="0"/>
              <a:t>→ 0.</a:t>
            </a:r>
            <a:endParaRPr lang="ru-RU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907704" y="2346158"/>
            <a:ext cx="57606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Производной функции </a:t>
            </a:r>
            <a:r>
              <a:rPr kumimoji="0" lang="en-US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точке х</a:t>
            </a:r>
            <a:r>
              <a:rPr kumimoji="0" lang="ru-RU" sz="2800" b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8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называется число, к которому стремится разностное отношение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411760" y="4653136"/>
            <a:ext cx="26642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260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Δх </a:t>
            </a:r>
            <a:r>
              <a:rPr kumimoji="0" lang="ru-RU" sz="26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→ 0.</a:t>
            </a:r>
            <a:endParaRPr kumimoji="0" lang="ru-RU" sz="26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17032"/>
            <a:ext cx="360040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76590" y="609600"/>
            <a:ext cx="6151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Геометрический смысл производной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16" idx="0"/>
          </p:cNvCxnSpPr>
          <p:nvPr/>
        </p:nvCxnSpPr>
        <p:spPr>
          <a:xfrm flipV="1">
            <a:off x="381000" y="4077072"/>
            <a:ext cx="434585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1028700" y="3009900"/>
            <a:ext cx="39624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33400" y="2667000"/>
            <a:ext cx="426720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1690255" y="1634837"/>
            <a:ext cx="2701636" cy="2156690"/>
          </a:xfrm>
          <a:custGeom>
            <a:avLst/>
            <a:gdLst>
              <a:gd name="connsiteX0" fmla="*/ 0 w 2701636"/>
              <a:gd name="connsiteY0" fmla="*/ 2092036 h 2156690"/>
              <a:gd name="connsiteX1" fmla="*/ 1025236 w 2701636"/>
              <a:gd name="connsiteY1" fmla="*/ 1856508 h 2156690"/>
              <a:gd name="connsiteX2" fmla="*/ 2105890 w 2701636"/>
              <a:gd name="connsiteY2" fmla="*/ 290945 h 2156690"/>
              <a:gd name="connsiteX3" fmla="*/ 2701636 w 2701636"/>
              <a:gd name="connsiteY3" fmla="*/ 110836 h 2156690"/>
              <a:gd name="connsiteX4" fmla="*/ 2701636 w 2701636"/>
              <a:gd name="connsiteY4" fmla="*/ 110836 h 2156690"/>
              <a:gd name="connsiteX5" fmla="*/ 2701636 w 2701636"/>
              <a:gd name="connsiteY5" fmla="*/ 110836 h 215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1636" h="2156690">
                <a:moveTo>
                  <a:pt x="0" y="2092036"/>
                </a:moveTo>
                <a:cubicBezTo>
                  <a:pt x="337127" y="2124363"/>
                  <a:pt x="674254" y="2156690"/>
                  <a:pt x="1025236" y="1856508"/>
                </a:cubicBezTo>
                <a:cubicBezTo>
                  <a:pt x="1376218" y="1556326"/>
                  <a:pt x="1826490" y="581890"/>
                  <a:pt x="2105890" y="290945"/>
                </a:cubicBezTo>
                <a:cubicBezTo>
                  <a:pt x="2385290" y="0"/>
                  <a:pt x="2701636" y="110836"/>
                  <a:pt x="2701636" y="110836"/>
                </a:cubicBezTo>
                <a:lnTo>
                  <a:pt x="2701636" y="110836"/>
                </a:lnTo>
                <a:lnTo>
                  <a:pt x="2701636" y="110836"/>
                </a:ln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286000" y="3962400"/>
            <a:ext cx="55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2060"/>
                </a:solidFill>
              </a:rPr>
              <a:t>x</a:t>
            </a:r>
            <a:r>
              <a:rPr lang="en-US" sz="3200" b="1" i="1" dirty="0" smtClean="0">
                <a:solidFill>
                  <a:srgbClr val="002060"/>
                </a:solidFill>
                <a:latin typeface="Constantia"/>
              </a:rPr>
              <a:t>₀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3657600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i="1" dirty="0" smtClean="0">
                <a:solidFill>
                  <a:srgbClr val="002060"/>
                </a:solidFill>
              </a:rPr>
              <a:t>α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312420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1219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02060"/>
                </a:solidFill>
              </a:rPr>
              <a:t>y</a:t>
            </a:r>
            <a:r>
              <a:rPr lang="ru-RU" sz="2400" b="1" i="1" dirty="0" smtClean="0">
                <a:solidFill>
                  <a:srgbClr val="002060"/>
                </a:solidFill>
              </a:rPr>
              <a:t> = </a:t>
            </a:r>
            <a:r>
              <a:rPr lang="en-US" sz="2400" b="1" i="1" dirty="0" smtClean="0">
                <a:solidFill>
                  <a:srgbClr val="002060"/>
                </a:solidFill>
              </a:rPr>
              <a:t>f(x)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3200" y="40386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0</a:t>
            </a:r>
            <a:endParaRPr lang="ru-RU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0770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x</a:t>
            </a:r>
            <a:endParaRPr lang="ru-RU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10668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y</a:t>
            </a:r>
            <a:endParaRPr lang="ru-RU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99592" y="5181600"/>
            <a:ext cx="3824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f ' ( x</a:t>
            </a:r>
            <a:r>
              <a:rPr lang="en-US" sz="3600" b="1" i="1" dirty="0" smtClean="0">
                <a:solidFill>
                  <a:srgbClr val="C00000"/>
                </a:solidFill>
                <a:latin typeface="Constantia"/>
                <a:cs typeface="Times New Roman" pitchFamily="18" charset="0"/>
              </a:rPr>
              <a:t>₀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4932040" y="1268760"/>
            <a:ext cx="3672408" cy="4679950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436096" y="1772816"/>
            <a:ext cx="30243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Угловой коэффициент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касательной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графику функции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точке 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(х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равен производной функции 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'(</a:t>
            </a:r>
            <a:r>
              <a:rPr kumimoji="0" lang="en-US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₀).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483768" y="3645024"/>
            <a:ext cx="0" cy="504056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узел 21"/>
          <p:cNvSpPr/>
          <p:nvPr/>
        </p:nvSpPr>
        <p:spPr>
          <a:xfrm>
            <a:off x="2411760" y="3573016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>
            <a:stCxn id="22" idx="6"/>
          </p:cNvCxnSpPr>
          <p:nvPr/>
        </p:nvCxnSpPr>
        <p:spPr>
          <a:xfrm>
            <a:off x="2555776" y="3645024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059832" y="3356992"/>
            <a:ext cx="8275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f(x</a:t>
            </a:r>
            <a:r>
              <a:rPr kumimoji="0" lang="en-US" sz="2400" b="1" i="1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1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Дуга 25"/>
          <p:cNvSpPr/>
          <p:nvPr/>
        </p:nvSpPr>
        <p:spPr>
          <a:xfrm>
            <a:off x="2051720" y="3861048"/>
            <a:ext cx="144016" cy="576064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1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339752" y="404664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Игра: «Найди пары»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980728"/>
          <a:ext cx="7543800" cy="532442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33920"/>
                <a:gridCol w="3279913"/>
                <a:gridCol w="1229967"/>
              </a:tblGrid>
              <a:tr h="660981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 · v)'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n· </a:t>
                      </a:r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xⁿ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Calibri"/>
                          <a:cs typeface="Times New Roman" pitchFamily="18" charset="0"/>
                        </a:rPr>
                        <a:t>⁻'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v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/(sin² x)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(x ⁿ)'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sin x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u' </a:t>
                      </a:r>
                      <a:r>
                        <a:rPr lang="en-US" sz="2800" b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+u v'</a:t>
                      </a:r>
                      <a:endParaRPr lang="ru-RU" sz="2800" b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(C u)'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/ (</a:t>
                      </a:r>
                      <a:r>
                        <a:rPr lang="en-US" sz="2800" b="1" i="1" dirty="0" err="1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² x)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(u' v – u v' ) / v²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b="1" i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ru-RU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u' + v 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  <a:tr h="510758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i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x)'</a:t>
                      </a:r>
                      <a:endParaRPr lang="ru-RU" sz="2800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>
                          <a:solidFill>
                            <a:srgbClr val="00542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 u'</a:t>
                      </a:r>
                      <a:endParaRPr lang="ru-RU" sz="2800" b="1" i="1" dirty="0">
                        <a:solidFill>
                          <a:srgbClr val="00542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ACE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i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800" b="1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AE2F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1157</Words>
  <Application>Microsoft Office PowerPoint</Application>
  <PresentationFormat>Экран (4:3)</PresentationFormat>
  <Paragraphs>249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Mahanov B</dc:creator>
  <cp:lastModifiedBy>""Бекежан""</cp:lastModifiedBy>
  <cp:revision>99</cp:revision>
  <dcterms:created xsi:type="dcterms:W3CDTF">2013-01-08T21:59:17Z</dcterms:created>
  <dcterms:modified xsi:type="dcterms:W3CDTF">2013-06-21T14:56:40Z</dcterms:modified>
</cp:coreProperties>
</file>