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96" r:id="rId2"/>
  </p:sldMasterIdLst>
  <p:notesMasterIdLst>
    <p:notesMasterId r:id="rId27"/>
  </p:notesMasterIdLst>
  <p:sldIdLst>
    <p:sldId id="268" r:id="rId3"/>
    <p:sldId id="256" r:id="rId4"/>
    <p:sldId id="273" r:id="rId5"/>
    <p:sldId id="257" r:id="rId6"/>
    <p:sldId id="258" r:id="rId7"/>
    <p:sldId id="259" r:id="rId8"/>
    <p:sldId id="269" r:id="rId9"/>
    <p:sldId id="270" r:id="rId10"/>
    <p:sldId id="262" r:id="rId11"/>
    <p:sldId id="274" r:id="rId12"/>
    <p:sldId id="275" r:id="rId13"/>
    <p:sldId id="272" r:id="rId14"/>
    <p:sldId id="276" r:id="rId15"/>
    <p:sldId id="277" r:id="rId16"/>
    <p:sldId id="265" r:id="rId17"/>
    <p:sldId id="278" r:id="rId18"/>
    <p:sldId id="279" r:id="rId19"/>
    <p:sldId id="266" r:id="rId20"/>
    <p:sldId id="281" r:id="rId21"/>
    <p:sldId id="282" r:id="rId22"/>
    <p:sldId id="284" r:id="rId23"/>
    <p:sldId id="260" r:id="rId24"/>
    <p:sldId id="261" r:id="rId25"/>
    <p:sldId id="26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96215-CCF9-480A-8662-0BA8E7164C92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2F29D-2193-4B79-A1E8-5A3E779E4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90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2F29D-2193-4B79-A1E8-5A3E779E4A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0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6748B7-1ED0-4543-849B-CD0741B736A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Для выполнения задания необходимо воспользоваться встроенными средствами 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Microsoft  PPT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в режиме просмотра (инструмент «ПЕРО»)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895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Анимация поставлена на щелчок. Вопрос исчезает, возникает авторская формулировка проблемной ситуации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40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Анимация поставлена на щелчок. Вопрос исчезает, возникает авторская формулировка проблемной ситуации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40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Адрес рисунка </a:t>
            </a:r>
            <a:r>
              <a:rPr lang="sq-AL" dirty="0" smtClean="0"/>
              <a:t>http://upload.wikimedia.org/wikipedia/ru/d/d2/Karolus_i_money.jpg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684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Анимация поставлена на щелчок. Вопрос исчезает, возникает авторская формулировка проблемной ситуации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40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068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Анимация поставлена на щелчок. Вопрос исчезает, возникает авторская формулировка проблемной ситуации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40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06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История\Istori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941" y="5229201"/>
            <a:ext cx="7772400" cy="86409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6165304"/>
            <a:ext cx="6400800" cy="600472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4CB597E5-4C07-4CDD-BE0E-D6D8C85C550D}" type="datetime1">
              <a:rPr lang="ru-RU" smtClean="0"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ru-RU" smtClean="0"/>
              <a:t>Фильшина Наталья Ивановна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7B19A61F-75A7-4143-B1F8-419EBDDA0F1C}" type="datetime1">
              <a:rPr lang="ru-RU" smtClean="0"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ru-RU" smtClean="0"/>
              <a:t>Фильшина Наталья Ивановна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AC3BF-C8CF-486B-AC3D-5ABD5CB690BF}" type="datetime1">
              <a:rPr lang="ru-RU" smtClean="0"/>
              <a:t>25.08.2015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Фильшина Наталья Ивановна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0A8D2-93FB-4B4B-8C89-514BB8FE72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653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BD98F-423B-4E74-BA82-95CAA85E4E48}" type="datetime1">
              <a:rPr lang="ru-RU" smtClean="0"/>
              <a:t>25.08.2015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Фильшина Наталья Ивановна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55D2C-7813-47F5-A94A-A0CDEF971D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97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41005-0D34-4FEF-88FD-DB3706408074}" type="datetime1">
              <a:rPr lang="ru-RU" smtClean="0"/>
              <a:t>25.08.2015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Фильшина Наталья Ивановна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414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60231-8A5F-4F3A-9BB8-4C7E431885CB}" type="datetime1">
              <a:rPr lang="ru-RU" smtClean="0"/>
              <a:t>25.08.2015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Фильшина Наталья Ивановна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34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60A1D-C191-4D0F-98D3-F6622D29AC6F}" type="datetime1">
              <a:rPr lang="ru-RU" smtClean="0"/>
              <a:t>25.08.2015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Фильшина Наталья Ивановна</a:t>
            </a: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412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3D781-39DC-4BBB-975B-D5F4809F119E}" type="datetime1">
              <a:rPr lang="ru-RU" smtClean="0"/>
              <a:t>25.08.2015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Фильшина Наталья Ивановна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061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4DBDC7-A480-43CE-A76B-43B7AC362B9A}" type="datetime1">
              <a:rPr lang="ru-RU" smtClean="0"/>
              <a:t>25.08.2015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Фильшина Наталья Ивановна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719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6AC425-40CE-430A-B9F0-78A0ED074562}" type="datetime1">
              <a:rPr lang="ru-RU" smtClean="0"/>
              <a:t>25.08.2015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Фильшина Наталья Ивановна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32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707313" y="6511925"/>
            <a:ext cx="1231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ru-RU" sz="1100" smtClean="0">
                <a:solidFill>
                  <a:srgbClr val="BFBFBF"/>
                </a:solidFill>
              </a:rPr>
              <a:t>ProPowerPoint.Ru</a:t>
            </a:r>
            <a:endParaRPr lang="ru-RU" altLang="ru-RU" sz="1100" smtClean="0">
              <a:solidFill>
                <a:srgbClr val="BFBFB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50427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6C1C5-9772-4FA5-8B42-9563A6335D62}" type="datetime1">
              <a:rPr lang="ru-RU" smtClean="0"/>
              <a:t>25.08.2015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Фильшина Наталья Ивановна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997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7D91F-9013-4684-9C15-D098891E6323}" type="datetime1">
              <a:rPr lang="ru-RU" smtClean="0"/>
              <a:t>25.08.2015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Фильшина Наталья Ивановна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26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E7C26-BFA3-493F-BBFD-B1676C4DF81C}" type="datetime1">
              <a:rPr lang="ru-RU" smtClean="0"/>
              <a:t>25.08.2015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Фильшина Наталья Ивановна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45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ACCAC87D-9052-401F-8164-1A5BB4B22EEA}" type="datetime1">
              <a:rPr lang="ru-RU" smtClean="0"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ru-RU" smtClean="0"/>
              <a:t>Фильшина Наталья Ивановна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83B99761-FE1F-4C53-8373-6F28467351BC}" type="datetime1">
              <a:rPr lang="ru-RU" smtClean="0"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ru-RU" smtClean="0"/>
              <a:t>Фильшина Наталья Ивановна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A0BFE30F-2FF0-4F57-9E48-2945A8EBBCF6}" type="datetime1">
              <a:rPr lang="ru-RU" smtClean="0"/>
              <a:t>25.08.2015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ru-RU" smtClean="0"/>
              <a:t>Фильшина Наталья Ивановна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42CD16A4-72C4-406D-992B-E7312C0C5518}" type="datetime1">
              <a:rPr lang="ru-RU" smtClean="0"/>
              <a:t>25.08.2015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ru-RU" smtClean="0"/>
              <a:t>Фильшина Наталья Ивановна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55A53BFD-9B8C-4AFE-8792-F8892C945B65}" type="datetime1">
              <a:rPr lang="ru-RU" smtClean="0"/>
              <a:t>25.08.2015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ru-RU" smtClean="0"/>
              <a:t>Фильшина Наталья Ивановна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5B07FCF5-8F86-41F2-B4C8-90D88E7F2AD9}" type="datetime1">
              <a:rPr lang="ru-RU" smtClean="0"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ru-RU" smtClean="0"/>
              <a:t>Фильшина Наталья Ивановна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912CEBBB-368C-49DA-9C29-5EC4D23FE62A}" type="datetime1">
              <a:rPr lang="ru-RU" smtClean="0"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ru-RU" smtClean="0"/>
              <a:t>Фильшина Наталья Ивановна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История\Slide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547813" y="274638"/>
            <a:ext cx="71389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547813" y="1600200"/>
            <a:ext cx="7138987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D5CD678-9BAC-41AD-B8F7-8750267F7535}" type="datetime1">
              <a:rPr lang="ru-RU" smtClean="0"/>
              <a:t>25.08.2015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ru-RU" smtClean="0"/>
              <a:t>Фильшина Наталья Ивановна</a:t>
            </a: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352A87-2247-44A5-AD74-386F4611F7AF}" type="slidenum">
              <a:rPr lang="ru-RU" smtClean="0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6.jpeg"/><Relationship Id="rId3" Type="http://schemas.openxmlformats.org/officeDocument/2006/relationships/image" Target="../media/image10.jpeg"/><Relationship Id="rId7" Type="http://schemas.openxmlformats.org/officeDocument/2006/relationships/slide" Target="slide11.xml"/><Relationship Id="rId12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jpeg"/><Relationship Id="rId11" Type="http://schemas.openxmlformats.org/officeDocument/2006/relationships/slide" Target="slide24.xml"/><Relationship Id="rId5" Type="http://schemas.openxmlformats.org/officeDocument/2006/relationships/image" Target="../media/image11.jpeg"/><Relationship Id="rId10" Type="http://schemas.openxmlformats.org/officeDocument/2006/relationships/image" Target="../media/image14.jpeg"/><Relationship Id="rId4" Type="http://schemas.openxmlformats.org/officeDocument/2006/relationships/slide" Target="slide17.xml"/><Relationship Id="rId9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microsoft.com/office/2007/relationships/hdphoto" Target="../media/hdphoto2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tihi-russkih-poetov.ru/" TargetMode="External"/><Relationship Id="rId2" Type="http://schemas.openxmlformats.org/officeDocument/2006/relationships/hyperlink" Target="http://easyen.ru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historydoc.edu.ru/" TargetMode="External"/><Relationship Id="rId5" Type="http://schemas.openxmlformats.org/officeDocument/2006/relationships/hyperlink" Target="http://www.z-rus.ru/" TargetMode="External"/><Relationship Id="rId4" Type="http://schemas.openxmlformats.org/officeDocument/2006/relationships/hyperlink" Target="http://veche.razved.c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772400" cy="1470025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Учитель истории и обществознания  МБОУ «Средней общеобразовательной школы №14» г. Донской Тульской области 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5656" y="2996952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ФИЛЬШИНА  НАТАЛЬЯ  ИВАНОВНА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489840"/>
            <a:ext cx="8229600" cy="86518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altLang="ru-RU" sz="2400" b="1" dirty="0">
                <a:solidFill>
                  <a:schemeClr val="accent2"/>
                </a:solidFill>
                <a:latin typeface="Verdana" pitchFamily="34" charset="0"/>
              </a:rPr>
              <a:t>Фрагмент родословного древа Романовых</a:t>
            </a:r>
          </a:p>
        </p:txBody>
      </p:sp>
      <p:pic>
        <p:nvPicPr>
          <p:cNvPr id="2054" name="Picture 6" descr="Portrait-of-Alexei-Mikhailovich-Roman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1341438"/>
            <a:ext cx="1238250" cy="1511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859efbfead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1120775" cy="1511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9ce41e26d33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5304" y="1301297"/>
            <a:ext cx="1217613" cy="1511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Картинка 1 из 1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3500438"/>
            <a:ext cx="1271588" cy="1546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portreti-70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lum bright="20000" contras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3500438"/>
            <a:ext cx="1333500" cy="1584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2" descr="ImperRjman_0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3500438"/>
            <a:ext cx="1217613" cy="1571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img_14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3500438"/>
            <a:ext cx="1139825" cy="1628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Картинка 20 из 337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3500438"/>
            <a:ext cx="1233487" cy="1651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323850" y="2781300"/>
            <a:ext cx="1866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dirty="0">
                <a:solidFill>
                  <a:schemeClr val="bg1"/>
                </a:solidFill>
              </a:rPr>
              <a:t>Мария</a:t>
            </a:r>
            <a:br>
              <a:rPr lang="ru-RU" altLang="ru-RU" dirty="0">
                <a:solidFill>
                  <a:schemeClr val="bg1"/>
                </a:solidFill>
              </a:rPr>
            </a:br>
            <a:r>
              <a:rPr lang="ru-RU" altLang="ru-RU" dirty="0">
                <a:solidFill>
                  <a:schemeClr val="bg1"/>
                </a:solidFill>
              </a:rPr>
              <a:t>Милославская</a:t>
            </a: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3903663" y="2800350"/>
            <a:ext cx="149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dirty="0">
                <a:solidFill>
                  <a:schemeClr val="bg1"/>
                </a:solidFill>
              </a:rPr>
              <a:t>Алексей</a:t>
            </a:r>
            <a:br>
              <a:rPr lang="ru-RU" altLang="ru-RU" dirty="0">
                <a:solidFill>
                  <a:schemeClr val="bg1"/>
                </a:solidFill>
              </a:rPr>
            </a:br>
            <a:r>
              <a:rPr lang="ru-RU" altLang="ru-RU" dirty="0">
                <a:solidFill>
                  <a:schemeClr val="bg1"/>
                </a:solidFill>
              </a:rPr>
              <a:t>Михайлович</a:t>
            </a: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7216775" y="2800350"/>
            <a:ext cx="1433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dirty="0">
                <a:solidFill>
                  <a:schemeClr val="bg1"/>
                </a:solidFill>
              </a:rPr>
              <a:t>Наталья</a:t>
            </a:r>
            <a:br>
              <a:rPr lang="ru-RU" altLang="ru-RU" dirty="0">
                <a:solidFill>
                  <a:schemeClr val="bg1"/>
                </a:solidFill>
              </a:rPr>
            </a:br>
            <a:r>
              <a:rPr lang="ru-RU" altLang="ru-RU" dirty="0">
                <a:solidFill>
                  <a:schemeClr val="bg1"/>
                </a:solidFill>
              </a:rPr>
              <a:t>Нарышкина</a:t>
            </a: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971550" y="5013325"/>
            <a:ext cx="871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schemeClr val="bg1"/>
                </a:solidFill>
              </a:rPr>
              <a:t>Фёдор</a:t>
            </a: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2627313" y="5013325"/>
            <a:ext cx="725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schemeClr val="bg1"/>
                </a:solidFill>
              </a:rPr>
              <a:t>Иван</a:t>
            </a: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4284663" y="5013325"/>
            <a:ext cx="906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schemeClr val="bg1"/>
                </a:solidFill>
              </a:rPr>
              <a:t>Софья</a:t>
            </a: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5940425" y="5084763"/>
            <a:ext cx="708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schemeClr val="bg1"/>
                </a:solidFill>
              </a:rPr>
              <a:t>Пётр</a:t>
            </a: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7451725" y="5157788"/>
            <a:ext cx="1084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schemeClr val="bg1"/>
                </a:solidFill>
              </a:rPr>
              <a:t>Наталья</a:t>
            </a: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2268538" y="3429000"/>
            <a:ext cx="4824412" cy="208756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3779838" y="5564188"/>
            <a:ext cx="2187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dirty="0">
                <a:solidFill>
                  <a:srgbClr val="C00000"/>
                </a:solidFill>
              </a:rPr>
              <a:t>т р и у м в и р а т</a:t>
            </a:r>
          </a:p>
        </p:txBody>
      </p:sp>
      <p:sp>
        <p:nvSpPr>
          <p:cNvPr id="2085" name="AutoShape 37"/>
          <p:cNvSpPr>
            <a:spLocks noChangeArrowheads="1"/>
          </p:cNvSpPr>
          <p:nvPr/>
        </p:nvSpPr>
        <p:spPr bwMode="auto">
          <a:xfrm>
            <a:off x="2124075" y="1844675"/>
            <a:ext cx="1800225" cy="360363"/>
          </a:xfrm>
          <a:prstGeom prst="leftRightArrow">
            <a:avLst>
              <a:gd name="adj1" fmla="val 50000"/>
              <a:gd name="adj2" fmla="val 99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8" name="Line 40"/>
          <p:cNvSpPr>
            <a:spLocks noChangeShapeType="1"/>
          </p:cNvSpPr>
          <p:nvPr/>
        </p:nvSpPr>
        <p:spPr bwMode="auto">
          <a:xfrm>
            <a:off x="2987675" y="2205038"/>
            <a:ext cx="0" cy="1152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>
            <a:off x="2987675" y="2205038"/>
            <a:ext cx="1008063" cy="16557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 flipH="1">
            <a:off x="6300788" y="2276475"/>
            <a:ext cx="71437" cy="10810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>
            <a:off x="6372225" y="2276475"/>
            <a:ext cx="936625" cy="13684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 flipH="1">
            <a:off x="2051050" y="2205038"/>
            <a:ext cx="936625" cy="14398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4" name="AutoShape 46"/>
          <p:cNvSpPr>
            <a:spLocks noChangeArrowheads="1"/>
          </p:cNvSpPr>
          <p:nvPr/>
        </p:nvSpPr>
        <p:spPr bwMode="auto">
          <a:xfrm>
            <a:off x="5233988" y="1868715"/>
            <a:ext cx="1800225" cy="360362"/>
          </a:xfrm>
          <a:prstGeom prst="leftRightArrow">
            <a:avLst>
              <a:gd name="adj1" fmla="val 50000"/>
              <a:gd name="adj2" fmla="val 99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97" name="Rectangle 49"/>
          <p:cNvSpPr>
            <a:spLocks noChangeArrowheads="1"/>
          </p:cNvSpPr>
          <p:nvPr/>
        </p:nvSpPr>
        <p:spPr bwMode="auto">
          <a:xfrm>
            <a:off x="539750" y="549275"/>
            <a:ext cx="7993063" cy="71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77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5" grpId="0"/>
      <p:bldP spid="2077" grpId="0"/>
      <p:bldP spid="2078" grpId="0"/>
      <p:bldP spid="2079" grpId="0"/>
      <p:bldP spid="2080" grpId="0"/>
      <p:bldP spid="2081" grpId="0"/>
      <p:bldP spid="2082" grpId="0"/>
      <p:bldP spid="2083" grpId="0" animBg="1"/>
      <p:bldP spid="2084" grpId="0"/>
      <p:bldP spid="2085" grpId="0" animBg="1"/>
      <p:bldP spid="2088" grpId="0" animBg="1"/>
      <p:bldP spid="2089" grpId="0" animBg="1"/>
      <p:bldP spid="2090" grpId="0" animBg="1"/>
      <p:bldP spid="2091" grpId="0" animBg="1"/>
      <p:bldP spid="2093" grpId="0" animBg="1"/>
      <p:bldP spid="20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051720" y="4757738"/>
            <a:ext cx="6262018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1682 г. царь </a:t>
            </a:r>
            <a:r>
              <a:rPr lang="ru-RU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Федор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умер. Остро встал вопрос о престолонаследии. Предстояло решить , кто из его братьев станет царем: </a:t>
            </a:r>
            <a:r>
              <a:rPr lang="ru-RU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Иван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или </a:t>
            </a:r>
            <a:r>
              <a:rPr lang="ru-RU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Петр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сын Милославской или сын Нарышкиной?</a:t>
            </a:r>
          </a:p>
          <a:p>
            <a:pPr>
              <a:spcBef>
                <a:spcPct val="50000"/>
              </a:spcBef>
              <a:defRPr/>
            </a:pPr>
            <a:endParaRPr lang="ru-RU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7" name="Picture 5" descr="10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57" r="15547" b="-851"/>
          <a:stretch>
            <a:fillRect/>
          </a:stretch>
        </p:blipFill>
        <p:spPr bwMode="auto">
          <a:xfrm>
            <a:off x="5832475" y="1106487"/>
            <a:ext cx="2384425" cy="3024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z12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141" y="944580"/>
            <a:ext cx="2295525" cy="3168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650341" y="4221088"/>
            <a:ext cx="2592388" cy="404813"/>
          </a:xfrm>
          <a:prstGeom prst="rect">
            <a:avLst/>
          </a:prstGeom>
          <a:noFill/>
          <a:ln w="38100" cmpd="dbl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u="sng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Иван Алексеевич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899592" y="4140993"/>
            <a:ext cx="2520950" cy="404813"/>
          </a:xfrm>
          <a:prstGeom prst="rect">
            <a:avLst/>
          </a:prstGeom>
          <a:noFill/>
          <a:ln w="38100" cmpd="dbl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u="sng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Петр Алексеевич</a:t>
            </a: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2877344" y="2438399"/>
            <a:ext cx="3168650" cy="360363"/>
          </a:xfrm>
          <a:prstGeom prst="leftRightArrow">
            <a:avLst>
              <a:gd name="adj1" fmla="val 50000"/>
              <a:gd name="adj2" fmla="val 175859"/>
            </a:avLst>
          </a:prstGeom>
          <a:solidFill>
            <a:srgbClr val="FFFF66"/>
          </a:solidFill>
          <a:ln w="38100" cmpd="dbl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u="sng">
              <a:latin typeface="Arial" pitchFamily="34" charset="0"/>
              <a:cs typeface="Arial" pitchFamily="34" charset="0"/>
            </a:endParaRP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3886200" y="1143000"/>
            <a:ext cx="900113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?</a:t>
            </a:r>
          </a:p>
        </p:txBody>
      </p:sp>
      <p:sp>
        <p:nvSpPr>
          <p:cNvPr id="6155" name="Text Box 11" descr="5%"/>
          <p:cNvSpPr txBox="1">
            <a:spLocks noChangeArrowheads="1"/>
          </p:cNvSpPr>
          <p:nvPr/>
        </p:nvSpPr>
        <p:spPr bwMode="auto">
          <a:xfrm>
            <a:off x="467544" y="4757738"/>
            <a:ext cx="8221216" cy="1816100"/>
          </a:xfrm>
          <a:prstGeom prst="rect">
            <a:avLst/>
          </a:prstGeom>
          <a:pattFill prst="pct5">
            <a:fgClr>
              <a:srgbClr val="FFCC99"/>
            </a:fgClr>
            <a:bgClr>
              <a:srgbClr val="FFFFFF"/>
            </a:bgClr>
          </a:pattFill>
          <a:ln w="76200" cmpd="tri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i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Кто должен </a:t>
            </a:r>
            <a:r>
              <a:rPr lang="ru-RU" sz="3600" b="1" i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стать </a:t>
            </a:r>
            <a:r>
              <a:rPr lang="ru-RU" sz="3600" b="1" i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царем по существовавшим порядкам престолонаследия?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89450" y="4757738"/>
            <a:ext cx="8199310" cy="1816100"/>
          </a:xfrm>
          <a:prstGeom prst="rect">
            <a:avLst/>
          </a:prstGeom>
          <a:solidFill>
            <a:srgbClr val="FFFF99"/>
          </a:solidFill>
          <a:ln w="412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Фактически на </a:t>
            </a:r>
            <a:r>
              <a:rPr lang="ru-RU" sz="2400" b="1" dirty="0" smtClean="0">
                <a:solidFill>
                  <a:srgbClr val="C00000"/>
                </a:solidFill>
              </a:rPr>
              <a:t>престоле </a:t>
            </a:r>
            <a:r>
              <a:rPr lang="ru-RU" sz="2400" b="1" dirty="0">
                <a:solidFill>
                  <a:srgbClr val="C00000"/>
                </a:solidFill>
              </a:rPr>
              <a:t>оказались два царя: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 10- летний </a:t>
            </a:r>
            <a:r>
              <a:rPr lang="ru-RU" sz="2400" b="1" dirty="0" smtClean="0">
                <a:solidFill>
                  <a:srgbClr val="C00000"/>
                </a:solidFill>
              </a:rPr>
              <a:t>Пётр </a:t>
            </a:r>
            <a:r>
              <a:rPr lang="ru-RU" sz="2400" b="1" dirty="0">
                <a:solidFill>
                  <a:srgbClr val="C00000"/>
                </a:solidFill>
              </a:rPr>
              <a:t>и 16-летний Иван,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но до 1689 г. </a:t>
            </a:r>
            <a:r>
              <a:rPr lang="ru-RU" sz="2400" b="1" dirty="0" smtClean="0">
                <a:solidFill>
                  <a:srgbClr val="C00000"/>
                </a:solidFill>
              </a:rPr>
              <a:t>правила </a:t>
            </a:r>
            <a:r>
              <a:rPr lang="ru-RU" sz="2400" b="1" dirty="0">
                <a:solidFill>
                  <a:srgbClr val="C00000"/>
                </a:solidFill>
              </a:rPr>
              <a:t>их сестра Софья </a:t>
            </a:r>
          </a:p>
        </p:txBody>
      </p:sp>
    </p:spTree>
    <p:extLst>
      <p:ext uri="{BB962C8B-B14F-4D97-AF65-F5344CB8AC3E}">
        <p14:creationId xmlns:p14="http://schemas.microsoft.com/office/powerpoint/2010/main" val="98488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 autoUpdateAnimBg="0"/>
      <p:bldP spid="33800" grpId="0" animBg="1" autoUpdateAnimBg="0"/>
      <p:bldP spid="33801" grpId="0" animBg="1" autoUpdateAnimBg="0"/>
      <p:bldP spid="6154" grpId="0" animBg="1"/>
      <p:bldP spid="6155" grpId="0" animBg="1" autoUpdateAnimBg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971601" y="1052736"/>
            <a:ext cx="3600400" cy="504031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В России установился период, получивший название –                       « </a:t>
            </a:r>
            <a:r>
              <a:rPr lang="ru-RU" b="1" dirty="0" err="1" smtClean="0">
                <a:solidFill>
                  <a:schemeClr val="bg1"/>
                </a:solidFill>
              </a:rPr>
              <a:t>двоецарие</a:t>
            </a:r>
            <a:r>
              <a:rPr lang="ru-RU" dirty="0" smtClean="0">
                <a:solidFill>
                  <a:schemeClr val="bg1"/>
                </a:solidFill>
              </a:rPr>
              <a:t>»  </a:t>
            </a:r>
          </a:p>
        </p:txBody>
      </p:sp>
      <p:pic>
        <p:nvPicPr>
          <p:cNvPr id="35849" name="Picture 9" descr="0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838980"/>
            <a:ext cx="3830638" cy="4967287"/>
          </a:xfrm>
          <a:prstGeom prst="rect">
            <a:avLst/>
          </a:prstGeom>
          <a:noFill/>
        </p:spPr>
      </p:pic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4730875" y="4725145"/>
            <a:ext cx="3887787" cy="1081122"/>
          </a:xfrm>
          <a:prstGeom prst="rect">
            <a:avLst/>
          </a:prstGeom>
          <a:solidFill>
            <a:srgbClr val="E5B483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Двойной трон в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Оружейной палате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Фильшина Наталья Ивановна</a:t>
            </a:r>
            <a:endParaRPr lang="ru-RU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55D2C-7813-47F5-A94A-A0CDEF971DB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7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/>
        </p:nvSpPr>
        <p:spPr>
          <a:xfrm>
            <a:off x="556307" y="2920285"/>
            <a:ext cx="6696000" cy="740683"/>
          </a:xfrm>
          <a:custGeom>
            <a:avLst/>
            <a:gdLst>
              <a:gd name="connsiteX0" fmla="*/ 0 w 6912000"/>
              <a:gd name="connsiteY0" fmla="*/ 74068 h 740683"/>
              <a:gd name="connsiteX1" fmla="*/ 74068 w 6912000"/>
              <a:gd name="connsiteY1" fmla="*/ 0 h 740683"/>
              <a:gd name="connsiteX2" fmla="*/ 6837932 w 6912000"/>
              <a:gd name="connsiteY2" fmla="*/ 0 h 740683"/>
              <a:gd name="connsiteX3" fmla="*/ 6912000 w 6912000"/>
              <a:gd name="connsiteY3" fmla="*/ 74068 h 740683"/>
              <a:gd name="connsiteX4" fmla="*/ 6912000 w 6912000"/>
              <a:gd name="connsiteY4" fmla="*/ 666615 h 740683"/>
              <a:gd name="connsiteX5" fmla="*/ 6837932 w 6912000"/>
              <a:gd name="connsiteY5" fmla="*/ 740683 h 740683"/>
              <a:gd name="connsiteX6" fmla="*/ 74068 w 6912000"/>
              <a:gd name="connsiteY6" fmla="*/ 740683 h 740683"/>
              <a:gd name="connsiteX7" fmla="*/ 0 w 6912000"/>
              <a:gd name="connsiteY7" fmla="*/ 666615 h 740683"/>
              <a:gd name="connsiteX8" fmla="*/ 0 w 6912000"/>
              <a:gd name="connsiteY8" fmla="*/ 74068 h 74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12000" h="740683">
                <a:moveTo>
                  <a:pt x="0" y="74068"/>
                </a:moveTo>
                <a:cubicBezTo>
                  <a:pt x="0" y="33161"/>
                  <a:pt x="33161" y="0"/>
                  <a:pt x="74068" y="0"/>
                </a:cubicBezTo>
                <a:lnTo>
                  <a:pt x="6837932" y="0"/>
                </a:lnTo>
                <a:cubicBezTo>
                  <a:pt x="6878839" y="0"/>
                  <a:pt x="6912000" y="33161"/>
                  <a:pt x="6912000" y="74068"/>
                </a:cubicBezTo>
                <a:lnTo>
                  <a:pt x="6912000" y="666615"/>
                </a:lnTo>
                <a:cubicBezTo>
                  <a:pt x="6912000" y="707522"/>
                  <a:pt x="6878839" y="740683"/>
                  <a:pt x="6837932" y="740683"/>
                </a:cubicBezTo>
                <a:lnTo>
                  <a:pt x="74068" y="740683"/>
                </a:lnTo>
                <a:cubicBezTo>
                  <a:pt x="33161" y="740683"/>
                  <a:pt x="0" y="707522"/>
                  <a:pt x="0" y="666615"/>
                </a:cubicBezTo>
                <a:lnTo>
                  <a:pt x="0" y="74068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694" tIns="132184" rIns="950639" bIns="132184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900" kern="1200"/>
          </a:p>
        </p:txBody>
      </p:sp>
      <p:sp>
        <p:nvSpPr>
          <p:cNvPr id="16" name="Полилиния 15"/>
          <p:cNvSpPr/>
          <p:nvPr/>
        </p:nvSpPr>
        <p:spPr>
          <a:xfrm>
            <a:off x="956704" y="3829458"/>
            <a:ext cx="6696000" cy="740683"/>
          </a:xfrm>
          <a:custGeom>
            <a:avLst/>
            <a:gdLst>
              <a:gd name="connsiteX0" fmla="*/ 0 w 6912000"/>
              <a:gd name="connsiteY0" fmla="*/ 74068 h 740683"/>
              <a:gd name="connsiteX1" fmla="*/ 74068 w 6912000"/>
              <a:gd name="connsiteY1" fmla="*/ 0 h 740683"/>
              <a:gd name="connsiteX2" fmla="*/ 6837932 w 6912000"/>
              <a:gd name="connsiteY2" fmla="*/ 0 h 740683"/>
              <a:gd name="connsiteX3" fmla="*/ 6912000 w 6912000"/>
              <a:gd name="connsiteY3" fmla="*/ 74068 h 740683"/>
              <a:gd name="connsiteX4" fmla="*/ 6912000 w 6912000"/>
              <a:gd name="connsiteY4" fmla="*/ 666615 h 740683"/>
              <a:gd name="connsiteX5" fmla="*/ 6837932 w 6912000"/>
              <a:gd name="connsiteY5" fmla="*/ 740683 h 740683"/>
              <a:gd name="connsiteX6" fmla="*/ 74068 w 6912000"/>
              <a:gd name="connsiteY6" fmla="*/ 740683 h 740683"/>
              <a:gd name="connsiteX7" fmla="*/ 0 w 6912000"/>
              <a:gd name="connsiteY7" fmla="*/ 666615 h 740683"/>
              <a:gd name="connsiteX8" fmla="*/ 0 w 6912000"/>
              <a:gd name="connsiteY8" fmla="*/ 74068 h 74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12000" h="740683">
                <a:moveTo>
                  <a:pt x="0" y="74068"/>
                </a:moveTo>
                <a:cubicBezTo>
                  <a:pt x="0" y="33161"/>
                  <a:pt x="33161" y="0"/>
                  <a:pt x="74068" y="0"/>
                </a:cubicBezTo>
                <a:lnTo>
                  <a:pt x="6837932" y="0"/>
                </a:lnTo>
                <a:cubicBezTo>
                  <a:pt x="6878839" y="0"/>
                  <a:pt x="6912000" y="33161"/>
                  <a:pt x="6912000" y="74068"/>
                </a:cubicBezTo>
                <a:lnTo>
                  <a:pt x="6912000" y="666615"/>
                </a:lnTo>
                <a:cubicBezTo>
                  <a:pt x="6912000" y="707522"/>
                  <a:pt x="6878839" y="740683"/>
                  <a:pt x="6837932" y="740683"/>
                </a:cubicBezTo>
                <a:lnTo>
                  <a:pt x="74068" y="740683"/>
                </a:lnTo>
                <a:cubicBezTo>
                  <a:pt x="33161" y="740683"/>
                  <a:pt x="0" y="707522"/>
                  <a:pt x="0" y="666615"/>
                </a:cubicBezTo>
                <a:lnTo>
                  <a:pt x="0" y="74068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hemeClr val="accent4">
              <a:hueOff val="-296467"/>
              <a:satOff val="0"/>
              <a:lumOff val="-6667"/>
              <a:alphaOff val="0"/>
            </a:schemeClr>
          </a:fillRef>
          <a:effectRef idx="2">
            <a:schemeClr val="accent4">
              <a:hueOff val="-296467"/>
              <a:satOff val="0"/>
              <a:lumOff val="-666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694" tIns="132184" rIns="1192509" bIns="132184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900" kern="1200"/>
          </a:p>
        </p:txBody>
      </p:sp>
      <p:sp>
        <p:nvSpPr>
          <p:cNvPr id="17" name="Полилиния 16"/>
          <p:cNvSpPr/>
          <p:nvPr/>
        </p:nvSpPr>
        <p:spPr>
          <a:xfrm>
            <a:off x="1419093" y="4653799"/>
            <a:ext cx="6696000" cy="740683"/>
          </a:xfrm>
          <a:custGeom>
            <a:avLst/>
            <a:gdLst>
              <a:gd name="connsiteX0" fmla="*/ 0 w 6912000"/>
              <a:gd name="connsiteY0" fmla="*/ 74068 h 740683"/>
              <a:gd name="connsiteX1" fmla="*/ 74068 w 6912000"/>
              <a:gd name="connsiteY1" fmla="*/ 0 h 740683"/>
              <a:gd name="connsiteX2" fmla="*/ 6837932 w 6912000"/>
              <a:gd name="connsiteY2" fmla="*/ 0 h 740683"/>
              <a:gd name="connsiteX3" fmla="*/ 6912000 w 6912000"/>
              <a:gd name="connsiteY3" fmla="*/ 74068 h 740683"/>
              <a:gd name="connsiteX4" fmla="*/ 6912000 w 6912000"/>
              <a:gd name="connsiteY4" fmla="*/ 666615 h 740683"/>
              <a:gd name="connsiteX5" fmla="*/ 6837932 w 6912000"/>
              <a:gd name="connsiteY5" fmla="*/ 740683 h 740683"/>
              <a:gd name="connsiteX6" fmla="*/ 74068 w 6912000"/>
              <a:gd name="connsiteY6" fmla="*/ 740683 h 740683"/>
              <a:gd name="connsiteX7" fmla="*/ 0 w 6912000"/>
              <a:gd name="connsiteY7" fmla="*/ 666615 h 740683"/>
              <a:gd name="connsiteX8" fmla="*/ 0 w 6912000"/>
              <a:gd name="connsiteY8" fmla="*/ 74068 h 74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12000" h="740683">
                <a:moveTo>
                  <a:pt x="0" y="74068"/>
                </a:moveTo>
                <a:cubicBezTo>
                  <a:pt x="0" y="33161"/>
                  <a:pt x="33161" y="0"/>
                  <a:pt x="74068" y="0"/>
                </a:cubicBezTo>
                <a:lnTo>
                  <a:pt x="6837932" y="0"/>
                </a:lnTo>
                <a:cubicBezTo>
                  <a:pt x="6878839" y="0"/>
                  <a:pt x="6912000" y="33161"/>
                  <a:pt x="6912000" y="74068"/>
                </a:cubicBezTo>
                <a:lnTo>
                  <a:pt x="6912000" y="666615"/>
                </a:lnTo>
                <a:cubicBezTo>
                  <a:pt x="6912000" y="707522"/>
                  <a:pt x="6878839" y="740683"/>
                  <a:pt x="6837932" y="740683"/>
                </a:cubicBezTo>
                <a:lnTo>
                  <a:pt x="74068" y="740683"/>
                </a:lnTo>
                <a:cubicBezTo>
                  <a:pt x="33161" y="740683"/>
                  <a:pt x="0" y="707522"/>
                  <a:pt x="0" y="666615"/>
                </a:cubicBezTo>
                <a:lnTo>
                  <a:pt x="0" y="740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8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hemeClr val="accent4">
              <a:hueOff val="-592934"/>
              <a:satOff val="0"/>
              <a:lumOff val="-13333"/>
              <a:alphaOff val="0"/>
            </a:schemeClr>
          </a:fillRef>
          <a:effectRef idx="2">
            <a:schemeClr val="accent4">
              <a:hueOff val="-592934"/>
              <a:satOff val="0"/>
              <a:lumOff val="-1333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694" tIns="132184" rIns="1183869" bIns="132184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900" kern="1200" dirty="0"/>
          </a:p>
        </p:txBody>
      </p:sp>
      <p:sp>
        <p:nvSpPr>
          <p:cNvPr id="18" name="Полилиния 17"/>
          <p:cNvSpPr/>
          <p:nvPr/>
        </p:nvSpPr>
        <p:spPr>
          <a:xfrm>
            <a:off x="1907704" y="5517878"/>
            <a:ext cx="6696000" cy="740683"/>
          </a:xfrm>
          <a:custGeom>
            <a:avLst/>
            <a:gdLst>
              <a:gd name="connsiteX0" fmla="*/ 0 w 6912000"/>
              <a:gd name="connsiteY0" fmla="*/ 74068 h 740683"/>
              <a:gd name="connsiteX1" fmla="*/ 74068 w 6912000"/>
              <a:gd name="connsiteY1" fmla="*/ 0 h 740683"/>
              <a:gd name="connsiteX2" fmla="*/ 6837932 w 6912000"/>
              <a:gd name="connsiteY2" fmla="*/ 0 h 740683"/>
              <a:gd name="connsiteX3" fmla="*/ 6912000 w 6912000"/>
              <a:gd name="connsiteY3" fmla="*/ 74068 h 740683"/>
              <a:gd name="connsiteX4" fmla="*/ 6912000 w 6912000"/>
              <a:gd name="connsiteY4" fmla="*/ 666615 h 740683"/>
              <a:gd name="connsiteX5" fmla="*/ 6837932 w 6912000"/>
              <a:gd name="connsiteY5" fmla="*/ 740683 h 740683"/>
              <a:gd name="connsiteX6" fmla="*/ 74068 w 6912000"/>
              <a:gd name="connsiteY6" fmla="*/ 740683 h 740683"/>
              <a:gd name="connsiteX7" fmla="*/ 0 w 6912000"/>
              <a:gd name="connsiteY7" fmla="*/ 666615 h 740683"/>
              <a:gd name="connsiteX8" fmla="*/ 0 w 6912000"/>
              <a:gd name="connsiteY8" fmla="*/ 74068 h 74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12000" h="740683">
                <a:moveTo>
                  <a:pt x="0" y="74068"/>
                </a:moveTo>
                <a:cubicBezTo>
                  <a:pt x="0" y="33161"/>
                  <a:pt x="33161" y="0"/>
                  <a:pt x="74068" y="0"/>
                </a:cubicBezTo>
                <a:lnTo>
                  <a:pt x="6837932" y="0"/>
                </a:lnTo>
                <a:cubicBezTo>
                  <a:pt x="6878839" y="0"/>
                  <a:pt x="6912000" y="33161"/>
                  <a:pt x="6912000" y="74068"/>
                </a:cubicBezTo>
                <a:lnTo>
                  <a:pt x="6912000" y="666615"/>
                </a:lnTo>
                <a:cubicBezTo>
                  <a:pt x="6912000" y="707522"/>
                  <a:pt x="6878839" y="740683"/>
                  <a:pt x="6837932" y="740683"/>
                </a:cubicBezTo>
                <a:lnTo>
                  <a:pt x="74068" y="740683"/>
                </a:lnTo>
                <a:cubicBezTo>
                  <a:pt x="33161" y="740683"/>
                  <a:pt x="0" y="707522"/>
                  <a:pt x="0" y="666615"/>
                </a:cubicBezTo>
                <a:lnTo>
                  <a:pt x="0" y="74068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hemeClr val="accent4">
              <a:hueOff val="-889401"/>
              <a:satOff val="0"/>
              <a:lumOff val="-20000"/>
              <a:alphaOff val="0"/>
            </a:schemeClr>
          </a:fillRef>
          <a:effectRef idx="2">
            <a:schemeClr val="accent4">
              <a:hueOff val="-889401"/>
              <a:satOff val="0"/>
              <a:lumOff val="-2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694" tIns="132184" rIns="1192509" bIns="132184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900" kern="1200" dirty="0" smtClean="0"/>
              <a:t> </a:t>
            </a:r>
            <a:endParaRPr lang="ru-RU" sz="2900" kern="1200" dirty="0"/>
          </a:p>
        </p:txBody>
      </p:sp>
      <p:sp>
        <p:nvSpPr>
          <p:cNvPr id="19" name="Полилиния 18"/>
          <p:cNvSpPr/>
          <p:nvPr/>
        </p:nvSpPr>
        <p:spPr>
          <a:xfrm>
            <a:off x="6682555" y="3588736"/>
            <a:ext cx="481444" cy="481444"/>
          </a:xfrm>
          <a:custGeom>
            <a:avLst/>
            <a:gdLst>
              <a:gd name="connsiteX0" fmla="*/ 0 w 481444"/>
              <a:gd name="connsiteY0" fmla="*/ 264794 h 481444"/>
              <a:gd name="connsiteX1" fmla="*/ 108325 w 481444"/>
              <a:gd name="connsiteY1" fmla="*/ 264794 h 481444"/>
              <a:gd name="connsiteX2" fmla="*/ 108325 w 481444"/>
              <a:gd name="connsiteY2" fmla="*/ 0 h 481444"/>
              <a:gd name="connsiteX3" fmla="*/ 373119 w 481444"/>
              <a:gd name="connsiteY3" fmla="*/ 0 h 481444"/>
              <a:gd name="connsiteX4" fmla="*/ 373119 w 481444"/>
              <a:gd name="connsiteY4" fmla="*/ 264794 h 481444"/>
              <a:gd name="connsiteX5" fmla="*/ 481444 w 481444"/>
              <a:gd name="connsiteY5" fmla="*/ 264794 h 481444"/>
              <a:gd name="connsiteX6" fmla="*/ 240722 w 481444"/>
              <a:gd name="connsiteY6" fmla="*/ 481444 h 481444"/>
              <a:gd name="connsiteX7" fmla="*/ 0 w 481444"/>
              <a:gd name="connsiteY7" fmla="*/ 264794 h 48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1444" h="481444">
                <a:moveTo>
                  <a:pt x="0" y="264794"/>
                </a:moveTo>
                <a:lnTo>
                  <a:pt x="108325" y="264794"/>
                </a:lnTo>
                <a:lnTo>
                  <a:pt x="108325" y="0"/>
                </a:lnTo>
                <a:lnTo>
                  <a:pt x="373119" y="0"/>
                </a:lnTo>
                <a:lnTo>
                  <a:pt x="373119" y="264794"/>
                </a:lnTo>
                <a:lnTo>
                  <a:pt x="481444" y="264794"/>
                </a:lnTo>
                <a:lnTo>
                  <a:pt x="240722" y="481444"/>
                </a:lnTo>
                <a:lnTo>
                  <a:pt x="0" y="264794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rgbClr r="0" g="0" b="0"/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2455" tIns="24130" rIns="132455" bIns="14328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900" kern="1200"/>
          </a:p>
        </p:txBody>
      </p:sp>
      <p:sp>
        <p:nvSpPr>
          <p:cNvPr id="20" name="Полилиния 19"/>
          <p:cNvSpPr/>
          <p:nvPr/>
        </p:nvSpPr>
        <p:spPr>
          <a:xfrm>
            <a:off x="6999532" y="4511028"/>
            <a:ext cx="481444" cy="481444"/>
          </a:xfrm>
          <a:custGeom>
            <a:avLst/>
            <a:gdLst>
              <a:gd name="connsiteX0" fmla="*/ 0 w 481444"/>
              <a:gd name="connsiteY0" fmla="*/ 264794 h 481444"/>
              <a:gd name="connsiteX1" fmla="*/ 108325 w 481444"/>
              <a:gd name="connsiteY1" fmla="*/ 264794 h 481444"/>
              <a:gd name="connsiteX2" fmla="*/ 108325 w 481444"/>
              <a:gd name="connsiteY2" fmla="*/ 0 h 481444"/>
              <a:gd name="connsiteX3" fmla="*/ 373119 w 481444"/>
              <a:gd name="connsiteY3" fmla="*/ 0 h 481444"/>
              <a:gd name="connsiteX4" fmla="*/ 373119 w 481444"/>
              <a:gd name="connsiteY4" fmla="*/ 264794 h 481444"/>
              <a:gd name="connsiteX5" fmla="*/ 481444 w 481444"/>
              <a:gd name="connsiteY5" fmla="*/ 264794 h 481444"/>
              <a:gd name="connsiteX6" fmla="*/ 240722 w 481444"/>
              <a:gd name="connsiteY6" fmla="*/ 481444 h 481444"/>
              <a:gd name="connsiteX7" fmla="*/ 0 w 481444"/>
              <a:gd name="connsiteY7" fmla="*/ 264794 h 48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1444" h="481444">
                <a:moveTo>
                  <a:pt x="0" y="264794"/>
                </a:moveTo>
                <a:lnTo>
                  <a:pt x="108325" y="264794"/>
                </a:lnTo>
                <a:lnTo>
                  <a:pt x="108325" y="0"/>
                </a:lnTo>
                <a:lnTo>
                  <a:pt x="373119" y="0"/>
                </a:lnTo>
                <a:lnTo>
                  <a:pt x="373119" y="264794"/>
                </a:lnTo>
                <a:lnTo>
                  <a:pt x="481444" y="264794"/>
                </a:lnTo>
                <a:lnTo>
                  <a:pt x="240722" y="481444"/>
                </a:lnTo>
                <a:lnTo>
                  <a:pt x="0" y="264794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rgbClr r="0" g="0" b="0"/>
          </a:lnRef>
          <a:fillRef idx="1">
            <a:schemeClr val="accent4">
              <a:tint val="40000"/>
              <a:alpha val="90000"/>
              <a:hueOff val="-785430"/>
              <a:satOff val="0"/>
              <a:lumOff val="-767"/>
              <a:alphaOff val="0"/>
            </a:schemeClr>
          </a:fillRef>
          <a:effectRef idx="0">
            <a:schemeClr val="accent4">
              <a:tint val="40000"/>
              <a:alpha val="90000"/>
              <a:hueOff val="-785430"/>
              <a:satOff val="0"/>
              <a:lumOff val="-76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2455" tIns="24130" rIns="132455" bIns="14328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900" kern="1200"/>
          </a:p>
        </p:txBody>
      </p:sp>
      <p:sp>
        <p:nvSpPr>
          <p:cNvPr id="21" name="Полилиния 20"/>
          <p:cNvSpPr/>
          <p:nvPr/>
        </p:nvSpPr>
        <p:spPr>
          <a:xfrm>
            <a:off x="7411982" y="5467710"/>
            <a:ext cx="481444" cy="481444"/>
          </a:xfrm>
          <a:custGeom>
            <a:avLst/>
            <a:gdLst>
              <a:gd name="connsiteX0" fmla="*/ 0 w 481444"/>
              <a:gd name="connsiteY0" fmla="*/ 264794 h 481444"/>
              <a:gd name="connsiteX1" fmla="*/ 108325 w 481444"/>
              <a:gd name="connsiteY1" fmla="*/ 264794 h 481444"/>
              <a:gd name="connsiteX2" fmla="*/ 108325 w 481444"/>
              <a:gd name="connsiteY2" fmla="*/ 0 h 481444"/>
              <a:gd name="connsiteX3" fmla="*/ 373119 w 481444"/>
              <a:gd name="connsiteY3" fmla="*/ 0 h 481444"/>
              <a:gd name="connsiteX4" fmla="*/ 373119 w 481444"/>
              <a:gd name="connsiteY4" fmla="*/ 264794 h 481444"/>
              <a:gd name="connsiteX5" fmla="*/ 481444 w 481444"/>
              <a:gd name="connsiteY5" fmla="*/ 264794 h 481444"/>
              <a:gd name="connsiteX6" fmla="*/ 240722 w 481444"/>
              <a:gd name="connsiteY6" fmla="*/ 481444 h 481444"/>
              <a:gd name="connsiteX7" fmla="*/ 0 w 481444"/>
              <a:gd name="connsiteY7" fmla="*/ 264794 h 48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1444" h="481444">
                <a:moveTo>
                  <a:pt x="0" y="264794"/>
                </a:moveTo>
                <a:lnTo>
                  <a:pt x="108325" y="264794"/>
                </a:lnTo>
                <a:lnTo>
                  <a:pt x="108325" y="0"/>
                </a:lnTo>
                <a:lnTo>
                  <a:pt x="373119" y="0"/>
                </a:lnTo>
                <a:lnTo>
                  <a:pt x="373119" y="264794"/>
                </a:lnTo>
                <a:lnTo>
                  <a:pt x="481444" y="264794"/>
                </a:lnTo>
                <a:lnTo>
                  <a:pt x="240722" y="481444"/>
                </a:lnTo>
                <a:lnTo>
                  <a:pt x="0" y="264794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rgbClr r="0" g="0" b="0"/>
          </a:lnRef>
          <a:fillRef idx="1">
            <a:schemeClr val="accent4">
              <a:tint val="40000"/>
              <a:alpha val="90000"/>
              <a:hueOff val="-1570859"/>
              <a:satOff val="0"/>
              <a:lumOff val="-1535"/>
              <a:alphaOff val="0"/>
            </a:schemeClr>
          </a:fillRef>
          <a:effectRef idx="0">
            <a:schemeClr val="accent4">
              <a:tint val="40000"/>
              <a:alpha val="90000"/>
              <a:hueOff val="-1570859"/>
              <a:satOff val="0"/>
              <a:lumOff val="-153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2455" tIns="24130" rIns="132455" bIns="14328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900" kern="12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Династическая борьба за власть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1332000"/>
            <a:ext cx="8640000" cy="1430179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indent="354013"/>
            <a:r>
              <a:rPr lang="ru-RU" sz="2600" dirty="0" smtClean="0">
                <a:solidFill>
                  <a:schemeClr val="bg1"/>
                </a:solidFill>
              </a:rPr>
              <a:t>Используя учебник определи и впиши в схему причины, которые привели к  династической борьбе за власть в Российском государстве.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5" name="AutoShape 2" descr="Картинки по запросу петр 1 портр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петр 1 портре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i041.radikal.ru/0905/57/08f51f7301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2505" y="2835881"/>
            <a:ext cx="1529495" cy="18689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Фильшина Наталья Ивановна</a:t>
            </a:r>
            <a:endParaRPr lang="ru-RU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755576" y="1800000"/>
            <a:ext cx="7632848" cy="3371136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Определи как повлияла на царскую власть династическая борьба за престол.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Как династическая борьба за власть отразилась на судьбах людей рода Романовых.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196508" y="1811832"/>
            <a:ext cx="8640000" cy="4221288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solidFill>
            <a:schemeClr val="tx1"/>
          </a:soli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ru-RU" altLang="ru-RU" sz="4000" b="1" i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«Вы дождетесь от Нарышкиных такого зла, какого еще и не видывали; Петр посажен на царство не по закону</a:t>
            </a:r>
            <a:r>
              <a:rPr lang="ru-RU" altLang="ru-RU" sz="4000" b="1" i="1" dirty="0">
                <a:solidFill>
                  <a:srgbClr val="003366"/>
                </a:solidFill>
                <a:latin typeface="Arial" pitchFamily="34" charset="0"/>
              </a:rPr>
              <a:t>,</a:t>
            </a:r>
            <a:r>
              <a:rPr lang="ru-RU" altLang="ru-RU" sz="4000" b="1" i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и идти против него- святое дело</a:t>
            </a:r>
            <a:r>
              <a:rPr lang="ru-RU" altLang="ru-RU" sz="40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!»</a:t>
            </a:r>
          </a:p>
          <a:p>
            <a:pPr algn="r">
              <a:spcBef>
                <a:spcPct val="0"/>
              </a:spcBef>
            </a:pPr>
            <a:r>
              <a:rPr lang="ru-RU" sz="2400" i="1" u="sng" dirty="0">
                <a:solidFill>
                  <a:schemeClr val="bg1"/>
                </a:solidFill>
                <a:latin typeface="Georgia" panose="02040502050405020303" pitchFamily="18" charset="0"/>
              </a:rPr>
              <a:t>Великая Государыня Царевна и Великая </a:t>
            </a:r>
            <a:r>
              <a:rPr lang="ru-RU" sz="2400" i="1" u="sng" dirty="0" smtClean="0">
                <a:solidFill>
                  <a:schemeClr val="bg1"/>
                </a:solidFill>
                <a:latin typeface="Georgia" panose="02040502050405020303" pitchFamily="18" charset="0"/>
              </a:rPr>
              <a:t>княжна Софья</a:t>
            </a:r>
            <a:endParaRPr lang="ru-RU" altLang="ru-RU" sz="2400" i="1" u="sng" dirty="0">
              <a:solidFill>
                <a:schemeClr val="bg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Последствия династической борьбы за власть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8400" y="0"/>
            <a:ext cx="616216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Фильшина Наталья Ивановна</a:t>
            </a:r>
            <a:endParaRPr lang="ru-RU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7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Последствия династической борьбы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Фильшина Наталья Ивановна</a:t>
            </a:r>
            <a:endParaRPr lang="ru-RU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55D2C-7813-47F5-A94A-A0CDEF971DB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8" name="Picture 4" descr="http://historydoc.edu.ru/attach.asp?a_no=328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1818" y="1412776"/>
            <a:ext cx="6001712" cy="4713387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97249" y="5733256"/>
            <a:ext cx="2912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u="sng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Стрелецкий бунт 1682 г.</a:t>
            </a:r>
          </a:p>
        </p:txBody>
      </p:sp>
      <p:pic>
        <p:nvPicPr>
          <p:cNvPr id="10" name="Picture 4" descr="http://historydoc.edu.ru/attach.asp?a_no=19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229600" cy="5054600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http://kcjt8a.blu.livefilestore.com/y1pGfAOg0lU7LTJJ3QXq2eol-QvqblowYzlHO1PFJ4cR9tT08KpbHay3N0QU5YK9jqk1wWacTjunH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331" y="1312242"/>
            <a:ext cx="8600555" cy="5111651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66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218835" y="116632"/>
            <a:ext cx="8668641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accent2"/>
                </a:solidFill>
                <a:latin typeface="Verdana" pitchFamily="34" charset="0"/>
              </a:rPr>
              <a:t>Азовские походы Петра</a:t>
            </a:r>
            <a:r>
              <a:rPr lang="en-US" altLang="ru-RU" sz="2400" b="1" dirty="0">
                <a:solidFill>
                  <a:schemeClr val="accent2"/>
                </a:solidFill>
                <a:latin typeface="Verdana" pitchFamily="34" charset="0"/>
              </a:rPr>
              <a:t> I</a:t>
            </a:r>
            <a:r>
              <a:rPr lang="ru-RU" altLang="ru-RU" sz="2400" b="1" dirty="0">
                <a:solidFill>
                  <a:schemeClr val="accent2"/>
                </a:solidFill>
                <a:latin typeface="Verdana" pitchFamily="34" charset="0"/>
              </a:rPr>
              <a:t> в 1695-1696 годах</a:t>
            </a:r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692150"/>
            <a:ext cx="3724275" cy="3163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9388" y="3883554"/>
            <a:ext cx="2481262" cy="2882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0338" y="3930650"/>
            <a:ext cx="1255712" cy="2882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ayratmusin.ru/wp-content/uploads/2015/02/22/pervyy-azovskiy-pokhod-1695-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835" y="573832"/>
            <a:ext cx="5040553" cy="619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Азовские походы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85" y="573832"/>
            <a:ext cx="8917615" cy="623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95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2628000" y="5085475"/>
            <a:ext cx="3887999" cy="1109630"/>
          </a:xfrm>
          <a:custGeom>
            <a:avLst/>
            <a:gdLst>
              <a:gd name="connsiteX0" fmla="*/ 0 w 3887999"/>
              <a:gd name="connsiteY0" fmla="*/ 184942 h 1109630"/>
              <a:gd name="connsiteX1" fmla="*/ 184942 w 3887999"/>
              <a:gd name="connsiteY1" fmla="*/ 0 h 1109630"/>
              <a:gd name="connsiteX2" fmla="*/ 3703057 w 3887999"/>
              <a:gd name="connsiteY2" fmla="*/ 0 h 1109630"/>
              <a:gd name="connsiteX3" fmla="*/ 3887999 w 3887999"/>
              <a:gd name="connsiteY3" fmla="*/ 184942 h 1109630"/>
              <a:gd name="connsiteX4" fmla="*/ 3887999 w 3887999"/>
              <a:gd name="connsiteY4" fmla="*/ 924688 h 1109630"/>
              <a:gd name="connsiteX5" fmla="*/ 3703057 w 3887999"/>
              <a:gd name="connsiteY5" fmla="*/ 1109630 h 1109630"/>
              <a:gd name="connsiteX6" fmla="*/ 184942 w 3887999"/>
              <a:gd name="connsiteY6" fmla="*/ 1109630 h 1109630"/>
              <a:gd name="connsiteX7" fmla="*/ 0 w 3887999"/>
              <a:gd name="connsiteY7" fmla="*/ 924688 h 1109630"/>
              <a:gd name="connsiteX8" fmla="*/ 0 w 3887999"/>
              <a:gd name="connsiteY8" fmla="*/ 184942 h 110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7999" h="1109630">
                <a:moveTo>
                  <a:pt x="0" y="184942"/>
                </a:moveTo>
                <a:cubicBezTo>
                  <a:pt x="0" y="82801"/>
                  <a:pt x="82801" y="0"/>
                  <a:pt x="184942" y="0"/>
                </a:cubicBezTo>
                <a:lnTo>
                  <a:pt x="3703057" y="0"/>
                </a:lnTo>
                <a:cubicBezTo>
                  <a:pt x="3805198" y="0"/>
                  <a:pt x="3887999" y="82801"/>
                  <a:pt x="3887999" y="184942"/>
                </a:cubicBezTo>
                <a:lnTo>
                  <a:pt x="3887999" y="924688"/>
                </a:lnTo>
                <a:cubicBezTo>
                  <a:pt x="3887999" y="1026829"/>
                  <a:pt x="3805198" y="1109630"/>
                  <a:pt x="3703057" y="1109630"/>
                </a:cubicBezTo>
                <a:lnTo>
                  <a:pt x="184942" y="1109630"/>
                </a:lnTo>
                <a:cubicBezTo>
                  <a:pt x="82801" y="1109630"/>
                  <a:pt x="0" y="1026829"/>
                  <a:pt x="0" y="924688"/>
                </a:cubicBezTo>
                <a:lnTo>
                  <a:pt x="0" y="184942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218" tIns="73218" rIns="73218" bIns="73218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000" kern="1200" dirty="0" smtClean="0"/>
              <a:t>Итоги азовских походов</a:t>
            </a:r>
            <a:endParaRPr lang="ru-RU" sz="3000" kern="1200" dirty="0"/>
          </a:p>
        </p:txBody>
      </p:sp>
      <p:sp>
        <p:nvSpPr>
          <p:cNvPr id="7" name="Стрелка влево 6"/>
          <p:cNvSpPr/>
          <p:nvPr/>
        </p:nvSpPr>
        <p:spPr>
          <a:xfrm rot="10800000">
            <a:off x="1295762" y="5370291"/>
            <a:ext cx="1258964" cy="539999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 prst="angle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олилиния 7"/>
          <p:cNvSpPr/>
          <p:nvPr/>
        </p:nvSpPr>
        <p:spPr>
          <a:xfrm>
            <a:off x="251762" y="5280288"/>
            <a:ext cx="2088003" cy="720005"/>
          </a:xfrm>
          <a:custGeom>
            <a:avLst/>
            <a:gdLst>
              <a:gd name="connsiteX0" fmla="*/ 0 w 2088003"/>
              <a:gd name="connsiteY0" fmla="*/ 72001 h 720005"/>
              <a:gd name="connsiteX1" fmla="*/ 72001 w 2088003"/>
              <a:gd name="connsiteY1" fmla="*/ 0 h 720005"/>
              <a:gd name="connsiteX2" fmla="*/ 2016003 w 2088003"/>
              <a:gd name="connsiteY2" fmla="*/ 0 h 720005"/>
              <a:gd name="connsiteX3" fmla="*/ 2088004 w 2088003"/>
              <a:gd name="connsiteY3" fmla="*/ 72001 h 720005"/>
              <a:gd name="connsiteX4" fmla="*/ 2088003 w 2088003"/>
              <a:gd name="connsiteY4" fmla="*/ 648005 h 720005"/>
              <a:gd name="connsiteX5" fmla="*/ 2016002 w 2088003"/>
              <a:gd name="connsiteY5" fmla="*/ 720006 h 720005"/>
              <a:gd name="connsiteX6" fmla="*/ 72001 w 2088003"/>
              <a:gd name="connsiteY6" fmla="*/ 720005 h 720005"/>
              <a:gd name="connsiteX7" fmla="*/ 0 w 2088003"/>
              <a:gd name="connsiteY7" fmla="*/ 648004 h 720005"/>
              <a:gd name="connsiteX8" fmla="*/ 0 w 2088003"/>
              <a:gd name="connsiteY8" fmla="*/ 72001 h 7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8003" h="720005">
                <a:moveTo>
                  <a:pt x="0" y="72001"/>
                </a:moveTo>
                <a:cubicBezTo>
                  <a:pt x="0" y="32236"/>
                  <a:pt x="32236" y="0"/>
                  <a:pt x="72001" y="0"/>
                </a:cubicBezTo>
                <a:lnTo>
                  <a:pt x="2016003" y="0"/>
                </a:lnTo>
                <a:cubicBezTo>
                  <a:pt x="2055768" y="0"/>
                  <a:pt x="2088004" y="32236"/>
                  <a:pt x="2088004" y="72001"/>
                </a:cubicBezTo>
                <a:cubicBezTo>
                  <a:pt x="2088004" y="264002"/>
                  <a:pt x="2088003" y="456004"/>
                  <a:pt x="2088003" y="648005"/>
                </a:cubicBezTo>
                <a:cubicBezTo>
                  <a:pt x="2088003" y="687770"/>
                  <a:pt x="2055767" y="720006"/>
                  <a:pt x="2016002" y="720006"/>
                </a:cubicBezTo>
                <a:lnTo>
                  <a:pt x="72001" y="720005"/>
                </a:lnTo>
                <a:cubicBezTo>
                  <a:pt x="32236" y="720005"/>
                  <a:pt x="0" y="687769"/>
                  <a:pt x="0" y="648004"/>
                </a:cubicBezTo>
                <a:lnTo>
                  <a:pt x="0" y="7200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58" tIns="85858" rIns="85858" bIns="85858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400" kern="1200" dirty="0"/>
          </a:p>
        </p:txBody>
      </p:sp>
      <p:sp>
        <p:nvSpPr>
          <p:cNvPr id="9" name="Стрелка влево 8"/>
          <p:cNvSpPr/>
          <p:nvPr/>
        </p:nvSpPr>
        <p:spPr>
          <a:xfrm rot="12553866">
            <a:off x="1598275" y="4298762"/>
            <a:ext cx="2117781" cy="539999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 prst="angle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177880"/>
              <a:satOff val="0"/>
              <a:lumOff val="-4000"/>
              <a:alphaOff val="0"/>
            </a:schemeClr>
          </a:fillRef>
          <a:effectRef idx="0">
            <a:schemeClr val="accent4">
              <a:hueOff val="-177880"/>
              <a:satOff val="0"/>
              <a:lumOff val="-400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олилиния 9"/>
          <p:cNvSpPr/>
          <p:nvPr/>
        </p:nvSpPr>
        <p:spPr>
          <a:xfrm>
            <a:off x="689115" y="3691667"/>
            <a:ext cx="2088003" cy="720005"/>
          </a:xfrm>
          <a:custGeom>
            <a:avLst/>
            <a:gdLst>
              <a:gd name="connsiteX0" fmla="*/ 0 w 2088003"/>
              <a:gd name="connsiteY0" fmla="*/ 72001 h 720005"/>
              <a:gd name="connsiteX1" fmla="*/ 72001 w 2088003"/>
              <a:gd name="connsiteY1" fmla="*/ 0 h 720005"/>
              <a:gd name="connsiteX2" fmla="*/ 2016003 w 2088003"/>
              <a:gd name="connsiteY2" fmla="*/ 0 h 720005"/>
              <a:gd name="connsiteX3" fmla="*/ 2088004 w 2088003"/>
              <a:gd name="connsiteY3" fmla="*/ 72001 h 720005"/>
              <a:gd name="connsiteX4" fmla="*/ 2088003 w 2088003"/>
              <a:gd name="connsiteY4" fmla="*/ 648005 h 720005"/>
              <a:gd name="connsiteX5" fmla="*/ 2016002 w 2088003"/>
              <a:gd name="connsiteY5" fmla="*/ 720006 h 720005"/>
              <a:gd name="connsiteX6" fmla="*/ 72001 w 2088003"/>
              <a:gd name="connsiteY6" fmla="*/ 720005 h 720005"/>
              <a:gd name="connsiteX7" fmla="*/ 0 w 2088003"/>
              <a:gd name="connsiteY7" fmla="*/ 648004 h 720005"/>
              <a:gd name="connsiteX8" fmla="*/ 0 w 2088003"/>
              <a:gd name="connsiteY8" fmla="*/ 72001 h 7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8003" h="720005">
                <a:moveTo>
                  <a:pt x="0" y="72001"/>
                </a:moveTo>
                <a:cubicBezTo>
                  <a:pt x="0" y="32236"/>
                  <a:pt x="32236" y="0"/>
                  <a:pt x="72001" y="0"/>
                </a:cubicBezTo>
                <a:lnTo>
                  <a:pt x="2016003" y="0"/>
                </a:lnTo>
                <a:cubicBezTo>
                  <a:pt x="2055768" y="0"/>
                  <a:pt x="2088004" y="32236"/>
                  <a:pt x="2088004" y="72001"/>
                </a:cubicBezTo>
                <a:cubicBezTo>
                  <a:pt x="2088004" y="264002"/>
                  <a:pt x="2088003" y="456004"/>
                  <a:pt x="2088003" y="648005"/>
                </a:cubicBezTo>
                <a:cubicBezTo>
                  <a:pt x="2088003" y="687770"/>
                  <a:pt x="2055767" y="720006"/>
                  <a:pt x="2016002" y="720006"/>
                </a:cubicBezTo>
                <a:lnTo>
                  <a:pt x="72001" y="720005"/>
                </a:lnTo>
                <a:cubicBezTo>
                  <a:pt x="32236" y="720005"/>
                  <a:pt x="0" y="687769"/>
                  <a:pt x="0" y="648004"/>
                </a:cubicBezTo>
                <a:lnTo>
                  <a:pt x="0" y="7200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 prst="angle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177880"/>
              <a:satOff val="0"/>
              <a:lumOff val="-4000"/>
              <a:alphaOff val="0"/>
            </a:schemeClr>
          </a:fillRef>
          <a:effectRef idx="2">
            <a:schemeClr val="accent4">
              <a:hueOff val="-177880"/>
              <a:satOff val="0"/>
              <a:lumOff val="-4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58" tIns="85858" rIns="85858" bIns="85858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400" kern="1200" dirty="0"/>
          </a:p>
        </p:txBody>
      </p:sp>
      <p:sp>
        <p:nvSpPr>
          <p:cNvPr id="11" name="Стрелка влево 10"/>
          <p:cNvSpPr/>
          <p:nvPr/>
        </p:nvSpPr>
        <p:spPr>
          <a:xfrm rot="14711868">
            <a:off x="2773036" y="3754039"/>
            <a:ext cx="2104148" cy="539999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 prst="angle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355760"/>
              <a:satOff val="0"/>
              <a:lumOff val="-8000"/>
              <a:alphaOff val="0"/>
            </a:schemeClr>
          </a:fillRef>
          <a:effectRef idx="0">
            <a:schemeClr val="accent4">
              <a:hueOff val="-355760"/>
              <a:satOff val="0"/>
              <a:lumOff val="-800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олилиния 11"/>
          <p:cNvSpPr/>
          <p:nvPr/>
        </p:nvSpPr>
        <p:spPr>
          <a:xfrm>
            <a:off x="2339778" y="2709003"/>
            <a:ext cx="2088003" cy="720005"/>
          </a:xfrm>
          <a:custGeom>
            <a:avLst/>
            <a:gdLst>
              <a:gd name="connsiteX0" fmla="*/ 0 w 2088003"/>
              <a:gd name="connsiteY0" fmla="*/ 72001 h 720005"/>
              <a:gd name="connsiteX1" fmla="*/ 72001 w 2088003"/>
              <a:gd name="connsiteY1" fmla="*/ 0 h 720005"/>
              <a:gd name="connsiteX2" fmla="*/ 2016003 w 2088003"/>
              <a:gd name="connsiteY2" fmla="*/ 0 h 720005"/>
              <a:gd name="connsiteX3" fmla="*/ 2088004 w 2088003"/>
              <a:gd name="connsiteY3" fmla="*/ 72001 h 720005"/>
              <a:gd name="connsiteX4" fmla="*/ 2088003 w 2088003"/>
              <a:gd name="connsiteY4" fmla="*/ 648005 h 720005"/>
              <a:gd name="connsiteX5" fmla="*/ 2016002 w 2088003"/>
              <a:gd name="connsiteY5" fmla="*/ 720006 h 720005"/>
              <a:gd name="connsiteX6" fmla="*/ 72001 w 2088003"/>
              <a:gd name="connsiteY6" fmla="*/ 720005 h 720005"/>
              <a:gd name="connsiteX7" fmla="*/ 0 w 2088003"/>
              <a:gd name="connsiteY7" fmla="*/ 648004 h 720005"/>
              <a:gd name="connsiteX8" fmla="*/ 0 w 2088003"/>
              <a:gd name="connsiteY8" fmla="*/ 72001 h 7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8003" h="720005">
                <a:moveTo>
                  <a:pt x="0" y="72001"/>
                </a:moveTo>
                <a:cubicBezTo>
                  <a:pt x="0" y="32236"/>
                  <a:pt x="32236" y="0"/>
                  <a:pt x="72001" y="0"/>
                </a:cubicBezTo>
                <a:lnTo>
                  <a:pt x="2016003" y="0"/>
                </a:lnTo>
                <a:cubicBezTo>
                  <a:pt x="2055768" y="0"/>
                  <a:pt x="2088004" y="32236"/>
                  <a:pt x="2088004" y="72001"/>
                </a:cubicBezTo>
                <a:cubicBezTo>
                  <a:pt x="2088004" y="264002"/>
                  <a:pt x="2088003" y="456004"/>
                  <a:pt x="2088003" y="648005"/>
                </a:cubicBezTo>
                <a:cubicBezTo>
                  <a:pt x="2088003" y="687770"/>
                  <a:pt x="2055767" y="720006"/>
                  <a:pt x="2016002" y="720006"/>
                </a:cubicBezTo>
                <a:lnTo>
                  <a:pt x="72001" y="720005"/>
                </a:lnTo>
                <a:cubicBezTo>
                  <a:pt x="32236" y="720005"/>
                  <a:pt x="0" y="687769"/>
                  <a:pt x="0" y="648004"/>
                </a:cubicBezTo>
                <a:lnTo>
                  <a:pt x="0" y="7200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 prst="angle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355760"/>
              <a:satOff val="0"/>
              <a:lumOff val="-8000"/>
              <a:alphaOff val="0"/>
            </a:schemeClr>
          </a:fillRef>
          <a:effectRef idx="2">
            <a:schemeClr val="accent4">
              <a:hueOff val="-355760"/>
              <a:satOff val="0"/>
              <a:lumOff val="-8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58" tIns="85858" rIns="85858" bIns="85858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400" kern="1200" dirty="0"/>
          </a:p>
        </p:txBody>
      </p:sp>
      <p:sp>
        <p:nvSpPr>
          <p:cNvPr id="13" name="Стрелка влево 12"/>
          <p:cNvSpPr/>
          <p:nvPr/>
        </p:nvSpPr>
        <p:spPr>
          <a:xfrm rot="17688132">
            <a:off x="4266814" y="3754039"/>
            <a:ext cx="2104148" cy="539999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 prst="angle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533641"/>
              <a:satOff val="0"/>
              <a:lumOff val="-12000"/>
              <a:alphaOff val="0"/>
            </a:schemeClr>
          </a:fillRef>
          <a:effectRef idx="0">
            <a:schemeClr val="accent4">
              <a:hueOff val="-533641"/>
              <a:satOff val="0"/>
              <a:lumOff val="-1200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олилиния 13"/>
          <p:cNvSpPr/>
          <p:nvPr/>
        </p:nvSpPr>
        <p:spPr>
          <a:xfrm>
            <a:off x="4716218" y="2709003"/>
            <a:ext cx="2088003" cy="720005"/>
          </a:xfrm>
          <a:custGeom>
            <a:avLst/>
            <a:gdLst>
              <a:gd name="connsiteX0" fmla="*/ 0 w 2088003"/>
              <a:gd name="connsiteY0" fmla="*/ 72001 h 720005"/>
              <a:gd name="connsiteX1" fmla="*/ 72001 w 2088003"/>
              <a:gd name="connsiteY1" fmla="*/ 0 h 720005"/>
              <a:gd name="connsiteX2" fmla="*/ 2016003 w 2088003"/>
              <a:gd name="connsiteY2" fmla="*/ 0 h 720005"/>
              <a:gd name="connsiteX3" fmla="*/ 2088004 w 2088003"/>
              <a:gd name="connsiteY3" fmla="*/ 72001 h 720005"/>
              <a:gd name="connsiteX4" fmla="*/ 2088003 w 2088003"/>
              <a:gd name="connsiteY4" fmla="*/ 648005 h 720005"/>
              <a:gd name="connsiteX5" fmla="*/ 2016002 w 2088003"/>
              <a:gd name="connsiteY5" fmla="*/ 720006 h 720005"/>
              <a:gd name="connsiteX6" fmla="*/ 72001 w 2088003"/>
              <a:gd name="connsiteY6" fmla="*/ 720005 h 720005"/>
              <a:gd name="connsiteX7" fmla="*/ 0 w 2088003"/>
              <a:gd name="connsiteY7" fmla="*/ 648004 h 720005"/>
              <a:gd name="connsiteX8" fmla="*/ 0 w 2088003"/>
              <a:gd name="connsiteY8" fmla="*/ 72001 h 7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8003" h="720005">
                <a:moveTo>
                  <a:pt x="0" y="72001"/>
                </a:moveTo>
                <a:cubicBezTo>
                  <a:pt x="0" y="32236"/>
                  <a:pt x="32236" y="0"/>
                  <a:pt x="72001" y="0"/>
                </a:cubicBezTo>
                <a:lnTo>
                  <a:pt x="2016003" y="0"/>
                </a:lnTo>
                <a:cubicBezTo>
                  <a:pt x="2055768" y="0"/>
                  <a:pt x="2088004" y="32236"/>
                  <a:pt x="2088004" y="72001"/>
                </a:cubicBezTo>
                <a:cubicBezTo>
                  <a:pt x="2088004" y="264002"/>
                  <a:pt x="2088003" y="456004"/>
                  <a:pt x="2088003" y="648005"/>
                </a:cubicBezTo>
                <a:cubicBezTo>
                  <a:pt x="2088003" y="687770"/>
                  <a:pt x="2055767" y="720006"/>
                  <a:pt x="2016002" y="720006"/>
                </a:cubicBezTo>
                <a:lnTo>
                  <a:pt x="72001" y="720005"/>
                </a:lnTo>
                <a:cubicBezTo>
                  <a:pt x="32236" y="720005"/>
                  <a:pt x="0" y="687769"/>
                  <a:pt x="0" y="648004"/>
                </a:cubicBezTo>
                <a:lnTo>
                  <a:pt x="0" y="7200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 prst="angle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533641"/>
              <a:satOff val="0"/>
              <a:lumOff val="-12000"/>
              <a:alphaOff val="0"/>
            </a:schemeClr>
          </a:fillRef>
          <a:effectRef idx="2">
            <a:schemeClr val="accent4">
              <a:hueOff val="-533641"/>
              <a:satOff val="0"/>
              <a:lumOff val="-12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58" tIns="85858" rIns="85858" bIns="85858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400" kern="1200" dirty="0"/>
          </a:p>
        </p:txBody>
      </p:sp>
      <p:sp>
        <p:nvSpPr>
          <p:cNvPr id="15" name="Стрелка влево 14"/>
          <p:cNvSpPr/>
          <p:nvPr/>
        </p:nvSpPr>
        <p:spPr>
          <a:xfrm rot="19846134">
            <a:off x="5427943" y="4298762"/>
            <a:ext cx="2117781" cy="539999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 prst="angle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711521"/>
              <a:satOff val="0"/>
              <a:lumOff val="-16000"/>
              <a:alphaOff val="0"/>
            </a:schemeClr>
          </a:fillRef>
          <a:effectRef idx="0">
            <a:schemeClr val="accent4">
              <a:hueOff val="-711521"/>
              <a:satOff val="0"/>
              <a:lumOff val="-1600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олилиния 15"/>
          <p:cNvSpPr/>
          <p:nvPr/>
        </p:nvSpPr>
        <p:spPr>
          <a:xfrm>
            <a:off x="6366880" y="3691667"/>
            <a:ext cx="2088003" cy="720005"/>
          </a:xfrm>
          <a:custGeom>
            <a:avLst/>
            <a:gdLst>
              <a:gd name="connsiteX0" fmla="*/ 0 w 2088003"/>
              <a:gd name="connsiteY0" fmla="*/ 72001 h 720005"/>
              <a:gd name="connsiteX1" fmla="*/ 72001 w 2088003"/>
              <a:gd name="connsiteY1" fmla="*/ 0 h 720005"/>
              <a:gd name="connsiteX2" fmla="*/ 2016003 w 2088003"/>
              <a:gd name="connsiteY2" fmla="*/ 0 h 720005"/>
              <a:gd name="connsiteX3" fmla="*/ 2088004 w 2088003"/>
              <a:gd name="connsiteY3" fmla="*/ 72001 h 720005"/>
              <a:gd name="connsiteX4" fmla="*/ 2088003 w 2088003"/>
              <a:gd name="connsiteY4" fmla="*/ 648005 h 720005"/>
              <a:gd name="connsiteX5" fmla="*/ 2016002 w 2088003"/>
              <a:gd name="connsiteY5" fmla="*/ 720006 h 720005"/>
              <a:gd name="connsiteX6" fmla="*/ 72001 w 2088003"/>
              <a:gd name="connsiteY6" fmla="*/ 720005 h 720005"/>
              <a:gd name="connsiteX7" fmla="*/ 0 w 2088003"/>
              <a:gd name="connsiteY7" fmla="*/ 648004 h 720005"/>
              <a:gd name="connsiteX8" fmla="*/ 0 w 2088003"/>
              <a:gd name="connsiteY8" fmla="*/ 72001 h 7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8003" h="720005">
                <a:moveTo>
                  <a:pt x="0" y="72001"/>
                </a:moveTo>
                <a:cubicBezTo>
                  <a:pt x="0" y="32236"/>
                  <a:pt x="32236" y="0"/>
                  <a:pt x="72001" y="0"/>
                </a:cubicBezTo>
                <a:lnTo>
                  <a:pt x="2016003" y="0"/>
                </a:lnTo>
                <a:cubicBezTo>
                  <a:pt x="2055768" y="0"/>
                  <a:pt x="2088004" y="32236"/>
                  <a:pt x="2088004" y="72001"/>
                </a:cubicBezTo>
                <a:cubicBezTo>
                  <a:pt x="2088004" y="264002"/>
                  <a:pt x="2088003" y="456004"/>
                  <a:pt x="2088003" y="648005"/>
                </a:cubicBezTo>
                <a:cubicBezTo>
                  <a:pt x="2088003" y="687770"/>
                  <a:pt x="2055767" y="720006"/>
                  <a:pt x="2016002" y="720006"/>
                </a:cubicBezTo>
                <a:lnTo>
                  <a:pt x="72001" y="720005"/>
                </a:lnTo>
                <a:cubicBezTo>
                  <a:pt x="32236" y="720005"/>
                  <a:pt x="0" y="687769"/>
                  <a:pt x="0" y="648004"/>
                </a:cubicBezTo>
                <a:lnTo>
                  <a:pt x="0" y="7200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 prst="angle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711521"/>
              <a:satOff val="0"/>
              <a:lumOff val="-16000"/>
              <a:alphaOff val="0"/>
            </a:schemeClr>
          </a:fillRef>
          <a:effectRef idx="2">
            <a:schemeClr val="accent4">
              <a:hueOff val="-711521"/>
              <a:satOff val="0"/>
              <a:lumOff val="-16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58" tIns="85858" rIns="85858" bIns="85858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400" kern="1200"/>
          </a:p>
        </p:txBody>
      </p:sp>
      <p:sp>
        <p:nvSpPr>
          <p:cNvPr id="17" name="Стрелка влево 16"/>
          <p:cNvSpPr/>
          <p:nvPr/>
        </p:nvSpPr>
        <p:spPr>
          <a:xfrm>
            <a:off x="6589273" y="5370291"/>
            <a:ext cx="1258964" cy="539999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 prst="angle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889401"/>
              <a:satOff val="0"/>
              <a:lumOff val="-20000"/>
              <a:alphaOff val="0"/>
            </a:schemeClr>
          </a:fillRef>
          <a:effectRef idx="0">
            <a:schemeClr val="accent4">
              <a:hueOff val="-889401"/>
              <a:satOff val="0"/>
              <a:lumOff val="-2000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олилиния 17"/>
          <p:cNvSpPr/>
          <p:nvPr/>
        </p:nvSpPr>
        <p:spPr>
          <a:xfrm>
            <a:off x="6804235" y="5280288"/>
            <a:ext cx="2088003" cy="720005"/>
          </a:xfrm>
          <a:custGeom>
            <a:avLst/>
            <a:gdLst>
              <a:gd name="connsiteX0" fmla="*/ 0 w 2088003"/>
              <a:gd name="connsiteY0" fmla="*/ 72001 h 720005"/>
              <a:gd name="connsiteX1" fmla="*/ 72001 w 2088003"/>
              <a:gd name="connsiteY1" fmla="*/ 0 h 720005"/>
              <a:gd name="connsiteX2" fmla="*/ 2016003 w 2088003"/>
              <a:gd name="connsiteY2" fmla="*/ 0 h 720005"/>
              <a:gd name="connsiteX3" fmla="*/ 2088004 w 2088003"/>
              <a:gd name="connsiteY3" fmla="*/ 72001 h 720005"/>
              <a:gd name="connsiteX4" fmla="*/ 2088003 w 2088003"/>
              <a:gd name="connsiteY4" fmla="*/ 648005 h 720005"/>
              <a:gd name="connsiteX5" fmla="*/ 2016002 w 2088003"/>
              <a:gd name="connsiteY5" fmla="*/ 720006 h 720005"/>
              <a:gd name="connsiteX6" fmla="*/ 72001 w 2088003"/>
              <a:gd name="connsiteY6" fmla="*/ 720005 h 720005"/>
              <a:gd name="connsiteX7" fmla="*/ 0 w 2088003"/>
              <a:gd name="connsiteY7" fmla="*/ 648004 h 720005"/>
              <a:gd name="connsiteX8" fmla="*/ 0 w 2088003"/>
              <a:gd name="connsiteY8" fmla="*/ 72001 h 7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8003" h="720005">
                <a:moveTo>
                  <a:pt x="0" y="72001"/>
                </a:moveTo>
                <a:cubicBezTo>
                  <a:pt x="0" y="32236"/>
                  <a:pt x="32236" y="0"/>
                  <a:pt x="72001" y="0"/>
                </a:cubicBezTo>
                <a:lnTo>
                  <a:pt x="2016003" y="0"/>
                </a:lnTo>
                <a:cubicBezTo>
                  <a:pt x="2055768" y="0"/>
                  <a:pt x="2088004" y="32236"/>
                  <a:pt x="2088004" y="72001"/>
                </a:cubicBezTo>
                <a:cubicBezTo>
                  <a:pt x="2088004" y="264002"/>
                  <a:pt x="2088003" y="456004"/>
                  <a:pt x="2088003" y="648005"/>
                </a:cubicBezTo>
                <a:cubicBezTo>
                  <a:pt x="2088003" y="687770"/>
                  <a:pt x="2055767" y="720006"/>
                  <a:pt x="2016002" y="720006"/>
                </a:cubicBezTo>
                <a:lnTo>
                  <a:pt x="72001" y="720005"/>
                </a:lnTo>
                <a:cubicBezTo>
                  <a:pt x="32236" y="720005"/>
                  <a:pt x="0" y="687769"/>
                  <a:pt x="0" y="648004"/>
                </a:cubicBezTo>
                <a:lnTo>
                  <a:pt x="0" y="7200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 prst="angle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889401"/>
              <a:satOff val="0"/>
              <a:lumOff val="-20000"/>
              <a:alphaOff val="0"/>
            </a:schemeClr>
          </a:fillRef>
          <a:effectRef idx="2">
            <a:schemeClr val="accent4">
              <a:hueOff val="-889401"/>
              <a:satOff val="0"/>
              <a:lumOff val="-2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58" tIns="85858" rIns="85858" bIns="85858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400" kern="120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2000" y="980083"/>
            <a:ext cx="8640000" cy="1055608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indent="354013" algn="ctr"/>
            <a:r>
              <a:rPr lang="ru-RU" sz="2800" b="1" dirty="0" smtClean="0">
                <a:solidFill>
                  <a:srgbClr val="0070C0"/>
                </a:solidFill>
              </a:rPr>
              <a:t>Сформулируй и запиши в схему итоги азовских походов.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7661" y="945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Азовские походы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Великое посольство 1697-1698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59832" y="6407511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Фильшина Наталья Ивановна</a:t>
            </a:r>
            <a:endParaRPr lang="ru-RU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55D2C-7813-47F5-A94A-A0CDEF971DB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08911" cy="537953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historydoc.edu.ru/attach.asp?a_no=26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455" y="1412776"/>
            <a:ext cx="8303907" cy="494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5455" y="14321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Въезд русского посольства в Кенигсберг. 18 мая 1697. Гравюра. 1697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100" name="Picture 4" descr="На пути к Полтав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303" y="1179114"/>
            <a:ext cx="8309587" cy="517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1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971600" y="2033518"/>
            <a:ext cx="7556800" cy="2485787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28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611560" y="1584411"/>
            <a:ext cx="791684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Что повлияло на формирование характера и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мировоззрение 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Петра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I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?</a:t>
            </a:r>
            <a:endParaRPr lang="ru-RU" sz="40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РЕШАЕМ  </a:t>
            </a:r>
            <a:r>
              <a:rPr lang="ru-RU" sz="2800" dirty="0">
                <a:solidFill>
                  <a:srgbClr val="C00000"/>
                </a:solidFill>
              </a:rPr>
              <a:t>ПРОБЛЕМУ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Фильшина Наталья Ивановна</a:t>
            </a:r>
            <a:endParaRPr lang="ru-RU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03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Петр </a:t>
            </a:r>
            <a:r>
              <a:rPr lang="en-US" b="1" dirty="0" smtClean="0">
                <a:solidFill>
                  <a:srgbClr val="FF000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I</a:t>
            </a:r>
            <a:r>
              <a:rPr lang="ru-RU" b="1" dirty="0" smtClean="0">
                <a:solidFill>
                  <a:srgbClr val="FF000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. Начало царствования.</a:t>
            </a:r>
            <a:endParaRPr lang="ru-RU" b="1" dirty="0">
              <a:solidFill>
                <a:srgbClr val="FF0000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Россия на рубеже веков</a:t>
            </a:r>
            <a:endParaRPr lang="ru-RU" i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3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ПРИМЕНЯЕМ НОВЫЕ ЗНАНИЯ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2176" y="1250744"/>
            <a:ext cx="8022272" cy="1532334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Используя </a:t>
            </a:r>
            <a:r>
              <a:rPr lang="ru-RU" sz="2800" smtClean="0">
                <a:solidFill>
                  <a:schemeClr val="bg1"/>
                </a:solidFill>
              </a:rPr>
              <a:t>полученные знания и </a:t>
            </a:r>
            <a:r>
              <a:rPr lang="ru-RU" sz="2800" dirty="0" smtClean="0">
                <a:solidFill>
                  <a:schemeClr val="bg1"/>
                </a:solidFill>
              </a:rPr>
              <a:t>материал учебника , попробуй  составить портрет Петра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 Алексеевича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088304"/>
              </p:ext>
            </p:extLst>
          </p:nvPr>
        </p:nvGraphicFramePr>
        <p:xfrm>
          <a:off x="252480" y="2636912"/>
          <a:ext cx="8640000" cy="36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0"/>
                <a:gridCol w="4320000"/>
              </a:tblGrid>
              <a:tr h="95304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Положительные черты характера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Отрицательные черты характера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4735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_____________________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_____________________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_____________________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_____________________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_____________________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_____________________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_____________________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_____________________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_____________________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_____________________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_____________________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_____________________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99792" y="6381328"/>
            <a:ext cx="31806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Фильшина Наталья Ивановна</a:t>
            </a:r>
          </a:p>
        </p:txBody>
      </p:sp>
    </p:spTree>
    <p:extLst>
      <p:ext uri="{BB962C8B-B14F-4D97-AF65-F5344CB8AC3E}">
        <p14:creationId xmlns:p14="http://schemas.microsoft.com/office/powerpoint/2010/main" val="26669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95711" y="764704"/>
            <a:ext cx="8640000" cy="2553891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7188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Повышенный уровень. 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Как династическая борьба</a:t>
            </a:r>
          </a:p>
          <a:p>
            <a:pPr indent="357188"/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за власть отразилась на дальнейшем развитии Российского государства? </a:t>
            </a:r>
            <a:r>
              <a:rPr lang="ru-RU" sz="2400" dirty="0">
                <a:solidFill>
                  <a:schemeClr val="bg1"/>
                </a:solidFill>
                <a:latin typeface="Comic Sans MS" pitchFamily="66" charset="0"/>
              </a:rPr>
              <a:t>Приведи одно–два доказательства своей точки зрения.</a:t>
            </a:r>
          </a:p>
          <a:p>
            <a:pPr indent="357188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400" dirty="0">
                <a:solidFill>
                  <a:schemeClr val="bg1"/>
                </a:solidFill>
                <a:latin typeface="Comic Sans MS" pitchFamily="66" charset="0"/>
              </a:rPr>
              <a:t>Для доказательства используй материал, не изученный на уроках.</a:t>
            </a:r>
          </a:p>
        </p:txBody>
      </p:sp>
      <p:grpSp>
        <p:nvGrpSpPr>
          <p:cNvPr id="24582" name="Группа 8"/>
          <p:cNvGrpSpPr>
            <a:grpSpLocks/>
          </p:cNvGrpSpPr>
          <p:nvPr/>
        </p:nvGrpSpPr>
        <p:grpSpPr bwMode="auto">
          <a:xfrm>
            <a:off x="8200345" y="7707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612" name="Рисунок 17" descr="Cartoon-Clipart-Free-18.gif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4618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163143"/>
              </p:ext>
            </p:extLst>
          </p:nvPr>
        </p:nvGraphicFramePr>
        <p:xfrm>
          <a:off x="252413" y="3794125"/>
          <a:ext cx="8639175" cy="201168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________________________________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5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chemeClr val="bg1"/>
                </a:solidFill>
              </a:rPr>
              <a:t>Положительные </a:t>
            </a:r>
            <a:r>
              <a:rPr lang="ru-RU" i="1" dirty="0" smtClean="0">
                <a:solidFill>
                  <a:schemeClr val="bg1"/>
                </a:solidFill>
              </a:rPr>
              <a:t>оценки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r>
              <a:rPr lang="ru-RU" i="1" dirty="0" smtClean="0"/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Историки </a:t>
            </a:r>
            <a:r>
              <a:rPr lang="en-US" sz="2000" dirty="0" smtClean="0">
                <a:solidFill>
                  <a:schemeClr val="bg1"/>
                </a:solidFill>
              </a:rPr>
              <a:t>XVIII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в.- (</a:t>
            </a:r>
            <a:r>
              <a:rPr lang="ru-RU" sz="2000" dirty="0" err="1">
                <a:solidFill>
                  <a:schemeClr val="bg1"/>
                </a:solidFill>
              </a:rPr>
              <a:t>В.Татищев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И.Голиков</a:t>
            </a:r>
            <a:r>
              <a:rPr lang="ru-RU" sz="2000" dirty="0">
                <a:solidFill>
                  <a:schemeClr val="bg1"/>
                </a:solidFill>
              </a:rPr>
              <a:t>, П. Шафиров и др.) видели в Петре 1 идеального монарха.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С.Соловьёв</a:t>
            </a:r>
            <a:r>
              <a:rPr lang="ru-RU" sz="2000" dirty="0">
                <a:solidFill>
                  <a:schemeClr val="bg1"/>
                </a:solidFill>
              </a:rPr>
              <a:t> назвал в своих трудах Петра I «величайшим историческим деятелем», наиболее полно воплотившем дух народа. Он считал , что все преобразования- результат активной, кипучей деятельности Петра I.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В.Ключевский</a:t>
            </a:r>
            <a:r>
              <a:rPr lang="ru-RU" sz="2000" dirty="0">
                <a:solidFill>
                  <a:schemeClr val="bg1"/>
                </a:solidFill>
              </a:rPr>
              <a:t> отмечал, что программа преобразований была « начертана людьми </a:t>
            </a:r>
            <a:r>
              <a:rPr lang="en-US" sz="2000" dirty="0" smtClean="0">
                <a:solidFill>
                  <a:schemeClr val="bg1"/>
                </a:solidFill>
              </a:rPr>
              <a:t>XVII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века», однако направлялась она условиями петровского времени, была необходима и неотложна  в то время.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</a:rPr>
              <a:t>Фильшина Наталья Ивановна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55D2C-7813-47F5-A94A-A0CDEF971DB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1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chemeClr val="bg1"/>
                </a:solidFill>
              </a:rPr>
              <a:t>Отрицательные оценки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bg1"/>
                </a:solidFill>
              </a:rPr>
              <a:t>А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Герцен </a:t>
            </a:r>
            <a:r>
              <a:rPr lang="ru-RU" sz="2000" dirty="0">
                <a:solidFill>
                  <a:schemeClr val="bg1"/>
                </a:solidFill>
              </a:rPr>
              <a:t>называл период петровских преобразований « цивилизацией с кнутом в руке»</a:t>
            </a:r>
          </a:p>
          <a:p>
            <a:r>
              <a:rPr lang="ru-RU" sz="2000" dirty="0">
                <a:solidFill>
                  <a:schemeClr val="bg1"/>
                </a:solidFill>
              </a:rPr>
              <a:t>Н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Карамзин</a:t>
            </a:r>
            <a:r>
              <a:rPr lang="ru-RU" sz="2000" dirty="0">
                <a:solidFill>
                  <a:schemeClr val="bg1"/>
                </a:solidFill>
              </a:rPr>
              <a:t>, Н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Щербатов </a:t>
            </a:r>
            <a:r>
              <a:rPr lang="ru-RU" sz="2000" dirty="0">
                <a:solidFill>
                  <a:schemeClr val="bg1"/>
                </a:solidFill>
              </a:rPr>
              <a:t>обвиняли царя в « ужасах самовластия</a:t>
            </a:r>
            <a:r>
              <a:rPr lang="ru-RU" sz="2000" dirty="0" smtClean="0">
                <a:solidFill>
                  <a:schemeClr val="bg1"/>
                </a:solidFill>
              </a:rPr>
              <a:t>»,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в </a:t>
            </a:r>
            <a:r>
              <a:rPr lang="ru-RU" sz="2000" dirty="0">
                <a:solidFill>
                  <a:schemeClr val="bg1"/>
                </a:solidFill>
              </a:rPr>
              <a:t>нарушении традиций.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Милюков</a:t>
            </a:r>
            <a:r>
              <a:rPr lang="ru-RU" sz="2000" dirty="0">
                <a:solidFill>
                  <a:schemeClr val="bg1"/>
                </a:solidFill>
              </a:rPr>
              <a:t>, отрицательно оценивая преобразования Петра I, отмечал, что страна вошла в число европейских стран «ценой разорения».</a:t>
            </a:r>
          </a:p>
          <a:p>
            <a:r>
              <a:rPr lang="ru-RU" sz="2000" dirty="0">
                <a:solidFill>
                  <a:schemeClr val="bg1"/>
                </a:solidFill>
              </a:rPr>
              <a:t>Славянофилы были уверены, что у России свой путь развития, а Пётр I свернул с него.</a:t>
            </a:r>
          </a:p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Фильшина Наталья Ивановна</a:t>
            </a:r>
            <a:endParaRPr lang="ru-RU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55D2C-7813-47F5-A94A-A0CDEF971DB6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55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Интернет ресурсы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hlinkClick r:id="rId2"/>
              </a:rPr>
              <a:t>http://easyen.ru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/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http</a:t>
            </a:r>
            <a:r>
              <a:rPr lang="en-US" dirty="0">
                <a:solidFill>
                  <a:schemeClr val="bg1"/>
                </a:solidFill>
                <a:hlinkClick r:id="rId3"/>
              </a:rPr>
              <a:t>://stihi-russkih-poetov.ru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/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4"/>
              </a:rPr>
              <a:t>http://veche.razved.ca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/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5"/>
              </a:rPr>
              <a:t>http://www.z-rus.ru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/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6"/>
              </a:rPr>
              <a:t>http://historydoc.edu.ru</a:t>
            </a:r>
            <a:r>
              <a:rPr lang="en-US" dirty="0" smtClean="0">
                <a:solidFill>
                  <a:schemeClr val="bg1"/>
                </a:solidFill>
                <a:hlinkClick r:id="rId6"/>
              </a:rPr>
              <a:t>/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Фильшина Наталья Ивановна</a:t>
            </a:r>
            <a:endParaRPr lang="ru-RU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55D2C-7813-47F5-A94A-A0CDEF971DB6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9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94711" y="1268760"/>
            <a:ext cx="7788863" cy="1055608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indent="357188"/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Выбери реформаторов конца </a:t>
            </a:r>
            <a:r>
              <a:rPr lang="en-US" sz="2800" dirty="0" smtClean="0">
                <a:solidFill>
                  <a:schemeClr val="bg1"/>
                </a:solidFill>
              </a:rPr>
              <a:t>XVII</a:t>
            </a:r>
            <a:r>
              <a:rPr lang="ru-RU" sz="2800" dirty="0" smtClean="0">
                <a:solidFill>
                  <a:schemeClr val="bg1"/>
                </a:solidFill>
              </a:rPr>
              <a:t> века   и </a:t>
            </a:r>
            <a:r>
              <a:rPr lang="ru-RU" sz="2800" dirty="0">
                <a:solidFill>
                  <a:schemeClr val="bg1"/>
                </a:solidFill>
              </a:rPr>
              <a:t>соедини их стрелками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42" y="62068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i="1" spc="-150" dirty="0">
                <a:solidFill>
                  <a:srgbClr val="C00000"/>
                </a:solidFill>
              </a:rPr>
              <a:t>ВСПОМИНАЕМ ТО, ЧТО ЗНАЕМ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43219" y="3835374"/>
            <a:ext cx="3457801" cy="783193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</a:rPr>
              <a:t>Преобразовательные планы конца </a:t>
            </a:r>
            <a:r>
              <a:rPr lang="en-US" sz="2000" i="1" dirty="0" smtClean="0">
                <a:solidFill>
                  <a:schemeClr val="bg1"/>
                </a:solidFill>
              </a:rPr>
              <a:t>XVII</a:t>
            </a:r>
            <a:r>
              <a:rPr lang="ru-RU" sz="2000" i="1" dirty="0" smtClean="0">
                <a:solidFill>
                  <a:schemeClr val="bg1"/>
                </a:solidFill>
              </a:rPr>
              <a:t> века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7168" y="5075400"/>
            <a:ext cx="2160000" cy="72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Василий Шуйский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68864" y="5283024"/>
            <a:ext cx="2591568" cy="72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Б.М.Хмельницкий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3661971"/>
            <a:ext cx="2160000" cy="72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В.В.Голицын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86031" y="2559381"/>
            <a:ext cx="2160000" cy="72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Степан Разин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92120" y="2601552"/>
            <a:ext cx="2160000" cy="72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Симеон</a:t>
            </a:r>
            <a:r>
              <a:rPr lang="ru-RU" sz="2000" b="1" dirty="0" smtClean="0">
                <a:solidFill>
                  <a:schemeClr val="bg1"/>
                </a:solidFill>
              </a:rPr>
              <a:t> Полоцкий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7168" y="2559381"/>
            <a:ext cx="2520040" cy="72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Д.М.Пожарский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16216" y="3898567"/>
            <a:ext cx="2160000" cy="72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А.Л.Ордин-Нащокин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03848" y="5075400"/>
            <a:ext cx="2160000" cy="72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Юрий </a:t>
            </a:r>
            <a:r>
              <a:rPr lang="ru-RU" sz="2000" b="1" dirty="0" err="1" smtClean="0">
                <a:solidFill>
                  <a:schemeClr val="bg1"/>
                </a:solidFill>
              </a:rPr>
              <a:t>Крижанич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Фильшина Наталья Ивановна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14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764704"/>
            <a:ext cx="7077472" cy="4525963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  <a:latin typeface="Georgia" panose="02040502050405020303" pitchFamily="18" charset="0"/>
              </a:rPr>
              <a:t>Когда сверкнет звезда полночи</a:t>
            </a:r>
            <a:br>
              <a:rPr lang="ru-RU" i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i="1" dirty="0">
                <a:solidFill>
                  <a:schemeClr val="bg1"/>
                </a:solidFill>
                <a:latin typeface="Georgia" panose="02040502050405020303" pitchFamily="18" charset="0"/>
              </a:rPr>
              <a:t>На полусонную Неву,</a:t>
            </a:r>
            <a:br>
              <a:rPr lang="ru-RU" i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i="1" dirty="0">
                <a:solidFill>
                  <a:schemeClr val="bg1"/>
                </a:solidFill>
                <a:latin typeface="Georgia" panose="02040502050405020303" pitchFamily="18" charset="0"/>
              </a:rPr>
              <a:t>Ряды былых событий очи</a:t>
            </a:r>
            <a:br>
              <a:rPr lang="ru-RU" i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i="1" dirty="0">
                <a:solidFill>
                  <a:schemeClr val="bg1"/>
                </a:solidFill>
                <a:latin typeface="Georgia" panose="02040502050405020303" pitchFamily="18" charset="0"/>
              </a:rPr>
              <a:t>Как будто видят наяву...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  <a:latin typeface="Georgia" panose="02040502050405020303" pitchFamily="18" charset="0"/>
              </a:rPr>
              <a:t>Я мыслю: где ты, век деяний</a:t>
            </a:r>
            <a:br>
              <a:rPr lang="ru-RU" i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i="1" dirty="0">
                <a:solidFill>
                  <a:schemeClr val="bg1"/>
                </a:solidFill>
                <a:latin typeface="Georgia" panose="02040502050405020303" pitchFamily="18" charset="0"/>
              </a:rPr>
              <a:t>Царя великого Петра?</a:t>
            </a:r>
            <a:br>
              <a:rPr lang="ru-RU" i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i="1" dirty="0">
                <a:solidFill>
                  <a:schemeClr val="bg1"/>
                </a:solidFill>
                <a:latin typeface="Georgia" panose="02040502050405020303" pitchFamily="18" charset="0"/>
              </a:rPr>
              <a:t>Где гений мира, гений браней</a:t>
            </a:r>
            <a:br>
              <a:rPr lang="ru-RU" i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i="1" dirty="0">
                <a:solidFill>
                  <a:schemeClr val="bg1"/>
                </a:solidFill>
                <a:latin typeface="Georgia" panose="02040502050405020303" pitchFamily="18" charset="0"/>
              </a:rPr>
              <a:t>И славы русского орла</a:t>
            </a:r>
            <a:r>
              <a:rPr lang="ru-RU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?</a:t>
            </a:r>
          </a:p>
          <a:p>
            <a:pPr marL="0" indent="0" algn="r">
              <a:buNone/>
            </a:pPr>
            <a:r>
              <a:rPr lang="ru-RU" sz="18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«Человек» </a:t>
            </a:r>
            <a:r>
              <a:rPr lang="ru-RU" sz="1800" i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Н.А.Некрасов</a:t>
            </a:r>
            <a:endParaRPr lang="ru-RU" sz="1800" i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dic.academic.ru/pictures/wiki/files/80/Peter_der-Grosse_18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870" y="764704"/>
            <a:ext cx="4032448" cy="527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1840" y="6237312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Фильшина Наталья Ивановна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55D2C-7813-47F5-A94A-A0CDEF971DB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24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Определяем проблему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err="1">
                <a:solidFill>
                  <a:schemeClr val="bg1"/>
                </a:solidFill>
              </a:rPr>
              <a:t>С.Соловьёв</a:t>
            </a:r>
            <a:r>
              <a:rPr lang="ru-RU" sz="2000" dirty="0">
                <a:solidFill>
                  <a:schemeClr val="bg1"/>
                </a:solidFill>
              </a:rPr>
              <a:t> назвал в своих трудах Петра I «величайшим историческим деятелем», наиболее полно воплотившем дух народа. Он считал , что все преобразования- результат активной, кипучей деятельности Петра I.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 err="1">
                <a:solidFill>
                  <a:schemeClr val="bg1"/>
                </a:solidFill>
              </a:rPr>
              <a:t>Н.Карамзин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Н.Щербатов</a:t>
            </a:r>
            <a:r>
              <a:rPr lang="ru-RU" sz="2000" dirty="0">
                <a:solidFill>
                  <a:schemeClr val="bg1"/>
                </a:solidFill>
              </a:rPr>
              <a:t> обвиняли царя в « ужасах </a:t>
            </a:r>
            <a:r>
              <a:rPr lang="ru-RU" sz="2000" dirty="0" err="1">
                <a:solidFill>
                  <a:schemeClr val="bg1"/>
                </a:solidFill>
              </a:rPr>
              <a:t>самовластия»,в</a:t>
            </a:r>
            <a:r>
              <a:rPr lang="ru-RU" sz="2000" dirty="0">
                <a:solidFill>
                  <a:schemeClr val="bg1"/>
                </a:solidFill>
              </a:rPr>
              <a:t> нарушении традиций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Фильшина Наталья Ивановна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92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>
                <a:solidFill>
                  <a:srgbClr val="C00000"/>
                </a:solidFill>
              </a:rPr>
              <a:t>Подсказка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8075240" cy="478539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400" i="1" dirty="0">
                <a:solidFill>
                  <a:schemeClr val="bg1"/>
                </a:solidFill>
              </a:rPr>
              <a:t>Была ли деятельность Петра 1 подготовлена всем предыдущим ходом развития </a:t>
            </a:r>
            <a:r>
              <a:rPr lang="ru-RU" sz="2400" i="1" dirty="0" smtClean="0">
                <a:solidFill>
                  <a:schemeClr val="bg1"/>
                </a:solidFill>
              </a:rPr>
              <a:t>России?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i="1" dirty="0" smtClean="0">
                <a:solidFill>
                  <a:schemeClr val="bg1"/>
                </a:solidFill>
              </a:rPr>
              <a:t>Реформы </a:t>
            </a:r>
            <a:r>
              <a:rPr lang="ru-RU" sz="2400" i="1" dirty="0">
                <a:solidFill>
                  <a:schemeClr val="bg1"/>
                </a:solidFill>
              </a:rPr>
              <a:t>Петра - это только реакция на изменившуюся внешнюю обстановку или они были объективно необходимы </a:t>
            </a:r>
            <a:r>
              <a:rPr lang="ru-RU" sz="2400" i="1" dirty="0" smtClean="0">
                <a:solidFill>
                  <a:schemeClr val="bg1"/>
                </a:solidFill>
              </a:rPr>
              <a:t>стране?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i="1" dirty="0" smtClean="0">
                <a:solidFill>
                  <a:schemeClr val="bg1"/>
                </a:solidFill>
              </a:rPr>
              <a:t>Насколько </a:t>
            </a:r>
            <a:r>
              <a:rPr lang="ru-RU" sz="2400" i="1" dirty="0">
                <a:solidFill>
                  <a:schemeClr val="bg1"/>
                </a:solidFill>
              </a:rPr>
              <a:t>цели преобразований соответствовали тем огромным жертвам, которые были принесены во время их проведения?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Фильшина Наталья Ивановна</a:t>
            </a:r>
            <a:endParaRPr lang="ru-RU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55D2C-7813-47F5-A94A-A0CDEF971DB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46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971600" y="2033518"/>
            <a:ext cx="7556800" cy="2485787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28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465764" y="1584411"/>
            <a:ext cx="8062636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i="1" dirty="0">
                <a:solidFill>
                  <a:schemeClr val="accent6">
                    <a:lumMod val="75000"/>
                  </a:schemeClr>
                </a:solidFill>
              </a:rPr>
              <a:t>Реформы Петра - это только реакция на изменившуюся внешнюю обстановку или они были объективно необходимы стране?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ОПРЕДЕЛЯЕМ </a:t>
            </a:r>
            <a:r>
              <a:rPr lang="ru-RU" sz="2800" dirty="0" smtClean="0">
                <a:solidFill>
                  <a:srgbClr val="C00000"/>
                </a:solidFill>
              </a:rPr>
              <a:t> ПРОБЛЕМУ   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8400" y="0"/>
            <a:ext cx="616216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Фильшина Наталья Ивановна</a:t>
            </a:r>
            <a:endParaRPr lang="ru-RU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90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971600" y="2033518"/>
            <a:ext cx="7556800" cy="2485787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28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611560" y="1700808"/>
            <a:ext cx="791684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Что повлияло на формирование характера и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мировоззрение 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Петра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I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?</a:t>
            </a:r>
            <a:endParaRPr lang="ru-RU" sz="40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ОПРЕДЕЛЯЕМ ПРОБЛЕМУ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Фильшина Наталья Ивановна</a:t>
            </a:r>
            <a:endParaRPr lang="ru-RU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2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0" y="4797152"/>
            <a:ext cx="3456384" cy="1162050"/>
          </a:xfrm>
        </p:spPr>
        <p:txBody>
          <a:bodyPr/>
          <a:lstStyle/>
          <a:p>
            <a:r>
              <a:rPr lang="ru-RU" sz="1200" dirty="0">
                <a:solidFill>
                  <a:schemeClr val="bg1"/>
                </a:solidFill>
              </a:rPr>
              <a:t>Петр I. Портрет кисти Ж. М. </a:t>
            </a:r>
            <a:r>
              <a:rPr lang="ru-RU" sz="1200" dirty="0" err="1">
                <a:solidFill>
                  <a:schemeClr val="bg1"/>
                </a:solidFill>
              </a:rPr>
              <a:t>Наттье</a:t>
            </a:r>
            <a:r>
              <a:rPr lang="ru-RU" sz="1200" dirty="0">
                <a:solidFill>
                  <a:schemeClr val="bg1"/>
                </a:solidFill>
              </a:rPr>
              <a:t>, 1717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764704"/>
            <a:ext cx="3810000" cy="489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55576" y="836712"/>
            <a:ext cx="3744416" cy="5289451"/>
          </a:xfrm>
        </p:spPr>
        <p:txBody>
          <a:bodyPr/>
          <a:lstStyle/>
          <a:p>
            <a:r>
              <a:rPr lang="ru-RU" sz="1800" i="1" dirty="0">
                <a:solidFill>
                  <a:schemeClr val="bg1"/>
                </a:solidFill>
              </a:rPr>
              <a:t>Но деятельность Петра I до сих пор не имеет в нашем общественном сознании одной твердо установленной оценки. На преобразования Петра смотрели разно его современники, смотрим разно и </a:t>
            </a:r>
            <a:r>
              <a:rPr lang="ru-RU" sz="1800" i="1" dirty="0" smtClean="0">
                <a:solidFill>
                  <a:schemeClr val="bg1"/>
                </a:solidFill>
              </a:rPr>
              <a:t> люди </a:t>
            </a:r>
            <a:r>
              <a:rPr lang="ru-RU" sz="1800" i="1" dirty="0">
                <a:solidFill>
                  <a:schemeClr val="bg1"/>
                </a:solidFill>
              </a:rPr>
              <a:t>XIX и начала </a:t>
            </a:r>
            <a:r>
              <a:rPr lang="ru-RU" sz="1800" i="1" dirty="0" smtClean="0">
                <a:solidFill>
                  <a:schemeClr val="bg1"/>
                </a:solidFill>
              </a:rPr>
              <a:t>XX </a:t>
            </a:r>
            <a:r>
              <a:rPr lang="en-US" sz="1800" i="1" dirty="0" smtClean="0">
                <a:solidFill>
                  <a:schemeClr val="bg1"/>
                </a:solidFill>
              </a:rPr>
              <a:t>I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smtClean="0">
                <a:solidFill>
                  <a:schemeClr val="bg1"/>
                </a:solidFill>
              </a:rPr>
              <a:t>века. </a:t>
            </a:r>
            <a:r>
              <a:rPr lang="ru-RU" sz="1800" i="1" dirty="0">
                <a:solidFill>
                  <a:schemeClr val="bg1"/>
                </a:solidFill>
              </a:rPr>
              <a:t>Одни старались объяснить себе значение реформы для последующей русской жизни, другие занимались вопросом об отношении этой реформы к явлениям предшествовавшей эпохи, третьи судили личность и деятельность Петра с нравственной точки зрения.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Фильшина Наталья Ивановна</a:t>
            </a:r>
            <a:endParaRPr lang="ru-RU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2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rinnayaKart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иложение3">
  <a:themeElements>
    <a:clrScheme name="Оформление по умолчанию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Историческая карта</Template>
  <TotalTime>184</TotalTime>
  <Words>1024</Words>
  <Application>Microsoft Office PowerPoint</Application>
  <PresentationFormat>Экран (4:3)</PresentationFormat>
  <Paragraphs>163</Paragraphs>
  <Slides>24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StarinnayaKarta</vt:lpstr>
      <vt:lpstr>Приложение3</vt:lpstr>
      <vt:lpstr>Учитель истории и обществознания  МБОУ «Средней общеобразовательной школы №14» г. Донской Тульской области </vt:lpstr>
      <vt:lpstr>Петр I. Начало царствования.</vt:lpstr>
      <vt:lpstr>ВСПОМИНАЕМ ТО, ЧТО ЗНАЕМ</vt:lpstr>
      <vt:lpstr>Презентация PowerPoint</vt:lpstr>
      <vt:lpstr>Определяем проблему</vt:lpstr>
      <vt:lpstr>Подсказка</vt:lpstr>
      <vt:lpstr>ОПРЕДЕЛЯЕМ  ПРОБЛЕМУ    </vt:lpstr>
      <vt:lpstr>ОПРЕДЕЛЯЕМ ПРОБЛЕМУ</vt:lpstr>
      <vt:lpstr>Петр I. Портрет кисти Ж. М. Наттье, 1717</vt:lpstr>
      <vt:lpstr>Фрагмент родословного древа Романовых</vt:lpstr>
      <vt:lpstr>Презентация PowerPoint</vt:lpstr>
      <vt:lpstr>Презентация PowerPoint</vt:lpstr>
      <vt:lpstr>Династическая борьба за власть</vt:lpstr>
      <vt:lpstr>Последствия династической борьбы за власть</vt:lpstr>
      <vt:lpstr>Последствия династической борьбы</vt:lpstr>
      <vt:lpstr>Презентация PowerPoint</vt:lpstr>
      <vt:lpstr>Азовские походы</vt:lpstr>
      <vt:lpstr>Великое посольство 1697-1698</vt:lpstr>
      <vt:lpstr>РЕШАЕМ  ПРОБЛЕМУ</vt:lpstr>
      <vt:lpstr>ПРИМЕНЯЕМ НОВЫЕ ЗНАНИЯ</vt:lpstr>
      <vt:lpstr>Презентация PowerPoint</vt:lpstr>
      <vt:lpstr>Положительные оценки</vt:lpstr>
      <vt:lpstr>Отрицательные оценки</vt:lpstr>
      <vt:lpstr>Интернет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Петр I. Начало ца</dc:title>
  <dc:creator>Влад</dc:creator>
  <cp:lastModifiedBy>Microsoft Office</cp:lastModifiedBy>
  <cp:revision>22</cp:revision>
  <dcterms:created xsi:type="dcterms:W3CDTF">2015-08-23T04:46:17Z</dcterms:created>
  <dcterms:modified xsi:type="dcterms:W3CDTF">2015-08-25T14:39:13Z</dcterms:modified>
</cp:coreProperties>
</file>