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стория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148095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Египтян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8" y="1844824"/>
            <a:ext cx="18722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гре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2157332" cy="29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3630488"/>
            <a:ext cx="2966864" cy="29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пирамиды"/>
          <p:cNvPicPr>
            <a:picLocks noChangeAspect="1" noChangeArrowheads="1"/>
          </p:cNvPicPr>
          <p:nvPr/>
        </p:nvPicPr>
        <p:blipFill>
          <a:blip r:embed="rId6" cstate="print"/>
          <a:srcRect r="5" b="3"/>
          <a:stretch>
            <a:fillRect/>
          </a:stretch>
        </p:blipFill>
        <p:spPr bwMode="auto">
          <a:xfrm>
            <a:off x="3419872" y="4437112"/>
            <a:ext cx="2684140" cy="2156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4" descr="безымянный1"/>
          <p:cNvPicPr>
            <a:picLocks noChangeAspect="1" noChangeArrowheads="1"/>
          </p:cNvPicPr>
          <p:nvPr/>
        </p:nvPicPr>
        <p:blipFill>
          <a:blip r:embed="rId7" cstate="print">
            <a:lum contrast="18000"/>
          </a:blip>
          <a:srcRect/>
          <a:stretch>
            <a:fillRect/>
          </a:stretch>
        </p:blipFill>
        <p:spPr bwMode="auto">
          <a:xfrm>
            <a:off x="6372200" y="188640"/>
            <a:ext cx="255674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60648"/>
            <a:ext cx="6372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Появление и развитие геометрических знаний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928662" y="1000108"/>
            <a:ext cx="1357322" cy="14287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85786" y="857232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28728" y="1357298"/>
            <a:ext cx="1357322" cy="14287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143108" y="928670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643174" y="1285860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24" y="1071546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290" y="1428736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714356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1000100" y="2428868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1214422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92867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1)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2910" y="214311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2)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1142976" y="2214554"/>
            <a:ext cx="1143008" cy="5715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71538" y="2571744"/>
            <a:ext cx="142876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357290" y="1857364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357422" y="2500306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71538" y="2500306"/>
            <a:ext cx="133352" cy="133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928794" y="3000372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42976" y="1714488"/>
            <a:ext cx="13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2357430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857224" y="2428868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3000372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371475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3)</a:t>
            </a:r>
            <a:endParaRPr lang="ru-RU" sz="12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>
            <a:off x="1142976" y="3929066"/>
            <a:ext cx="135732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1500166" y="4214818"/>
            <a:ext cx="571504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2357422" y="3857628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071538" y="3857628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714480" y="4429132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0100" y="3643314"/>
            <a:ext cx="13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00298" y="3571876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1643042" y="4500570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14480" y="3571876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714480" y="3857628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357818" y="1000108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4)</a:t>
            </a:r>
            <a:endParaRPr lang="ru-RU" sz="12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6072198" y="1000108"/>
            <a:ext cx="642942" cy="64294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V="1">
            <a:off x="6715140" y="1000108"/>
            <a:ext cx="633418" cy="6334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643702" y="642918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57884" y="1500174"/>
            <a:ext cx="13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flipH="1">
            <a:off x="7358082" y="1500174"/>
            <a:ext cx="214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072198" y="1500174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643702" y="928670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215206" y="1500174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286380" y="2928934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5)</a:t>
            </a:r>
            <a:endParaRPr lang="ru-RU" sz="1200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5857884" y="3214686"/>
            <a:ext cx="142876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5715008" y="3143248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429388" y="3143248"/>
            <a:ext cx="163396" cy="137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215206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715008" y="2857496"/>
            <a:ext cx="13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429388" y="2857496"/>
            <a:ext cx="142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7143768" y="2857496"/>
            <a:ext cx="214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14678" y="928670"/>
            <a:ext cx="19288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ru-RU" sz="1400" dirty="0" smtClean="0"/>
              <a:t>не пересекающиеся отрезки</a:t>
            </a:r>
            <a:endParaRPr lang="ru-RU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071802" y="242886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-пересекающиеся отрезки</a:t>
            </a:r>
            <a:endParaRPr lang="ru-RU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3143240" y="3786190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-отрезок АВ проходит через конец отрезка С</a:t>
            </a:r>
            <a:r>
              <a:rPr lang="en-US" sz="1400" dirty="0" smtClean="0"/>
              <a:t>D</a:t>
            </a:r>
            <a:endParaRPr lang="ru-RU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7643834" y="1357298"/>
            <a:ext cx="12144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-отрезки АВ и ВС имеют общий конец </a:t>
            </a:r>
            <a:endParaRPr lang="ru-RU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7500958" y="3071810"/>
            <a:ext cx="1214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-отрезок АС составлен из отрезков АВ и ВС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49" grpId="0" animBg="1"/>
      <p:bldP spid="50" grpId="0" animBg="1"/>
      <p:bldP spid="51" grpId="0" animBg="1"/>
      <p:bldP spid="56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Геометрия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наука, занимающая изучением геометрических фигур</a:t>
            </a:r>
            <a:b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41219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Точка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основное геометрическое понятие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3068960"/>
            <a:ext cx="648072" cy="1152128"/>
            <a:chOff x="467544" y="3068960"/>
            <a:chExt cx="648072" cy="1152128"/>
          </a:xfrm>
        </p:grpSpPr>
        <p:sp>
          <p:nvSpPr>
            <p:cNvPr id="4" name="Овал 3"/>
            <p:cNvSpPr/>
            <p:nvPr/>
          </p:nvSpPr>
          <p:spPr>
            <a:xfrm>
              <a:off x="683568" y="400506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467544" y="3068960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" name="Содержимое 2"/>
          <p:cNvSpPr txBox="1">
            <a:spLocks/>
          </p:cNvSpPr>
          <p:nvPr/>
        </p:nvSpPr>
        <p:spPr>
          <a:xfrm>
            <a:off x="1475656" y="1916832"/>
            <a:ext cx="6480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91680" y="28529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491880" y="2348880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23928" y="32849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644008" y="1484784"/>
            <a:ext cx="648072" cy="1224136"/>
            <a:chOff x="4644008" y="1484784"/>
            <a:chExt cx="648072" cy="1224136"/>
          </a:xfrm>
        </p:grpSpPr>
        <p:sp>
          <p:nvSpPr>
            <p:cNvPr id="11" name="Овал 10"/>
            <p:cNvSpPr/>
            <p:nvPr/>
          </p:nvSpPr>
          <p:spPr>
            <a:xfrm>
              <a:off x="4860032" y="249289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4644008" y="1484784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40152" y="3573016"/>
            <a:ext cx="648072" cy="1080120"/>
            <a:chOff x="5940152" y="3573016"/>
            <a:chExt cx="648072" cy="1080120"/>
          </a:xfrm>
        </p:grpSpPr>
        <p:sp>
          <p:nvSpPr>
            <p:cNvPr id="14" name="Овал 13"/>
            <p:cNvSpPr/>
            <p:nvPr/>
          </p:nvSpPr>
          <p:spPr>
            <a:xfrm>
              <a:off x="6156176" y="44371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одержимое 2"/>
            <p:cNvSpPr txBox="1">
              <a:spLocks/>
            </p:cNvSpPr>
            <p:nvPr/>
          </p:nvSpPr>
          <p:spPr>
            <a:xfrm>
              <a:off x="5940152" y="3573016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740352" y="2060848"/>
            <a:ext cx="648072" cy="1152128"/>
            <a:chOff x="7740352" y="2060848"/>
            <a:chExt cx="648072" cy="1152128"/>
          </a:xfrm>
        </p:grpSpPr>
        <p:sp>
          <p:nvSpPr>
            <p:cNvPr id="17" name="Овал 16"/>
            <p:cNvSpPr/>
            <p:nvPr/>
          </p:nvSpPr>
          <p:spPr>
            <a:xfrm>
              <a:off x="7812360" y="29969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одержимое 2"/>
            <p:cNvSpPr txBox="1">
              <a:spLocks/>
            </p:cNvSpPr>
            <p:nvPr/>
          </p:nvSpPr>
          <p:spPr>
            <a:xfrm>
              <a:off x="7740352" y="20608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3568" y="522920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Точки обозначаются большими буквами латинского алфавита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90790">
            <a:off x="820562" y="2957442"/>
            <a:ext cx="8153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 flipH="1">
            <a:off x="1285852" y="1000108"/>
            <a:ext cx="632460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357422" y="1785926"/>
            <a:ext cx="4023712" cy="25835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43108" y="435769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57950" y="164305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63688" y="3717032"/>
            <a:ext cx="6480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56176" y="908720"/>
            <a:ext cx="6480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143512"/>
            <a:ext cx="6156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Отрезок  </a:t>
            </a:r>
            <a:r>
              <a:rPr lang="en-US" sz="3200" dirty="0" smtClean="0"/>
              <a:t>AB</a:t>
            </a:r>
            <a:r>
              <a:rPr lang="ru-RU" sz="3200" dirty="0" smtClean="0"/>
              <a:t> </a:t>
            </a:r>
          </a:p>
          <a:p>
            <a:r>
              <a:rPr lang="en-US" sz="3200" dirty="0" smtClean="0"/>
              <a:t>A</a:t>
            </a:r>
            <a:r>
              <a:rPr lang="ru-RU" sz="3200" dirty="0" smtClean="0"/>
              <a:t> и </a:t>
            </a:r>
            <a:r>
              <a:rPr lang="en-US" sz="3200" dirty="0" smtClean="0"/>
              <a:t>B</a:t>
            </a:r>
            <a:r>
              <a:rPr lang="ru-RU" sz="3200" dirty="0" smtClean="0"/>
              <a:t> – концы отрезка </a:t>
            </a:r>
            <a:r>
              <a:rPr lang="en-US" sz="3200" dirty="0" smtClean="0"/>
              <a:t>AB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3102" b="5750"/>
          <a:stretch>
            <a:fillRect/>
          </a:stretch>
        </p:blipFill>
        <p:spPr bwMode="auto">
          <a:xfrm>
            <a:off x="0" y="0"/>
            <a:ext cx="9240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85728"/>
            <a:ext cx="8229600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Русские меры длины.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Среди русских мер длины древнейшими являются локоть и сажень. Первое упоминание сажени встречается в летописи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века.</a:t>
            </a:r>
            <a:endParaRPr kumimoji="0" lang="ru-RU" sz="20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dlina2"/>
          <p:cNvPicPr>
            <a:picLocks noChangeAspect="1" noChangeArrowheads="1"/>
          </p:cNvPicPr>
          <p:nvPr/>
        </p:nvPicPr>
        <p:blipFill>
          <a:blip r:embed="rId2"/>
          <a:srcRect b="2818"/>
          <a:stretch>
            <a:fillRect/>
          </a:stretch>
        </p:blipFill>
        <p:spPr bwMode="auto">
          <a:xfrm>
            <a:off x="2571736" y="4429132"/>
            <a:ext cx="4108450" cy="21351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rgbClr val="FFFF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Русские меры длины.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7223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Аршин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мера, возникшая при торговле с народами Востока. Название единицы происходит от персидского слова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арш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что значит локоть.</a:t>
            </a:r>
          </a:p>
          <a:p>
            <a:pPr marL="0" marR="0" lvl="0" indent="7223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Сажень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единица длины равная 3 аршинам. Кроме сажени, на Руси употреблялась косая сажень (2,48 м) и маховая (1,76 м).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88778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rsh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22320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58224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Русские меры длины</a:t>
            </a:r>
            <a:endParaRPr lang="ru-RU" sz="36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2286000"/>
            <a:ext cx="8429625" cy="1200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6334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Вершок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единица, равная двум верхним суставам указательного пальца.</a:t>
            </a:r>
          </a:p>
          <a:p>
            <a:pPr indent="6334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1 вершок = ¼ пяди = 1</a:t>
            </a:r>
            <a:r>
              <a:rPr lang="en-US" sz="2400" dirty="0">
                <a:latin typeface="+mn-lt"/>
              </a:rPr>
              <a:t>/16 </a:t>
            </a:r>
            <a:r>
              <a:rPr lang="ru-RU" sz="2400" dirty="0">
                <a:latin typeface="+mn-lt"/>
              </a:rPr>
              <a:t>аршина (</a:t>
            </a:r>
            <a:r>
              <a:rPr lang="ru-RU" sz="2400" dirty="0">
                <a:latin typeface="+mn-lt"/>
                <a:sym typeface="Symbol" pitchFamily="18" charset="2"/>
              </a:rPr>
              <a:t>4,44 см)</a:t>
            </a:r>
          </a:p>
        </p:txBody>
      </p:sp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2571750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27584" y="2348880"/>
            <a:ext cx="6008300" cy="12197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611560" y="22048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97971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275856" y="1916832"/>
            <a:ext cx="792088" cy="1080120"/>
            <a:chOff x="3635896" y="260648"/>
            <a:chExt cx="792088" cy="1080120"/>
          </a:xfrm>
        </p:grpSpPr>
        <p:sp>
          <p:nvSpPr>
            <p:cNvPr id="6" name="Овал 5"/>
            <p:cNvSpPr/>
            <p:nvPr/>
          </p:nvSpPr>
          <p:spPr>
            <a:xfrm>
              <a:off x="3635896" y="11247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одержимое 2"/>
            <p:cNvSpPr txBox="1">
              <a:spLocks/>
            </p:cNvSpPr>
            <p:nvPr/>
          </p:nvSpPr>
          <p:spPr>
            <a:xfrm>
              <a:off x="3779912" y="2606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O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Овал 7"/>
          <p:cNvSpPr/>
          <p:nvPr/>
        </p:nvSpPr>
        <p:spPr>
          <a:xfrm>
            <a:off x="4932040" y="30689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788024" y="2204864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04248" y="35010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516216" y="2492896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95536" y="1340768"/>
            <a:ext cx="6480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763688" y="1628800"/>
            <a:ext cx="64807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noProof="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19672" y="3356992"/>
            <a:ext cx="792088" cy="1080120"/>
            <a:chOff x="3635896" y="260648"/>
            <a:chExt cx="792088" cy="1080120"/>
          </a:xfrm>
        </p:grpSpPr>
        <p:sp>
          <p:nvSpPr>
            <p:cNvPr id="15" name="Овал 14"/>
            <p:cNvSpPr/>
            <p:nvPr/>
          </p:nvSpPr>
          <p:spPr>
            <a:xfrm>
              <a:off x="3635896" y="11247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одержимое 2"/>
            <p:cNvSpPr txBox="1">
              <a:spLocks/>
            </p:cNvSpPr>
            <p:nvPr/>
          </p:nvSpPr>
          <p:spPr>
            <a:xfrm>
              <a:off x="3779912" y="2606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740352" y="2060848"/>
            <a:ext cx="648072" cy="1152128"/>
            <a:chOff x="7740352" y="2060848"/>
            <a:chExt cx="648072" cy="1152128"/>
          </a:xfrm>
        </p:grpSpPr>
        <p:sp>
          <p:nvSpPr>
            <p:cNvPr id="18" name="Овал 17"/>
            <p:cNvSpPr/>
            <p:nvPr/>
          </p:nvSpPr>
          <p:spPr>
            <a:xfrm>
              <a:off x="7812360" y="299695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одержимое 2"/>
            <p:cNvSpPr txBox="1">
              <a:spLocks/>
            </p:cNvSpPr>
            <p:nvPr/>
          </p:nvSpPr>
          <p:spPr>
            <a:xfrm>
              <a:off x="7740352" y="20608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35896" y="260648"/>
            <a:ext cx="792088" cy="1080120"/>
            <a:chOff x="3635896" y="260648"/>
            <a:chExt cx="792088" cy="1080120"/>
          </a:xfrm>
        </p:grpSpPr>
        <p:sp>
          <p:nvSpPr>
            <p:cNvPr id="21" name="Овал 20"/>
            <p:cNvSpPr/>
            <p:nvPr/>
          </p:nvSpPr>
          <p:spPr>
            <a:xfrm>
              <a:off x="3635896" y="11247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одержимое 2"/>
            <p:cNvSpPr txBox="1">
              <a:spLocks/>
            </p:cNvSpPr>
            <p:nvPr/>
          </p:nvSpPr>
          <p:spPr>
            <a:xfrm>
              <a:off x="3779912" y="260648"/>
              <a:ext cx="648072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4724400"/>
          <a:ext cx="3313112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3" imgW="558558" imgH="634725" progId="Equation.3">
                  <p:embed/>
                </p:oleObj>
              </mc:Choice>
              <mc:Fallback>
                <p:oleObj name="Формула" r:id="rId3" imgW="558558" imgH="63472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4400"/>
                        <a:ext cx="3313112" cy="187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4572008"/>
          <a:ext cx="3671887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5" imgW="533169" imgH="634725" progId="Equation.3">
                  <p:embed/>
                </p:oleObj>
              </mc:Choice>
              <mc:Fallback>
                <p:oleObj name="Формула" r:id="rId5" imgW="533169" imgH="63472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572008"/>
                        <a:ext cx="3671887" cy="1871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5081590" y="4724408"/>
          <a:ext cx="3671887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7" imgW="533169" imgH="634725" progId="Equation.3">
                  <p:embed/>
                </p:oleObj>
              </mc:Choice>
              <mc:Fallback>
                <p:oleObj name="Формула" r:id="rId7" imgW="533169" imgH="6347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90" y="4724408"/>
                        <a:ext cx="3671887" cy="1871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361</TotalTime>
  <Words>196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Аспект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Lina</dc:creator>
  <cp:lastModifiedBy>Lina</cp:lastModifiedBy>
  <cp:revision>37</cp:revision>
  <dcterms:modified xsi:type="dcterms:W3CDTF">2013-06-21T12:54:55Z</dcterms:modified>
</cp:coreProperties>
</file>