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33" autoAdjust="0"/>
  </p:normalViewPr>
  <p:slideViewPr>
    <p:cSldViewPr>
      <p:cViewPr>
        <p:scale>
          <a:sx n="60" d="100"/>
          <a:sy n="60" d="100"/>
        </p:scale>
        <p:origin x="-83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450B-835A-466C-8FC7-0F2BF416CA5B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560-508C-449B-855E-37996977D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450B-835A-466C-8FC7-0F2BF416CA5B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560-508C-449B-855E-37996977D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450B-835A-466C-8FC7-0F2BF416CA5B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560-508C-449B-855E-37996977D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450B-835A-466C-8FC7-0F2BF416CA5B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560-508C-449B-855E-37996977D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450B-835A-466C-8FC7-0F2BF416CA5B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560-508C-449B-855E-37996977D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450B-835A-466C-8FC7-0F2BF416CA5B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560-508C-449B-855E-37996977D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450B-835A-466C-8FC7-0F2BF416CA5B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560-508C-449B-855E-37996977D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450B-835A-466C-8FC7-0F2BF416CA5B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560-508C-449B-855E-37996977D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450B-835A-466C-8FC7-0F2BF416CA5B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560-508C-449B-855E-37996977D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450B-835A-466C-8FC7-0F2BF416CA5B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560-508C-449B-855E-37996977D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450B-835A-466C-8FC7-0F2BF416CA5B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E560-508C-449B-855E-37996977D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2450B-835A-466C-8FC7-0F2BF416CA5B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E560-508C-449B-855E-37996977D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142844" y="214290"/>
            <a:ext cx="4428000" cy="6357982"/>
            <a:chOff x="4500562" y="214290"/>
            <a:chExt cx="4286280" cy="6357982"/>
          </a:xfrm>
        </p:grpSpPr>
        <p:sp>
          <p:nvSpPr>
            <p:cNvPr id="85" name="Прямоугольник 84"/>
            <p:cNvSpPr/>
            <p:nvPr/>
          </p:nvSpPr>
          <p:spPr>
            <a:xfrm rot="10800000">
              <a:off x="4500562" y="214290"/>
              <a:ext cx="4286280" cy="63579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857752" y="3000372"/>
              <a:ext cx="36953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учитель математики МСОШ №8</a:t>
              </a:r>
            </a:p>
            <a:p>
              <a:pPr algn="ctr"/>
              <a:r>
                <a:rPr lang="ru-RU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В.Н. Быстрых</a:t>
              </a:r>
              <a:endPara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7" name="Picture 3" descr="D:\Мои документы\ШМО\i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6314" y="4857760"/>
              <a:ext cx="1809750" cy="1428750"/>
            </a:xfrm>
            <a:prstGeom prst="rect">
              <a:avLst/>
            </a:prstGeom>
            <a:noFill/>
          </p:spPr>
        </p:pic>
        <p:pic>
          <p:nvPicPr>
            <p:cNvPr id="88" name="Picture 4" descr="C:\Documents and Settings\Admin\Рабочий стол\58200125_1272126881_matem1.gi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88"/>
            <a:stretch>
              <a:fillRect/>
            </a:stretch>
          </p:blipFill>
          <p:spPr bwMode="auto">
            <a:xfrm>
              <a:off x="5572132" y="428604"/>
              <a:ext cx="2847976" cy="1784953"/>
            </a:xfrm>
            <a:prstGeom prst="rect">
              <a:avLst/>
            </a:prstGeom>
            <a:noFill/>
          </p:spPr>
        </p:pic>
      </p:grpSp>
      <p:grpSp>
        <p:nvGrpSpPr>
          <p:cNvPr id="74" name="Группа 73"/>
          <p:cNvGrpSpPr/>
          <p:nvPr/>
        </p:nvGrpSpPr>
        <p:grpSpPr>
          <a:xfrm>
            <a:off x="143438" y="214290"/>
            <a:ext cx="4500000" cy="6357982"/>
            <a:chOff x="4429124" y="285728"/>
            <a:chExt cx="4357718" cy="6357982"/>
          </a:xfrm>
        </p:grpSpPr>
        <p:sp>
          <p:nvSpPr>
            <p:cNvPr id="75" name="Прямоугольник 74"/>
            <p:cNvSpPr/>
            <p:nvPr/>
          </p:nvSpPr>
          <p:spPr>
            <a:xfrm rot="10800000">
              <a:off x="4429124" y="285728"/>
              <a:ext cx="4286280" cy="63579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Picture 5" descr="C:\Documents and Settings\Admin\Рабочий стол\____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28604"/>
              <a:ext cx="3912081" cy="4929222"/>
            </a:xfrm>
            <a:prstGeom prst="rect">
              <a:avLst/>
            </a:prstGeom>
            <a:noFill/>
          </p:spPr>
        </p:pic>
        <p:sp>
          <p:nvSpPr>
            <p:cNvPr id="77" name="Rectangle 1"/>
            <p:cNvSpPr>
              <a:spLocks noChangeArrowheads="1"/>
            </p:cNvSpPr>
            <p:nvPr/>
          </p:nvSpPr>
          <p:spPr bwMode="auto">
            <a:xfrm>
              <a:off x="4500562" y="5500702"/>
              <a:ext cx="42862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французский математик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Франсуа Виет (1540—1603)</a:t>
              </a:r>
              <a:endPara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42844" y="214290"/>
            <a:ext cx="4392000" cy="6357982"/>
            <a:chOff x="4857720" y="500018"/>
            <a:chExt cx="4286280" cy="6357982"/>
          </a:xfrm>
        </p:grpSpPr>
        <p:grpSp>
          <p:nvGrpSpPr>
            <p:cNvPr id="47" name="Группа 38"/>
            <p:cNvGrpSpPr/>
            <p:nvPr/>
          </p:nvGrpSpPr>
          <p:grpSpPr>
            <a:xfrm>
              <a:off x="4857720" y="500018"/>
              <a:ext cx="4286280" cy="6357982"/>
              <a:chOff x="4500562" y="214290"/>
              <a:chExt cx="4286280" cy="6357982"/>
            </a:xfrm>
          </p:grpSpPr>
          <p:sp>
            <p:nvSpPr>
              <p:cNvPr id="50" name="Прямоугольник 49"/>
              <p:cNvSpPr/>
              <p:nvPr/>
            </p:nvSpPr>
            <p:spPr>
              <a:xfrm rot="10800000">
                <a:off x="4500562" y="214290"/>
                <a:ext cx="4286280" cy="635798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285728"/>
                <a:ext cx="1956508" cy="3000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2" name="Rectangle 3"/>
              <p:cNvSpPr>
                <a:spLocks noChangeArrowheads="1"/>
              </p:cNvSpPr>
              <p:nvPr/>
            </p:nvSpPr>
            <p:spPr bwMode="auto">
              <a:xfrm>
                <a:off x="4500594" y="3714776"/>
                <a:ext cx="4071966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распоряжений в стране и приостанавливать приказы крупных феодалов.</a:t>
                </a:r>
                <a:endPara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6643702" y="714380"/>
                <a:ext cx="214314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i="1" dirty="0" smtClean="0">
                    <a:solidFill>
                      <a:srgbClr val="333333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В 1580 году Генрих III назначил Виета на важный </a:t>
                </a:r>
                <a:endParaRPr lang="ru-RU" dirty="0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6643702" y="1714512"/>
                <a:ext cx="214314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i="1" dirty="0" smtClean="0">
                    <a:solidFill>
                      <a:srgbClr val="333333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государственный         пост рекетмейстера, который давал право контролировать</a:t>
                </a:r>
                <a:endParaRPr lang="ru-RU" dirty="0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4500594" y="4500594"/>
                <a:ext cx="4068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b="1" i="1" dirty="0" smtClean="0">
                    <a:latin typeface="Times New Roman" pitchFamily="18" charset="0"/>
                    <a:cs typeface="Times New Roman" pitchFamily="18" charset="0"/>
                  </a:rPr>
                  <a:t>             Находясь на государственной службе, Виет оставался ученым. </a:t>
                </a:r>
                <a:endParaRPr lang="ru-RU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4643438" y="5072074"/>
                <a:ext cx="4068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b="1" i="1" dirty="0" smtClean="0">
                    <a:latin typeface="Times New Roman" pitchFamily="18" charset="0"/>
                    <a:cs typeface="Times New Roman" pitchFamily="18" charset="0"/>
                  </a:rPr>
                  <a:t>          В 1584 году по настоянию </a:t>
                </a:r>
                <a:r>
                  <a:rPr lang="ru-RU" b="1" i="1" dirty="0" err="1" smtClean="0">
                    <a:latin typeface="Times New Roman" pitchFamily="18" charset="0"/>
                    <a:cs typeface="Times New Roman" pitchFamily="18" charset="0"/>
                  </a:rPr>
                  <a:t>Гизов</a:t>
                </a:r>
                <a:r>
                  <a:rPr lang="ru-RU" b="1" i="1" dirty="0" smtClean="0">
                    <a:latin typeface="Times New Roman" pitchFamily="18" charset="0"/>
                    <a:cs typeface="Times New Roman" pitchFamily="18" charset="0"/>
                  </a:rPr>
                  <a:t> Виета отстранили от должности и выслали из Парижа. Именно на этот период приходится пик его творчества. </a:t>
                </a:r>
                <a:endParaRPr lang="ru-RU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>
              <a:off x="7429520" y="642918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Биография</a:t>
              </a:r>
              <a:endPara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000628" y="3714752"/>
              <a:ext cx="3251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>
                  <a:solidFill>
                    <a:srgbClr val="333333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от имени короля выполнение </a:t>
              </a:r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572000" y="214290"/>
            <a:ext cx="4428000" cy="6357982"/>
            <a:chOff x="2428860" y="214290"/>
            <a:chExt cx="4286280" cy="6357982"/>
          </a:xfrm>
        </p:grpSpPr>
        <p:grpSp>
          <p:nvGrpSpPr>
            <p:cNvPr id="29" name="Группа 9"/>
            <p:cNvGrpSpPr/>
            <p:nvPr/>
          </p:nvGrpSpPr>
          <p:grpSpPr>
            <a:xfrm>
              <a:off x="2428860" y="214290"/>
              <a:ext cx="4286280" cy="6357982"/>
              <a:chOff x="4795838" y="366690"/>
              <a:chExt cx="4286280" cy="6357982"/>
            </a:xfrm>
          </p:grpSpPr>
          <p:sp>
            <p:nvSpPr>
              <p:cNvPr id="31" name="Прямоугольник 30"/>
              <p:cNvSpPr/>
              <p:nvPr/>
            </p:nvSpPr>
            <p:spPr>
              <a:xfrm rot="10800000">
                <a:off x="4795838" y="366690"/>
                <a:ext cx="4286280" cy="635798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Rectangle 1"/>
              <p:cNvSpPr>
                <a:spLocks noChangeArrowheads="1"/>
              </p:cNvSpPr>
              <p:nvPr/>
            </p:nvSpPr>
            <p:spPr bwMode="auto">
              <a:xfrm>
                <a:off x="4867276" y="866732"/>
                <a:ext cx="4071934" cy="3970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В мемуарах некоторых придворных Франции есть указание, что Виет был женат, что у него была дочь, единственная наследница имения, по которому Виет звался сеньор де </a:t>
                </a:r>
                <a:r>
                  <a:rPr kumimoji="0" lang="ru-RU" b="1" i="1" u="none" strike="noStrike" cap="none" normalizeH="0" baseline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ла</a:t>
                </a: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b="1" i="1" u="none" strike="noStrike" cap="none" normalizeH="0" baseline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Биготье</a:t>
                </a: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 В придворных новостях маркиз </a:t>
                </a:r>
                <a:r>
                  <a:rPr kumimoji="0" lang="ru-RU" b="1" i="1" u="none" strike="noStrike" cap="none" normalizeH="0" baseline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Летуаль</a:t>
                </a: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писал: «...14 февраля 1603 г. господин Виет, рекетмейстер, человек большого ума и рассуждения и один из самых ученых математиков века умер... в Париже, имея, по общему мнению, 20 тыс. экю в изголовье. Ему было более шестидесяти лет».</a:t>
                </a:r>
                <a:endPara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3" name="Picture 3" descr="C:\Documents and Settings\Admin\Рабочий стол\Рисунок1.gif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5140" y="4857760"/>
                <a:ext cx="2183387" cy="1652589"/>
              </a:xfrm>
              <a:prstGeom prst="rect">
                <a:avLst/>
              </a:prstGeom>
              <a:noFill/>
            </p:spPr>
          </p:pic>
        </p:grpSp>
        <p:sp>
          <p:nvSpPr>
            <p:cNvPr id="30" name="Прямоугольник 29"/>
            <p:cNvSpPr/>
            <p:nvPr/>
          </p:nvSpPr>
          <p:spPr>
            <a:xfrm>
              <a:off x="3190939" y="357166"/>
              <a:ext cx="21994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закате жизни</a:t>
              </a:r>
              <a:endPara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06876" y="142852"/>
            <a:ext cx="4608000" cy="6732000"/>
            <a:chOff x="4643438" y="125891"/>
            <a:chExt cx="4500562" cy="6740307"/>
          </a:xfrm>
        </p:grpSpPr>
        <p:sp>
          <p:nvSpPr>
            <p:cNvPr id="35" name="Прямоугольник 34"/>
            <p:cNvSpPr/>
            <p:nvPr/>
          </p:nvSpPr>
          <p:spPr>
            <a:xfrm rot="10800000">
              <a:off x="4643438" y="214290"/>
              <a:ext cx="4286280" cy="63579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C:\Documents and Settings\Admin\Рабочий стол\Boolean_union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3" y="5429264"/>
              <a:ext cx="1523997" cy="1142998"/>
            </a:xfrm>
            <a:prstGeom prst="rect">
              <a:avLst/>
            </a:prstGeom>
            <a:noFill/>
          </p:spPr>
        </p:pic>
        <p:sp>
          <p:nvSpPr>
            <p:cNvPr id="37" name="Rectangle 2"/>
            <p:cNvSpPr>
              <a:spLocks noChangeArrowheads="1"/>
            </p:cNvSpPr>
            <p:nvPr/>
          </p:nvSpPr>
          <p:spPr bwMode="auto">
            <a:xfrm>
              <a:off x="4713210" y="125891"/>
              <a:ext cx="3857620" cy="6740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Непосредственно применение трудов Виета очень затруднялось тяжелым и громоздким изложением. Из-за этого они полностью не изданы до сих пор. Более или менее полное собрание трудов Виета было издано в 1646 году в </a:t>
              </a:r>
              <a:r>
                <a:rPr kumimoji="0" lang="ru-RU" b="1" i="1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Лейдене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нидерландским математиком </a:t>
              </a:r>
              <a:r>
                <a:rPr kumimoji="0" lang="ru-RU" b="1" i="1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ван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1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Скоотеном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под названием «Математические сочинения Виета». Г. Г. </a:t>
              </a:r>
              <a:r>
                <a:rPr kumimoji="0" lang="ru-RU" b="1" i="1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Цейтен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отмечал, что чтение работ Виета затрудняется несколько изысканной формой, в которой повсюду сквозит его большая эрудиция, и большим количеством изобретенных им и совершенно не привившихся греческих терминов. Потому влияние его, столь значительное по отношению ко всей последующей математике, распространялось сравнительно медленно».</a:t>
              </a:r>
              <a:endPara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572000" y="214290"/>
            <a:ext cx="4428000" cy="6357982"/>
            <a:chOff x="4795838" y="366690"/>
            <a:chExt cx="4286280" cy="6357982"/>
          </a:xfrm>
        </p:grpSpPr>
        <p:sp>
          <p:nvSpPr>
            <p:cNvPr id="39" name="Прямоугольник 38"/>
            <p:cNvSpPr/>
            <p:nvPr/>
          </p:nvSpPr>
          <p:spPr>
            <a:xfrm rot="10800000">
              <a:off x="4795838" y="366690"/>
              <a:ext cx="4286280" cy="63579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072330" y="1000108"/>
              <a:ext cx="185738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    В 1589 году, после убийства Генриха Гиза по приказу короля, 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" name="Picture 2" descr="C:\Documents and Settings\Admin\Рабочий стол\image027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2" y="500042"/>
              <a:ext cx="2185695" cy="1919288"/>
            </a:xfrm>
            <a:prstGeom prst="rect">
              <a:avLst/>
            </a:prstGeom>
            <a:noFill/>
          </p:spPr>
        </p:pic>
        <p:sp>
          <p:nvSpPr>
            <p:cNvPr id="42" name="Прямоугольник 41"/>
            <p:cNvSpPr/>
            <p:nvPr/>
          </p:nvSpPr>
          <p:spPr>
            <a:xfrm>
              <a:off x="7143768" y="571480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Биография</a:t>
              </a:r>
              <a:endPara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143504" y="2214554"/>
              <a:ext cx="31203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Виет возвратился в Париж.</a:t>
              </a:r>
              <a:endParaRPr lang="ru-RU" dirty="0"/>
            </a:p>
          </p:txBody>
        </p:sp>
        <p:sp>
          <p:nvSpPr>
            <p:cNvPr id="44" name="Rectangle 4"/>
            <p:cNvSpPr>
              <a:spLocks noChangeArrowheads="1"/>
            </p:cNvSpPr>
            <p:nvPr/>
          </p:nvSpPr>
          <p:spPr bwMode="auto">
            <a:xfrm>
              <a:off x="4857752" y="3714752"/>
              <a:ext cx="4068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Подробности жизни Виета в тот период неизвестны, что само по себе говорит о его желании оставаться в стороне от кровавых дворцовых событий. Известно только, что он перешел на службу к Генриху IV, находился при дворе, был ответственным правительственным чиновником и пользовался огромным уважением как математик.</a:t>
              </a:r>
              <a:endPara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857752" y="5572140"/>
              <a:ext cx="4068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В последние годы жизни Виет ушел с государственной службы, но продолжал интересоваться наукой. 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4500562" y="214290"/>
            <a:ext cx="4500000" cy="6357982"/>
            <a:chOff x="4071934" y="500018"/>
            <a:chExt cx="4357718" cy="6357982"/>
          </a:xfrm>
        </p:grpSpPr>
        <p:sp>
          <p:nvSpPr>
            <p:cNvPr id="58" name="Прямоугольник 57"/>
            <p:cNvSpPr/>
            <p:nvPr/>
          </p:nvSpPr>
          <p:spPr>
            <a:xfrm rot="10800000">
              <a:off x="4143372" y="500018"/>
              <a:ext cx="4286280" cy="63579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4286248" y="3000372"/>
              <a:ext cx="4068000" cy="20313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i="1" dirty="0" smtClean="0">
                  <a:solidFill>
                    <a:srgbClr val="333333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 знатную гугенотскую семью де </a:t>
              </a:r>
              <a:r>
                <a:rPr lang="ru-RU" b="1" i="1" dirty="0" err="1" smtClean="0">
                  <a:solidFill>
                    <a:srgbClr val="333333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Партене</a:t>
              </a:r>
              <a:r>
                <a:rPr lang="ru-RU" b="1" i="1" dirty="0" smtClean="0">
                  <a:solidFill>
                    <a:srgbClr val="333333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 Он стал секретарем хозяина дома и учителем его дочери двенадцатилетней Екатерины. Именно преподавание пробудило в молодом юристе интерес к математике.</a:t>
              </a:r>
              <a:endParaRPr lang="ru-RU" i="1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857884" y="642918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Биография</a:t>
              </a:r>
              <a:endPara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" name="Picture 2" descr="C:\Documents and Settings\Admin\Рабочий стол\-301943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934" y="500042"/>
              <a:ext cx="1928826" cy="2357454"/>
            </a:xfrm>
            <a:prstGeom prst="ellipse">
              <a:avLst/>
            </a:prstGeom>
            <a:noFill/>
          </p:spPr>
        </p:pic>
        <p:sp>
          <p:nvSpPr>
            <p:cNvPr id="62" name="Прямоугольник 61"/>
            <p:cNvSpPr/>
            <p:nvPr/>
          </p:nvSpPr>
          <p:spPr>
            <a:xfrm>
              <a:off x="5857884" y="1000108"/>
              <a:ext cx="242889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solidFill>
                    <a:srgbClr val="333333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 1560 году двадцатилетний адвокат начал свою карьеру в родном городе, но через три года перешел на службу в знатную </a:t>
              </a:r>
              <a:endParaRPr lang="ru-RU" dirty="0"/>
            </a:p>
          </p:txBody>
        </p:sp>
        <p:sp>
          <p:nvSpPr>
            <p:cNvPr id="63" name="Rectangle 1"/>
            <p:cNvSpPr>
              <a:spLocks noChangeArrowheads="1"/>
            </p:cNvSpPr>
            <p:nvPr/>
          </p:nvSpPr>
          <p:spPr bwMode="auto">
            <a:xfrm>
              <a:off x="4357686" y="5357826"/>
              <a:ext cx="385765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государственную службу, став советником парламента, а затем советником короля Франции Генриха III.</a:t>
              </a:r>
              <a:endPara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4786314" y="5000636"/>
              <a:ext cx="13840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>
                  <a:solidFill>
                    <a:srgbClr val="333333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 1671 году </a:t>
              </a:r>
              <a:endParaRPr lang="ru-RU" dirty="0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6072198" y="5000636"/>
              <a:ext cx="20193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>
                  <a:solidFill>
                    <a:srgbClr val="333333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Виет перешел на </a:t>
              </a:r>
              <a:endParaRPr lang="ru-RU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572000" y="214290"/>
            <a:ext cx="4428000" cy="6357982"/>
            <a:chOff x="4643438" y="214290"/>
            <a:chExt cx="4286280" cy="6357982"/>
          </a:xfrm>
        </p:grpSpPr>
        <p:grpSp>
          <p:nvGrpSpPr>
            <p:cNvPr id="67" name="Группа 1"/>
            <p:cNvGrpSpPr/>
            <p:nvPr/>
          </p:nvGrpSpPr>
          <p:grpSpPr>
            <a:xfrm>
              <a:off x="4643438" y="214290"/>
              <a:ext cx="4286280" cy="6357982"/>
              <a:chOff x="4643438" y="214290"/>
              <a:chExt cx="4286280" cy="6357982"/>
            </a:xfrm>
          </p:grpSpPr>
          <p:sp>
            <p:nvSpPr>
              <p:cNvPr id="69" name="Прямоугольник 2"/>
              <p:cNvSpPr/>
              <p:nvPr/>
            </p:nvSpPr>
            <p:spPr>
              <a:xfrm rot="10800000">
                <a:off x="4643438" y="214290"/>
                <a:ext cx="4286280" cy="635798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0" name="Picture 7" descr="C:\Documents and Settings\Admin\Рабочий стол\clip_image002_thumb5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714876" y="357166"/>
                <a:ext cx="1428750" cy="2057400"/>
              </a:xfrm>
              <a:prstGeom prst="rect">
                <a:avLst/>
              </a:prstGeom>
              <a:noFill/>
            </p:spPr>
          </p:pic>
          <p:sp>
            <p:nvSpPr>
              <p:cNvPr id="71" name="Прямоугольник 70"/>
              <p:cNvSpPr/>
              <p:nvPr/>
            </p:nvSpPr>
            <p:spPr>
              <a:xfrm>
                <a:off x="6715140" y="428604"/>
                <a:ext cx="13516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i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Биография</a:t>
                </a:r>
                <a:endParaRPr lang="ru-RU" b="1" i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Rectangle 2"/>
              <p:cNvSpPr>
                <a:spLocks noChangeArrowheads="1"/>
              </p:cNvSpPr>
              <p:nvPr/>
            </p:nvSpPr>
            <p:spPr bwMode="auto">
              <a:xfrm>
                <a:off x="4786314" y="2643182"/>
                <a:ext cx="4071966" cy="2308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бывшей в то время оплотом французских протестантов-гугенотов. Большую часть жизни он прожил рядом с виднейшими руководителями этого движения, хотя сам оставался католиком. По-видимому, религиозные разногласия ученого не волновали.</a:t>
                </a:r>
                <a:endPara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215074" y="928670"/>
                <a:ext cx="2643206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Франсуа Виет родился в 1540 году на юге Франции в небольшом городке </a:t>
                </a:r>
                <a:r>
                  <a:rPr kumimoji="0" lang="ru-RU" b="1" i="1" u="none" strike="noStrike" cap="none" normalizeH="0" baseline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Фантене-ле-Конт</a:t>
                </a: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, что находится в 60 км от </a:t>
                </a:r>
                <a:r>
                  <a:rPr kumimoji="0" lang="ru-RU" b="1" i="1" u="none" strike="noStrike" cap="none" normalizeH="0" baseline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Ла</a:t>
                </a: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b="1" i="1" u="none" strike="noStrike" cap="none" normalizeH="0" baseline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Рошели</a:t>
                </a: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:endParaRPr lang="ru-RU" dirty="0"/>
              </a:p>
            </p:txBody>
          </p:sp>
        </p:grpSp>
        <p:sp>
          <p:nvSpPr>
            <p:cNvPr id="68" name="Прямоугольник 67"/>
            <p:cNvSpPr/>
            <p:nvPr/>
          </p:nvSpPr>
          <p:spPr>
            <a:xfrm>
              <a:off x="4714876" y="4929198"/>
              <a:ext cx="4071600" cy="1152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b="1" i="1" dirty="0" smtClean="0">
                  <a:solidFill>
                    <a:srgbClr val="333333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Отец Виета был прокурором. По традиции, сын выбрал профессию отца и стал юристом, окончив университет в Пуату.</a:t>
              </a:r>
              <a:endParaRPr lang="ru-RU" i="1" dirty="0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4500562" y="214290"/>
            <a:ext cx="4465735" cy="6357982"/>
            <a:chOff x="0" y="285728"/>
            <a:chExt cx="4000528" cy="6357982"/>
          </a:xfrm>
        </p:grpSpPr>
        <p:grpSp>
          <p:nvGrpSpPr>
            <p:cNvPr id="79" name="Группа 14"/>
            <p:cNvGrpSpPr/>
            <p:nvPr/>
          </p:nvGrpSpPr>
          <p:grpSpPr>
            <a:xfrm>
              <a:off x="0" y="285728"/>
              <a:ext cx="4000528" cy="6357982"/>
              <a:chOff x="357158" y="285728"/>
              <a:chExt cx="4000528" cy="6357982"/>
            </a:xfrm>
          </p:grpSpPr>
          <p:sp>
            <p:nvSpPr>
              <p:cNvPr id="81" name="Прямоугольник 80"/>
              <p:cNvSpPr/>
              <p:nvPr/>
            </p:nvSpPr>
            <p:spPr>
              <a:xfrm rot="10800000">
                <a:off x="357158" y="285728"/>
                <a:ext cx="4000528" cy="635798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428596" y="2786058"/>
                <a:ext cx="3786213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3600" b="1" cap="none" spc="50" dirty="0">
                    <a:ln w="1143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Monotype Corsiva" pitchFamily="66" charset="0"/>
                  </a:rPr>
                  <a:t>Франсуа </a:t>
                </a:r>
                <a:r>
                  <a:rPr lang="ru-RU" sz="3600" b="1" cap="none" spc="50" dirty="0" smtClean="0">
                    <a:ln w="1143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Monotype Corsiva" pitchFamily="66" charset="0"/>
                  </a:rPr>
                  <a:t>Виет и его открытия </a:t>
                </a:r>
                <a:endParaRPr lang="ru-RU" sz="3600" b="1" cap="none" spc="50" dirty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Monotype Corsiva" pitchFamily="66" charset="0"/>
                </a:endParaRPr>
              </a:p>
            </p:txBody>
          </p:sp>
          <p:pic>
            <p:nvPicPr>
              <p:cNvPr id="83" name="Picture 4" descr="C:\Documents and Settings\Admin\Рабочий стол\logo-papem.png"/>
              <p:cNvPicPr>
                <a:picLocks noChangeAspect="1" noChangeArrowheads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085" t="3846" r="11971"/>
              <a:stretch/>
            </p:blipFill>
            <p:spPr bwMode="auto">
              <a:xfrm>
                <a:off x="621500" y="357166"/>
                <a:ext cx="1387799" cy="1785950"/>
              </a:xfrm>
              <a:prstGeom prst="rect">
                <a:avLst/>
              </a:prstGeom>
              <a:noFill/>
            </p:spPr>
          </p:pic>
        </p:grpSp>
        <p:pic>
          <p:nvPicPr>
            <p:cNvPr id="80" name="Picture 2" descr="D:\Мои документы\ШМО\supervista_database_icons_vector-1.png"/>
            <p:cNvPicPr>
              <a:picLocks noChangeAspect="1" noChangeArrowheads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192" t="6959" r="13095"/>
            <a:stretch/>
          </p:blipFill>
          <p:spPr bwMode="auto">
            <a:xfrm>
              <a:off x="1652141" y="4438486"/>
              <a:ext cx="2066297" cy="2035130"/>
            </a:xfrm>
            <a:prstGeom prst="rect">
              <a:avLst/>
            </a:prstGeom>
            <a:noFill/>
          </p:spPr>
        </p:pic>
      </p:grpSp>
      <p:pic>
        <p:nvPicPr>
          <p:cNvPr id="2" name="Ochen_-krasivaya-nezhnaya-melodiyabez-slov-otlichnaya-instrumental_naya-muzyka(muzbar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922" b="100000" l="19922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7205" y="5872547"/>
            <a:ext cx="324000" cy="324000"/>
          </a:xfrm>
          <a:prstGeom prst="rect">
            <a:avLst/>
          </a:prstGeom>
        </p:spPr>
      </p:pic>
      <p:grpSp>
        <p:nvGrpSpPr>
          <p:cNvPr id="90" name="Группа 89"/>
          <p:cNvGrpSpPr/>
          <p:nvPr/>
        </p:nvGrpSpPr>
        <p:grpSpPr>
          <a:xfrm>
            <a:off x="107438" y="214290"/>
            <a:ext cx="4392477" cy="6357982"/>
            <a:chOff x="0" y="285728"/>
            <a:chExt cx="4000528" cy="6357982"/>
          </a:xfrm>
        </p:grpSpPr>
        <p:sp>
          <p:nvSpPr>
            <p:cNvPr id="93" name="Прямоугольник 92"/>
            <p:cNvSpPr/>
            <p:nvPr/>
          </p:nvSpPr>
          <p:spPr>
            <a:xfrm rot="10800000">
              <a:off x="0" y="285728"/>
              <a:ext cx="4000528" cy="63579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2" name="Picture 2" descr="D:\Мои документы\ШМО\supervista_database_icons_vector-1.png"/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331" t="12284" r="17314" b="6093"/>
            <a:stretch/>
          </p:blipFill>
          <p:spPr bwMode="auto">
            <a:xfrm>
              <a:off x="1011852" y="3633790"/>
              <a:ext cx="2473884" cy="231019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511</Words>
  <Application>Microsoft Office PowerPoint</Application>
  <PresentationFormat>Экран (4:3)</PresentationFormat>
  <Paragraphs>30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87</cp:revision>
  <dcterms:created xsi:type="dcterms:W3CDTF">2013-01-16T13:18:05Z</dcterms:created>
  <dcterms:modified xsi:type="dcterms:W3CDTF">2013-06-27T09:19:49Z</dcterms:modified>
</cp:coreProperties>
</file>