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76D8-7341-43A6-9006-1B1E26F8C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8622-78C1-490D-BF55-C6911A194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4F81-8C39-45C4-845D-23DDA36E2DF3}" type="datetimeFigureOut">
              <a:rPr lang="ru-RU" smtClean="0"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29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png"/><Relationship Id="rId30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 descr="Розовая тисненая бумага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endParaRPr lang="ru-RU" sz="2800" dirty="0" smtClean="0"/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781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781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14546" y="285728"/>
          <a:ext cx="579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5" imgW="774360" imgH="203040" progId="Equation.3">
                  <p:embed/>
                </p:oleObj>
              </mc:Choice>
              <mc:Fallback>
                <p:oleObj name="Формула" r:id="rId5" imgW="7743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85728"/>
                        <a:ext cx="5791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2857488" y="928670"/>
          <a:ext cx="3581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7" imgW="647640" imgH="419040" progId="Equation.3">
                  <p:embed/>
                </p:oleObj>
              </mc:Choice>
              <mc:Fallback>
                <p:oleObj name="Формула" r:id="rId7" imgW="64764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928670"/>
                        <a:ext cx="35814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2357422" y="5429264"/>
          <a:ext cx="23304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9" imgW="393480" imgH="203040" progId="Equation.3">
                  <p:embed/>
                </p:oleObj>
              </mc:Choice>
              <mc:Fallback>
                <p:oleObj name="Формула" r:id="rId9" imgW="3934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429264"/>
                        <a:ext cx="23304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6096000" y="5562600"/>
          <a:ext cx="2667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1" imgW="406080" imgH="203040" progId="Equation.3">
                  <p:embed/>
                </p:oleObj>
              </mc:Choice>
              <mc:Fallback>
                <p:oleObj name="Формула" r:id="rId11" imgW="4060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562600"/>
                        <a:ext cx="2667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1928794" y="3786190"/>
          <a:ext cx="28956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3" imgW="583920" imgH="393480" progId="Equation.3">
                  <p:embed/>
                </p:oleObj>
              </mc:Choice>
              <mc:Fallback>
                <p:oleObj name="Формула" r:id="rId13" imgW="58392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786190"/>
                        <a:ext cx="2895600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5867400" y="2743200"/>
          <a:ext cx="29718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5" imgW="774360" imgH="241200" progId="Equation.3">
                  <p:embed/>
                </p:oleObj>
              </mc:Choice>
              <mc:Fallback>
                <p:oleObj name="Формула" r:id="rId15" imgW="77436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43200"/>
                        <a:ext cx="29718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6324600" y="3962400"/>
          <a:ext cx="2514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7" imgW="672840" imgH="317160" progId="Equation.3">
                  <p:embed/>
                </p:oleObj>
              </mc:Choice>
              <mc:Fallback>
                <p:oleObj name="Формула" r:id="rId17" imgW="672840" imgH="3171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2514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1571604" y="2714620"/>
          <a:ext cx="3810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19" imgW="711000" imgH="266400" progId="Equation.3">
                  <p:embed/>
                </p:oleObj>
              </mc:Choice>
              <mc:Fallback>
                <p:oleObj name="Формула" r:id="rId19" imgW="71100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714620"/>
                        <a:ext cx="38100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0" y="357166"/>
            <a:ext cx="1521699" cy="5880127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kern="10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Свойства</a:t>
            </a:r>
            <a:r>
              <a:rPr lang="ru-RU" sz="4000" b="1" kern="1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степеней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85728"/>
            <a:ext cx="2786082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786058"/>
            <a:ext cx="1704988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286644" y="2714620"/>
            <a:ext cx="1643074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4357694"/>
            <a:ext cx="1500198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3929066"/>
            <a:ext cx="1714512" cy="135732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15206" y="5643578"/>
            <a:ext cx="1357322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5572140"/>
            <a:ext cx="1571636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1357298"/>
            <a:ext cx="2214578" cy="10001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1500166" y="1071546"/>
            <a:ext cx="250033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логарифма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000364" y="285728"/>
            <a:ext cx="2268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488" y="2071678"/>
            <a:ext cx="2786082" cy="150019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Логарифм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>
            <a:stCxn id="3" idx="6"/>
          </p:cNvCxnSpPr>
          <p:nvPr/>
        </p:nvCxnSpPr>
        <p:spPr>
          <a:xfrm flipV="1">
            <a:off x="5643570" y="2786058"/>
            <a:ext cx="121444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3214678" y="1714488"/>
            <a:ext cx="89297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 rot="10800000" flipV="1">
            <a:off x="2143108" y="2821776"/>
            <a:ext cx="714380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4"/>
          </p:cNvCxnSpPr>
          <p:nvPr/>
        </p:nvCxnSpPr>
        <p:spPr>
          <a:xfrm rot="16200000" flipH="1">
            <a:off x="3911198" y="3911206"/>
            <a:ext cx="928694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929454" y="2143116"/>
            <a:ext cx="221454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логарифмов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286116" y="4500570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степеней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85720" y="3143248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Уметь читать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3" idx="7"/>
          </p:cNvCxnSpPr>
          <p:nvPr/>
        </p:nvCxnSpPr>
        <p:spPr>
          <a:xfrm rot="5400000" flipH="1" flipV="1">
            <a:off x="5329714" y="1620332"/>
            <a:ext cx="576889" cy="765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5429256" y="571480"/>
            <a:ext cx="371474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Различать основание и </a:t>
            </a:r>
            <a:r>
              <a:rPr lang="ru-RU" dirty="0" err="1" smtClean="0"/>
              <a:t>подлогарифмическое</a:t>
            </a:r>
            <a:r>
              <a:rPr lang="ru-RU" dirty="0" smtClean="0"/>
              <a:t> выражение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85728"/>
            <a:ext cx="29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78579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78579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85918" y="3429000"/>
            <a:ext cx="5143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744" y="1142984"/>
            <a:ext cx="1236236" cy="36933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86190"/>
            <a:ext cx="1936764" cy="57150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357554" y="2928934"/>
            <a:ext cx="2010422" cy="36933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Решить уравнение</a:t>
            </a:r>
            <a:endParaRPr lang="ru-RU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643446"/>
            <a:ext cx="2194734" cy="500066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714752"/>
            <a:ext cx="1694668" cy="500066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72008"/>
            <a:ext cx="2194735" cy="500066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714488"/>
            <a:ext cx="1222384" cy="500066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428868"/>
            <a:ext cx="928694" cy="642942"/>
          </a:xfrm>
          <a:prstGeom prst="rect">
            <a:avLst/>
          </a:prstGeom>
          <a:noFill/>
        </p:spPr>
      </p:pic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357826"/>
            <a:ext cx="1097367" cy="500066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286388"/>
            <a:ext cx="1357321" cy="514353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8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714488"/>
            <a:ext cx="1071570" cy="370928"/>
          </a:xfrm>
          <a:prstGeom prst="rect">
            <a:avLst/>
          </a:prstGeom>
          <a:noFill/>
        </p:spPr>
      </p:pic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0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285992"/>
            <a:ext cx="1071570" cy="697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168"/>
          <p:cNvSpPr>
            <a:spLocks noChangeArrowheads="1"/>
          </p:cNvSpPr>
          <p:nvPr/>
        </p:nvSpPr>
        <p:spPr bwMode="auto">
          <a:xfrm>
            <a:off x="2936875" y="2159000"/>
            <a:ext cx="3673475" cy="12239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b="0">
              <a:latin typeface="Calibri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987675" y="2349500"/>
            <a:ext cx="356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1)  5</a:t>
            </a:r>
            <a:r>
              <a:rPr lang="ru-RU" sz="4000" b="0" baseline="30000"/>
              <a:t>х </a:t>
            </a:r>
            <a:r>
              <a:rPr lang="ru-RU" sz="4000" b="0"/>
              <a:t>= 25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987675" y="2349500"/>
            <a:ext cx="356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2) </a:t>
            </a:r>
            <a:r>
              <a:rPr lang="en-US" sz="4000" b="0"/>
              <a:t>0,</a:t>
            </a:r>
            <a:r>
              <a:rPr lang="ru-RU" sz="4000" b="0"/>
              <a:t>3</a:t>
            </a:r>
            <a:r>
              <a:rPr lang="ru-RU" sz="4000" b="0" baseline="30000"/>
              <a:t>х</a:t>
            </a:r>
            <a:r>
              <a:rPr lang="ru-RU" sz="4000" b="0"/>
              <a:t> = 0,027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348038" y="2349500"/>
            <a:ext cx="302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3) 7</a:t>
            </a:r>
            <a:r>
              <a:rPr lang="ru-RU" sz="4000" b="0" baseline="30000"/>
              <a:t>х</a:t>
            </a:r>
            <a:r>
              <a:rPr lang="ru-RU" sz="4000" b="0"/>
              <a:t> = 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76600" y="2349500"/>
            <a:ext cx="2849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4) 5</a:t>
            </a:r>
            <a:r>
              <a:rPr lang="ru-RU" sz="4000" b="0" baseline="30000"/>
              <a:t>х</a:t>
            </a:r>
            <a:r>
              <a:rPr lang="ru-RU" sz="4000" b="0"/>
              <a:t> = 0,2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87675" y="2420938"/>
            <a:ext cx="3649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5) 0,2</a:t>
            </a:r>
            <a:r>
              <a:rPr lang="ru-RU" sz="4000" b="0" baseline="30000"/>
              <a:t>х</a:t>
            </a:r>
            <a:r>
              <a:rPr lang="ru-RU" sz="4000" b="0"/>
              <a:t> = 625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276600" y="2420938"/>
            <a:ext cx="3027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6) 6</a:t>
            </a:r>
            <a:r>
              <a:rPr lang="ru-RU" sz="4000" b="0" baseline="30000"/>
              <a:t>х</a:t>
            </a:r>
            <a:r>
              <a:rPr lang="ru-RU" sz="4000" b="0"/>
              <a:t> = - 6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276600" y="2420938"/>
            <a:ext cx="3027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0"/>
              <a:t>7) 2</a:t>
            </a:r>
            <a:r>
              <a:rPr lang="ru-RU" sz="4000" b="0" baseline="30000"/>
              <a:t>х</a:t>
            </a:r>
            <a:r>
              <a:rPr lang="ru-RU" sz="4000" b="0"/>
              <a:t> = 3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75091493"/>
              </p:ext>
            </p:extLst>
          </p:nvPr>
        </p:nvGraphicFramePr>
        <p:xfrm>
          <a:off x="684213" y="3644900"/>
          <a:ext cx="7848600" cy="1944688"/>
        </p:xfrm>
        <a:graphic>
          <a:graphicData uri="http://schemas.openxmlformats.org/drawingml/2006/table">
            <a:tbl>
              <a:tblPr/>
              <a:tblGrid>
                <a:gridCol w="1122362"/>
                <a:gridCol w="1120775"/>
                <a:gridCol w="1122363"/>
                <a:gridCol w="1117600"/>
                <a:gridCol w="1122362"/>
                <a:gridCol w="1120775"/>
                <a:gridCol w="1122363"/>
              </a:tblGrid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№7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0" y="4724400"/>
            <a:ext cx="3994150" cy="2133600"/>
            <a:chOff x="0" y="2976"/>
            <a:chExt cx="2516" cy="1344"/>
          </a:xfrm>
        </p:grpSpPr>
        <p:sp>
          <p:nvSpPr>
            <p:cNvPr id="1077" name="Line 100"/>
            <p:cNvSpPr>
              <a:spLocks noChangeShapeType="1"/>
            </p:cNvSpPr>
            <p:nvPr/>
          </p:nvSpPr>
          <p:spPr bwMode="auto">
            <a:xfrm>
              <a:off x="0" y="3907"/>
              <a:ext cx="25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Line 101"/>
            <p:cNvSpPr>
              <a:spLocks noChangeShapeType="1"/>
            </p:cNvSpPr>
            <p:nvPr/>
          </p:nvSpPr>
          <p:spPr bwMode="auto">
            <a:xfrm flipV="1">
              <a:off x="1258" y="3050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Freeform 102"/>
            <p:cNvSpPr>
              <a:spLocks/>
            </p:cNvSpPr>
            <p:nvPr/>
          </p:nvSpPr>
          <p:spPr bwMode="auto">
            <a:xfrm>
              <a:off x="489" y="3050"/>
              <a:ext cx="1293" cy="814"/>
            </a:xfrm>
            <a:custGeom>
              <a:avLst/>
              <a:gdLst>
                <a:gd name="T0" fmla="*/ 0 w 1815"/>
                <a:gd name="T1" fmla="*/ 997 h 1027"/>
                <a:gd name="T2" fmla="*/ 1134 w 1815"/>
                <a:gd name="T3" fmla="*/ 861 h 1027"/>
                <a:gd name="T4" fmla="*/ 1815 w 1815"/>
                <a:gd name="T5" fmla="*/ 0 h 1027"/>
                <a:gd name="T6" fmla="*/ 0 60000 65536"/>
                <a:gd name="T7" fmla="*/ 0 60000 65536"/>
                <a:gd name="T8" fmla="*/ 0 60000 65536"/>
                <a:gd name="T9" fmla="*/ 0 w 1815"/>
                <a:gd name="T10" fmla="*/ 0 h 1027"/>
                <a:gd name="T11" fmla="*/ 1815 w 1815"/>
                <a:gd name="T12" fmla="*/ 1027 h 10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1027">
                  <a:moveTo>
                    <a:pt x="0" y="997"/>
                  </a:moveTo>
                  <a:cubicBezTo>
                    <a:pt x="415" y="1012"/>
                    <a:pt x="831" y="1027"/>
                    <a:pt x="1134" y="861"/>
                  </a:cubicBezTo>
                  <a:cubicBezTo>
                    <a:pt x="1437" y="695"/>
                    <a:pt x="1702" y="143"/>
                    <a:pt x="181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Freeform 103"/>
            <p:cNvSpPr>
              <a:spLocks/>
            </p:cNvSpPr>
            <p:nvPr/>
          </p:nvSpPr>
          <p:spPr bwMode="auto">
            <a:xfrm>
              <a:off x="1014" y="3049"/>
              <a:ext cx="1048" cy="800"/>
            </a:xfrm>
            <a:custGeom>
              <a:avLst/>
              <a:gdLst>
                <a:gd name="T0" fmla="*/ 7 w 1414"/>
                <a:gd name="T1" fmla="*/ 0 h 1142"/>
                <a:gd name="T2" fmla="*/ 234 w 1414"/>
                <a:gd name="T3" fmla="*/ 953 h 1142"/>
                <a:gd name="T4" fmla="*/ 1414 w 1414"/>
                <a:gd name="T5" fmla="*/ 1134 h 1142"/>
                <a:gd name="T6" fmla="*/ 0 60000 65536"/>
                <a:gd name="T7" fmla="*/ 0 60000 65536"/>
                <a:gd name="T8" fmla="*/ 0 60000 65536"/>
                <a:gd name="T9" fmla="*/ 0 w 1414"/>
                <a:gd name="T10" fmla="*/ 0 h 1142"/>
                <a:gd name="T11" fmla="*/ 1414 w 1414"/>
                <a:gd name="T12" fmla="*/ 1142 h 11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4" h="1142">
                  <a:moveTo>
                    <a:pt x="7" y="0"/>
                  </a:moveTo>
                  <a:cubicBezTo>
                    <a:pt x="3" y="382"/>
                    <a:pt x="0" y="764"/>
                    <a:pt x="234" y="953"/>
                  </a:cubicBezTo>
                  <a:cubicBezTo>
                    <a:pt x="468" y="1142"/>
                    <a:pt x="1217" y="1104"/>
                    <a:pt x="1414" y="1134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Text Box 104"/>
            <p:cNvSpPr txBox="1">
              <a:spLocks noChangeArrowheads="1"/>
            </p:cNvSpPr>
            <p:nvPr/>
          </p:nvSpPr>
          <p:spPr bwMode="auto">
            <a:xfrm>
              <a:off x="2290" y="3884"/>
              <a:ext cx="17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0">
                  <a:latin typeface="Calibri" pitchFamily="34" charset="0"/>
                </a:rPr>
                <a:t>х</a:t>
              </a:r>
            </a:p>
          </p:txBody>
        </p:sp>
        <p:sp>
          <p:nvSpPr>
            <p:cNvPr id="1082" name="Text Box 105"/>
            <p:cNvSpPr txBox="1">
              <a:spLocks noChangeArrowheads="1"/>
            </p:cNvSpPr>
            <p:nvPr/>
          </p:nvSpPr>
          <p:spPr bwMode="auto">
            <a:xfrm>
              <a:off x="1292" y="2976"/>
              <a:ext cx="17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0">
                  <a:latin typeface="Calibri" pitchFamily="34" charset="0"/>
                </a:rPr>
                <a:t>у</a:t>
              </a:r>
            </a:p>
          </p:txBody>
        </p:sp>
        <p:sp>
          <p:nvSpPr>
            <p:cNvPr id="1083" name="Text Box 106"/>
            <p:cNvSpPr txBox="1">
              <a:spLocks noChangeArrowheads="1"/>
            </p:cNvSpPr>
            <p:nvPr/>
          </p:nvSpPr>
          <p:spPr bwMode="auto">
            <a:xfrm>
              <a:off x="1258" y="3907"/>
              <a:ext cx="1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64" name="WordArt 109"/>
          <p:cNvSpPr>
            <a:spLocks noChangeArrowheads="1" noChangeShapeType="1" noTextEdit="1"/>
          </p:cNvSpPr>
          <p:nvPr/>
        </p:nvSpPr>
        <p:spPr bwMode="auto">
          <a:xfrm>
            <a:off x="1954915" y="186757"/>
            <a:ext cx="55451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Запиши корень уравнения:</a:t>
            </a:r>
          </a:p>
        </p:txBody>
      </p:sp>
      <p:sp>
        <p:nvSpPr>
          <p:cNvPr id="2158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6165850"/>
            <a:ext cx="1512888" cy="50323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Проверка 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86475" y="3941763"/>
          <a:ext cx="1158875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3941763"/>
                        <a:ext cx="1158875" cy="218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8" name="Oval 160"/>
          <p:cNvSpPr>
            <a:spLocks noChangeArrowheads="1"/>
          </p:cNvSpPr>
          <p:nvPr/>
        </p:nvSpPr>
        <p:spPr bwMode="auto">
          <a:xfrm>
            <a:off x="1473911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1</a:t>
            </a:r>
          </a:p>
        </p:txBody>
      </p:sp>
      <p:sp>
        <p:nvSpPr>
          <p:cNvPr id="2209" name="Oval 161"/>
          <p:cNvSpPr>
            <a:spLocks noChangeArrowheads="1"/>
          </p:cNvSpPr>
          <p:nvPr/>
        </p:nvSpPr>
        <p:spPr bwMode="auto">
          <a:xfrm>
            <a:off x="2329573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2</a:t>
            </a:r>
          </a:p>
        </p:txBody>
      </p:sp>
      <p:sp>
        <p:nvSpPr>
          <p:cNvPr id="2210" name="Oval 162"/>
          <p:cNvSpPr>
            <a:spLocks noChangeArrowheads="1"/>
          </p:cNvSpPr>
          <p:nvPr/>
        </p:nvSpPr>
        <p:spPr bwMode="auto">
          <a:xfrm>
            <a:off x="3129673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latin typeface="Calibri" pitchFamily="34" charset="0"/>
              </a:rPr>
              <a:t>3</a:t>
            </a:r>
          </a:p>
        </p:txBody>
      </p:sp>
      <p:sp>
        <p:nvSpPr>
          <p:cNvPr id="2211" name="Oval 163"/>
          <p:cNvSpPr>
            <a:spLocks noChangeArrowheads="1"/>
          </p:cNvSpPr>
          <p:nvPr/>
        </p:nvSpPr>
        <p:spPr bwMode="auto">
          <a:xfrm>
            <a:off x="3921836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4</a:t>
            </a:r>
          </a:p>
        </p:txBody>
      </p:sp>
      <p:sp>
        <p:nvSpPr>
          <p:cNvPr id="2212" name="Oval 164"/>
          <p:cNvSpPr>
            <a:spLocks noChangeArrowheads="1"/>
          </p:cNvSpPr>
          <p:nvPr/>
        </p:nvSpPr>
        <p:spPr bwMode="auto">
          <a:xfrm>
            <a:off x="4787023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latin typeface="Calibri" pitchFamily="34" charset="0"/>
              </a:rPr>
              <a:t>5</a:t>
            </a:r>
          </a:p>
        </p:txBody>
      </p:sp>
      <p:sp>
        <p:nvSpPr>
          <p:cNvPr id="2213" name="Oval 165"/>
          <p:cNvSpPr>
            <a:spLocks noChangeArrowheads="1"/>
          </p:cNvSpPr>
          <p:nvPr/>
        </p:nvSpPr>
        <p:spPr bwMode="auto">
          <a:xfrm>
            <a:off x="5650623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6</a:t>
            </a:r>
          </a:p>
        </p:txBody>
      </p:sp>
      <p:sp>
        <p:nvSpPr>
          <p:cNvPr id="2215" name="Oval 167"/>
          <p:cNvSpPr>
            <a:spLocks noChangeArrowheads="1"/>
          </p:cNvSpPr>
          <p:nvPr/>
        </p:nvSpPr>
        <p:spPr bwMode="auto">
          <a:xfrm>
            <a:off x="6442786" y="1020384"/>
            <a:ext cx="647700" cy="5762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7</a:t>
            </a:r>
          </a:p>
        </p:txBody>
      </p:sp>
      <p:grpSp>
        <p:nvGrpSpPr>
          <p:cNvPr id="3" name="Group 175"/>
          <p:cNvGrpSpPr>
            <a:grpSpLocks/>
          </p:cNvGrpSpPr>
          <p:nvPr/>
        </p:nvGrpSpPr>
        <p:grpSpPr bwMode="auto">
          <a:xfrm>
            <a:off x="6948488" y="1268413"/>
            <a:ext cx="1922462" cy="2016125"/>
            <a:chOff x="3804" y="1888"/>
            <a:chExt cx="1680" cy="1905"/>
          </a:xfrm>
        </p:grpSpPr>
        <p:pic>
          <p:nvPicPr>
            <p:cNvPr id="2224" name="Picture 17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5787" r="13116" b="7848"/>
            <a:stretch>
              <a:fillRect/>
            </a:stretch>
          </p:blipFill>
          <p:spPr bwMode="auto">
            <a:xfrm>
              <a:off x="4013" y="1888"/>
              <a:ext cx="1471" cy="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</p:pic>
        <p:grpSp>
          <p:nvGrpSpPr>
            <p:cNvPr id="4" name="Group 177"/>
            <p:cNvGrpSpPr>
              <a:grpSpLocks/>
            </p:cNvGrpSpPr>
            <p:nvPr/>
          </p:nvGrpSpPr>
          <p:grpSpPr bwMode="auto">
            <a:xfrm>
              <a:off x="3804" y="2976"/>
              <a:ext cx="781" cy="605"/>
              <a:chOff x="3804" y="2976"/>
              <a:chExt cx="781" cy="605"/>
            </a:xfrm>
          </p:grpSpPr>
          <p:sp>
            <p:nvSpPr>
              <p:cNvPr id="2226" name="Freeform 178"/>
              <p:cNvSpPr>
                <a:spLocks/>
              </p:cNvSpPr>
              <p:nvPr/>
            </p:nvSpPr>
            <p:spPr bwMode="auto">
              <a:xfrm>
                <a:off x="4036" y="2975"/>
                <a:ext cx="250" cy="155"/>
              </a:xfrm>
              <a:custGeom>
                <a:avLst/>
                <a:gdLst/>
                <a:ahLst/>
                <a:cxnLst>
                  <a:cxn ang="0">
                    <a:pos x="23" y="154"/>
                  </a:cxn>
                  <a:cxn ang="0">
                    <a:pos x="18" y="65"/>
                  </a:cxn>
                  <a:cxn ang="0">
                    <a:pos x="132" y="4"/>
                  </a:cxn>
                  <a:cxn ang="0">
                    <a:pos x="223" y="42"/>
                  </a:cxn>
                  <a:cxn ang="0">
                    <a:pos x="250" y="154"/>
                  </a:cxn>
                </a:cxnLst>
                <a:rect l="0" t="0" r="r" b="b"/>
                <a:pathLst>
                  <a:path w="250" h="154">
                    <a:moveTo>
                      <a:pt x="23" y="154"/>
                    </a:moveTo>
                    <a:cubicBezTo>
                      <a:pt x="22" y="139"/>
                      <a:pt x="0" y="90"/>
                      <a:pt x="18" y="65"/>
                    </a:cubicBezTo>
                    <a:cubicBezTo>
                      <a:pt x="36" y="40"/>
                      <a:pt x="98" y="8"/>
                      <a:pt x="132" y="4"/>
                    </a:cubicBezTo>
                    <a:cubicBezTo>
                      <a:pt x="166" y="0"/>
                      <a:pt x="203" y="17"/>
                      <a:pt x="223" y="42"/>
                    </a:cubicBezTo>
                    <a:cubicBezTo>
                      <a:pt x="243" y="67"/>
                      <a:pt x="244" y="131"/>
                      <a:pt x="250" y="154"/>
                    </a:cubicBezTo>
                  </a:path>
                </a:pathLst>
              </a:custGeom>
              <a:noFill/>
              <a:ln w="10795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0">
                  <a:latin typeface="+mn-lt"/>
                </a:endParaRPr>
              </a:p>
            </p:txBody>
          </p:sp>
          <p:graphicFrame>
            <p:nvGraphicFramePr>
              <p:cNvPr id="1027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5647965"/>
                  </p:ext>
                </p:extLst>
              </p:nvPr>
            </p:nvGraphicFramePr>
            <p:xfrm>
              <a:off x="3804" y="3121"/>
              <a:ext cx="781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7" name="Формула" r:id="rId6" imgW="419040" imgH="228600" progId="Equation.3">
                      <p:embed/>
                    </p:oleObj>
                  </mc:Choice>
                  <mc:Fallback>
                    <p:oleObj name="Формула" r:id="rId6" imgW="419040" imgH="22860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4" y="3121"/>
                            <a:ext cx="781" cy="460"/>
                          </a:xfrm>
                          <a:prstGeom prst="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8100" cmpd="dbl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>
                            <a:outerShdw dist="107763" dir="18900000" algn="ctr" rotWithShape="0">
                              <a:srgbClr val="808080">
                                <a:alpha val="50000"/>
                              </a:srgbClr>
                            </a:outerShdw>
                          </a:effec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202363"/>
            <a:ext cx="626542" cy="4826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"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4" grpId="2"/>
      <p:bldP spid="2054" grpId="3"/>
      <p:bldP spid="2054" grpId="4"/>
      <p:bldP spid="2054" grpId="5"/>
      <p:bldP spid="2054" grpId="6"/>
      <p:bldP spid="2054" grpId="7"/>
      <p:bldP spid="2055" grpId="0"/>
      <p:bldP spid="2055" grpId="1"/>
      <p:bldP spid="2055" grpId="2"/>
      <p:bldP spid="2055" grpId="3"/>
      <p:bldP spid="2055" grpId="4"/>
      <p:bldP spid="2055" grpId="5"/>
      <p:bldP spid="2055" grpId="6"/>
      <p:bldP spid="2055" grpId="7"/>
      <p:bldP spid="2056" grpId="0"/>
      <p:bldP spid="2056" grpId="1"/>
      <p:bldP spid="2056" grpId="2"/>
      <p:bldP spid="2056" grpId="3"/>
      <p:bldP spid="2056" grpId="4"/>
      <p:bldP spid="2056" grpId="5"/>
      <p:bldP spid="2056" grpId="6"/>
      <p:bldP spid="2056" grpId="7"/>
      <p:bldP spid="2057" grpId="0"/>
      <p:bldP spid="2057" grpId="1"/>
      <p:bldP spid="2057" grpId="2"/>
      <p:bldP spid="2057" grpId="3"/>
      <p:bldP spid="2057" grpId="4"/>
      <p:bldP spid="2057" grpId="5"/>
      <p:bldP spid="2057" grpId="6"/>
      <p:bldP spid="2057" grpId="7"/>
      <p:bldP spid="2058" grpId="0"/>
      <p:bldP spid="2058" grpId="1"/>
      <p:bldP spid="2058" grpId="2"/>
      <p:bldP spid="2058" grpId="3"/>
      <p:bldP spid="2058" grpId="4"/>
      <p:bldP spid="2058" grpId="5"/>
      <p:bldP spid="2058" grpId="6"/>
      <p:bldP spid="2058" grpId="7"/>
      <p:bldP spid="2059" grpId="0"/>
      <p:bldP spid="2059" grpId="1"/>
      <p:bldP spid="2059" grpId="2"/>
      <p:bldP spid="2059" grpId="3"/>
      <p:bldP spid="2059" grpId="4"/>
      <p:bldP spid="2059" grpId="5"/>
      <p:bldP spid="2059" grpId="6"/>
      <p:bldP spid="2059" grpId="7"/>
      <p:bldP spid="2060" grpId="0"/>
      <p:bldP spid="2060" grpId="1"/>
      <p:bldP spid="2060" grpId="2"/>
      <p:bldP spid="2060" grpId="3"/>
      <p:bldP spid="2060" grpId="4"/>
      <p:bldP spid="2060" grpId="5"/>
      <p:bldP spid="2060" grpId="6"/>
      <p:bldP spid="2060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85794"/>
            <a:ext cx="692948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Понятие логарифма</a:t>
            </a:r>
            <a:endParaRPr lang="ru-RU" sz="4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571744"/>
            <a:ext cx="1483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Цель: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4214818"/>
            <a:ext cx="1978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Задачи: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WordArt 8"/>
          <p:cNvSpPr>
            <a:spLocks noChangeArrowheads="1" noChangeShapeType="1" noTextEdit="1"/>
          </p:cNvSpPr>
          <p:nvPr/>
        </p:nvSpPr>
        <p:spPr bwMode="auto">
          <a:xfrm>
            <a:off x="2428860" y="285728"/>
            <a:ext cx="4371975" cy="914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2800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  логарифма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7429520" y="4929198"/>
            <a:ext cx="35719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643578"/>
            <a:ext cx="1657350" cy="819150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10800000">
            <a:off x="5286380" y="6143644"/>
            <a:ext cx="114300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61279" y="6488668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подлогарифмическое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357554" y="6286520"/>
            <a:ext cx="1257303" cy="395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00232" y="6488668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500702"/>
            <a:ext cx="904875" cy="819150"/>
          </a:xfrm>
          <a:prstGeom prst="rect">
            <a:avLst/>
          </a:prstGeom>
          <a:noFill/>
        </p:spPr>
      </p:pic>
      <p:cxnSp>
        <p:nvCxnSpPr>
          <p:cNvPr id="24" name="Прямая со стрелкой 23"/>
          <p:cNvCxnSpPr>
            <a:endCxn id="14346" idx="3"/>
          </p:cNvCxnSpPr>
          <p:nvPr/>
        </p:nvCxnSpPr>
        <p:spPr>
          <a:xfrm rot="10800000">
            <a:off x="1119158" y="5910278"/>
            <a:ext cx="809637" cy="233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85852" y="6072206"/>
            <a:ext cx="136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десятичный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621508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= 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500702"/>
            <a:ext cx="885825" cy="819150"/>
          </a:xfrm>
          <a:prstGeom prst="rect">
            <a:avLst/>
          </a:prstGeom>
          <a:noFill/>
        </p:spPr>
      </p:pic>
      <p:cxnSp>
        <p:nvCxnSpPr>
          <p:cNvPr id="34" name="Прямая со стрелкой 33"/>
          <p:cNvCxnSpPr/>
          <p:nvPr/>
        </p:nvCxnSpPr>
        <p:spPr>
          <a:xfrm rot="10800000">
            <a:off x="7429520" y="5857892"/>
            <a:ext cx="92869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09679" y="5857892"/>
            <a:ext cx="14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натуральный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86710" y="614364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= 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Рабочий стол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0" y="1036587"/>
            <a:ext cx="8291513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7" grpId="0"/>
      <p:bldP spid="30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714612" y="2643182"/>
          <a:ext cx="1793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622080" imgH="228600" progId="Equation.3">
                  <p:embed/>
                </p:oleObj>
              </mc:Choice>
              <mc:Fallback>
                <p:oleObj name="Формула" r:id="rId3" imgW="6220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643182"/>
                        <a:ext cx="17938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714612" y="1714488"/>
          <a:ext cx="17907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5" imgW="609480" imgH="228600" progId="Equation.3">
                  <p:embed/>
                </p:oleObj>
              </mc:Choice>
              <mc:Fallback>
                <p:oleObj name="Формула" r:id="rId5" imgW="609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714488"/>
                        <a:ext cx="17907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714752"/>
            <a:ext cx="1714512" cy="465136"/>
          </a:xfrm>
          <a:prstGeom prst="rect">
            <a:avLst/>
          </a:prstGeom>
          <a:noFill/>
        </p:spPr>
      </p:pic>
      <p:graphicFrame>
        <p:nvGraphicFramePr>
          <p:cNvPr id="49183" name="Object 2"/>
          <p:cNvGraphicFramePr>
            <a:graphicFrameLocks noChangeAspect="1"/>
          </p:cNvGraphicFramePr>
          <p:nvPr/>
        </p:nvGraphicFramePr>
        <p:xfrm>
          <a:off x="1000100" y="500042"/>
          <a:ext cx="5715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8" imgW="1803240" imgH="228600" progId="Equation.3">
                  <p:embed/>
                </p:oleObj>
              </mc:Choice>
              <mc:Fallback>
                <p:oleObj name="Формула" r:id="rId8" imgW="18032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00042"/>
                        <a:ext cx="5715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1802" y="5429264"/>
            <a:ext cx="1532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§ 41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248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0"/>
            <a:ext cx="328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Прочитать</a:t>
            </a:r>
            <a:endParaRPr lang="ru-RU" sz="5400" b="1" cap="none" spc="0" dirty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3274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14686"/>
            <a:ext cx="642943" cy="609103"/>
          </a:xfrm>
          <a:prstGeom prst="rect">
            <a:avLst/>
          </a:prstGeom>
          <a:noFill/>
        </p:spPr>
      </p:pic>
      <p:pic>
        <p:nvPicPr>
          <p:cNvPr id="53273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678661" cy="642942"/>
          </a:xfrm>
          <a:prstGeom prst="rect">
            <a:avLst/>
          </a:prstGeom>
          <a:noFill/>
        </p:spPr>
      </p:pic>
      <p:pic>
        <p:nvPicPr>
          <p:cNvPr id="53272" name="Picture 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928802"/>
            <a:ext cx="1053684" cy="642926"/>
          </a:xfrm>
          <a:prstGeom prst="rect">
            <a:avLst/>
          </a:prstGeom>
          <a:noFill/>
        </p:spPr>
      </p:pic>
      <p:pic>
        <p:nvPicPr>
          <p:cNvPr id="53271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928802"/>
            <a:ext cx="1000132" cy="679335"/>
          </a:xfrm>
          <a:prstGeom prst="rect">
            <a:avLst/>
          </a:prstGeom>
          <a:noFill/>
        </p:spPr>
      </p:pic>
      <p:pic>
        <p:nvPicPr>
          <p:cNvPr id="53270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57628"/>
            <a:ext cx="714348" cy="676751"/>
          </a:xfrm>
          <a:prstGeom prst="rect">
            <a:avLst/>
          </a:prstGeom>
          <a:noFill/>
        </p:spPr>
      </p:pic>
      <p:pic>
        <p:nvPicPr>
          <p:cNvPr id="53269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072074"/>
            <a:ext cx="1126323" cy="614358"/>
          </a:xfrm>
          <a:prstGeom prst="rect">
            <a:avLst/>
          </a:prstGeom>
          <a:noFill/>
        </p:spPr>
      </p:pic>
      <p:pic>
        <p:nvPicPr>
          <p:cNvPr id="53268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071546"/>
            <a:ext cx="1178727" cy="642942"/>
          </a:xfrm>
          <a:prstGeom prst="rect">
            <a:avLst/>
          </a:prstGeom>
          <a:noFill/>
        </p:spPr>
      </p:pic>
      <p:pic>
        <p:nvPicPr>
          <p:cNvPr id="53267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00306"/>
            <a:ext cx="1047757" cy="571504"/>
          </a:xfrm>
          <a:prstGeom prst="rect">
            <a:avLst/>
          </a:prstGeom>
          <a:noFill/>
        </p:spPr>
      </p:pic>
      <p:pic>
        <p:nvPicPr>
          <p:cNvPr id="53266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143248"/>
            <a:ext cx="714380" cy="642942"/>
          </a:xfrm>
          <a:prstGeom prst="rect">
            <a:avLst/>
          </a:prstGeom>
          <a:noFill/>
        </p:spPr>
      </p:pic>
      <p:pic>
        <p:nvPicPr>
          <p:cNvPr id="53265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429132"/>
            <a:ext cx="642942" cy="578648"/>
          </a:xfrm>
          <a:prstGeom prst="rect">
            <a:avLst/>
          </a:prstGeom>
          <a:noFill/>
        </p:spPr>
      </p:pic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786058"/>
            <a:ext cx="1190633" cy="714380"/>
          </a:xfrm>
          <a:prstGeom prst="rect">
            <a:avLst/>
          </a:prstGeom>
          <a:noFill/>
        </p:spPr>
      </p:pic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429132"/>
            <a:ext cx="814416" cy="542944"/>
          </a:xfrm>
          <a:prstGeom prst="rect">
            <a:avLst/>
          </a:prstGeom>
          <a:noFill/>
        </p:spPr>
      </p:pic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428868"/>
            <a:ext cx="714380" cy="642942"/>
          </a:xfrm>
          <a:prstGeom prst="rect">
            <a:avLst/>
          </a:prstGeom>
          <a:noFill/>
        </p:spPr>
      </p:pic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1" y="1785926"/>
            <a:ext cx="1178727" cy="642942"/>
          </a:xfrm>
          <a:prstGeom prst="rect">
            <a:avLst/>
          </a:prstGeom>
          <a:noFill/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142984"/>
            <a:ext cx="1625215" cy="642942"/>
          </a:xfrm>
          <a:prstGeom prst="rect">
            <a:avLst/>
          </a:prstGeom>
          <a:noFill/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785926"/>
            <a:ext cx="1333529" cy="600088"/>
          </a:xfrm>
          <a:prstGeom prst="rect">
            <a:avLst/>
          </a:prstGeom>
          <a:noFill/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071546"/>
            <a:ext cx="1333529" cy="600088"/>
          </a:xfrm>
          <a:prstGeom prst="rect">
            <a:avLst/>
          </a:prstGeom>
          <a:noFill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86190"/>
            <a:ext cx="1333529" cy="600088"/>
          </a:xfrm>
          <a:prstGeom prst="rect">
            <a:avLst/>
          </a:prstGeom>
          <a:noFill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636"/>
            <a:ext cx="1266852" cy="600088"/>
          </a:xfrm>
          <a:prstGeom prst="rect">
            <a:avLst/>
          </a:prstGeom>
          <a:noFill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500570"/>
            <a:ext cx="1100161" cy="600088"/>
          </a:xfrm>
          <a:prstGeom prst="rect">
            <a:avLst/>
          </a:prstGeom>
          <a:noFill/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142984"/>
            <a:ext cx="1152558" cy="628668"/>
          </a:xfrm>
          <a:prstGeom prst="rect">
            <a:avLst/>
          </a:prstGeom>
          <a:noFill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214686"/>
            <a:ext cx="1589133" cy="628668"/>
          </a:xfrm>
          <a:prstGeom prst="rect">
            <a:avLst/>
          </a:prstGeom>
          <a:noFill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786190"/>
            <a:ext cx="1327188" cy="628668"/>
          </a:xfrm>
          <a:prstGeom prst="rect">
            <a:avLst/>
          </a:prstGeom>
          <a:noFill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786190"/>
            <a:ext cx="1152558" cy="628668"/>
          </a:xfrm>
          <a:prstGeom prst="rect">
            <a:avLst/>
          </a:prstGeom>
          <a:noFill/>
        </p:spPr>
      </p:pic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0" y="6000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0" y="9429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0" y="12858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0" y="16287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0" y="1987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5088" algn="l"/>
              </a:tabLst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0" y="47148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0" y="50577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0" y="54006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0" y="5743545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0" y="6017196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0" y="822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0" y="902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0" y="982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0" y="10629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5" name="Rectangle 47"/>
          <p:cNvSpPr>
            <a:spLocks noChangeArrowheads="1"/>
          </p:cNvSpPr>
          <p:nvPr/>
        </p:nvSpPr>
        <p:spPr bwMode="auto">
          <a:xfrm>
            <a:off x="0" y="11430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0" y="1223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0" y="1303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0" y="1337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0" y="1417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0" y="14973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0" y="1577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5088" algn="l"/>
              </a:tabLst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53307" name="Picture 59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86388"/>
            <a:ext cx="916788" cy="500066"/>
          </a:xfrm>
          <a:prstGeom prst="rect">
            <a:avLst/>
          </a:prstGeom>
          <a:noFill/>
        </p:spPr>
      </p:pic>
      <p:pic>
        <p:nvPicPr>
          <p:cNvPr id="53306" name="Picture 58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00562" y="5929330"/>
            <a:ext cx="1079502" cy="485776"/>
          </a:xfrm>
          <a:prstGeom prst="rect">
            <a:avLst/>
          </a:prstGeom>
          <a:noFill/>
        </p:spPr>
      </p:pic>
      <p:pic>
        <p:nvPicPr>
          <p:cNvPr id="53305" name="Picture 57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15016"/>
            <a:ext cx="1357271" cy="642918"/>
          </a:xfrm>
          <a:prstGeom prst="rect">
            <a:avLst/>
          </a:prstGeom>
          <a:noFill/>
        </p:spPr>
      </p:pic>
      <p:pic>
        <p:nvPicPr>
          <p:cNvPr id="53304" name="Picture 56"/>
          <p:cNvPicPr>
            <a:picLocks noChangeAspect="1" noChangeArrowheads="1"/>
          </p:cNvPicPr>
          <p:nvPr/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715016"/>
            <a:ext cx="1178727" cy="642942"/>
          </a:xfrm>
          <a:prstGeom prst="rect">
            <a:avLst/>
          </a:prstGeom>
          <a:noFill/>
        </p:spPr>
      </p:pic>
      <p:pic>
        <p:nvPicPr>
          <p:cNvPr id="53303" name="Picture 55"/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643578"/>
            <a:ext cx="1047757" cy="571504"/>
          </a:xfrm>
          <a:prstGeom prst="rect">
            <a:avLst/>
          </a:prstGeom>
          <a:noFill/>
        </p:spPr>
      </p:pic>
      <p:pic>
        <p:nvPicPr>
          <p:cNvPr id="53302" name="Picture 54"/>
          <p:cNvPicPr>
            <a:picLocks noChangeAspect="1" noChangeArrowheads="1"/>
          </p:cNvPicPr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857760"/>
            <a:ext cx="1428760" cy="642942"/>
          </a:xfrm>
          <a:prstGeom prst="rect">
            <a:avLst/>
          </a:prstGeom>
          <a:noFill/>
        </p:spPr>
      </p:pic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0" y="690146"/>
            <a:ext cx="41549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0" y="1415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/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0" y="1833146"/>
            <a:ext cx="35779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0" y="2633246"/>
            <a:ext cx="47320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85728"/>
            <a:ext cx="4503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Вычислить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285860"/>
            <a:ext cx="1143008" cy="571504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1434630" cy="586894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285860"/>
            <a:ext cx="1434630" cy="586894"/>
          </a:xfrm>
          <a:prstGeom prst="rect">
            <a:avLst/>
          </a:prstGeom>
          <a:noFill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857364"/>
            <a:ext cx="1353117" cy="586894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714620"/>
            <a:ext cx="1353117" cy="586894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643182"/>
            <a:ext cx="1434630" cy="586894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643314"/>
            <a:ext cx="1353117" cy="586894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643314"/>
            <a:ext cx="1336814" cy="847736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500570"/>
            <a:ext cx="1287907" cy="847736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572008"/>
            <a:ext cx="1397010" cy="571504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4000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480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5600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7505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830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297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Решить уравнение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714620"/>
            <a:ext cx="1694668" cy="500066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00240"/>
            <a:ext cx="1643074" cy="42862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429000"/>
            <a:ext cx="2241037" cy="785818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286256"/>
            <a:ext cx="1694668" cy="500066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857760"/>
            <a:ext cx="1410901" cy="642942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572140"/>
            <a:ext cx="1254134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071678"/>
            <a:ext cx="298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Дома: § 41 № 1 – 17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в;г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3429000"/>
            <a:ext cx="338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классе: § 41 № 1 – 17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а;б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2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188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2013-01-04T06:24:39Z</dcterms:created>
  <dcterms:modified xsi:type="dcterms:W3CDTF">2013-06-27T09:58:15Z</dcterms:modified>
</cp:coreProperties>
</file>