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28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45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422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66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2264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28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368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52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43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3018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1863B0F-60A2-4973-807B-A01F23A12A61}" type="datetimeFigureOut">
              <a:rPr lang="ru-RU" smtClean="0"/>
              <a:pPr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F576683-04B6-4109-B2F7-A2FE0DBDB5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3.gif"/><Relationship Id="rId4" Type="http://schemas.openxmlformats.org/officeDocument/2006/relationships/slide" Target="slide5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gif"/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12" Type="http://schemas.openxmlformats.org/officeDocument/2006/relationships/image" Target="../media/image1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11" Type="http://schemas.openxmlformats.org/officeDocument/2006/relationships/image" Target="../media/image17.gif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10.gif"/><Relationship Id="rId9" Type="http://schemas.openxmlformats.org/officeDocument/2006/relationships/image" Target="../media/image1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431" y="764704"/>
            <a:ext cx="748883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 pitchFamily="18" charset="0"/>
              </a:rPr>
              <a:t>Математическое кафе</a:t>
            </a:r>
          </a:p>
        </p:txBody>
      </p:sp>
      <p:sp>
        <p:nvSpPr>
          <p:cNvPr id="3" name="Oval 27"/>
          <p:cNvSpPr>
            <a:spLocks noChangeArrowheads="1"/>
          </p:cNvSpPr>
          <p:nvPr/>
        </p:nvSpPr>
        <p:spPr bwMode="auto">
          <a:xfrm>
            <a:off x="3275856" y="3742184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500231" y="5293104"/>
            <a:ext cx="914400" cy="914400"/>
          </a:xfrm>
          <a:prstGeom prst="ellipse">
            <a:avLst/>
          </a:prstGeom>
          <a:gradFill rotWithShape="1">
            <a:gsLst>
              <a:gs pos="0">
                <a:srgbClr val="00FFFF">
                  <a:gamma/>
                  <a:shade val="66275"/>
                  <a:invGamma/>
                </a:srgbClr>
              </a:gs>
              <a:gs pos="50000">
                <a:srgbClr val="00FFFF"/>
              </a:gs>
              <a:gs pos="100000">
                <a:srgbClr val="00FFFF">
                  <a:gamma/>
                  <a:shade val="6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</a:t>
            </a:r>
            <a:endParaRPr lang="ru-RU" sz="4800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auto">
          <a:xfrm>
            <a:off x="6019800" y="3822306"/>
            <a:ext cx="914400" cy="914400"/>
          </a:xfrm>
          <a:prstGeom prst="ellipse">
            <a:avLst/>
          </a:prstGeom>
          <a:gradFill rotWithShape="1">
            <a:gsLst>
              <a:gs pos="0">
                <a:srgbClr val="66FF66">
                  <a:gamma/>
                  <a:shade val="76078"/>
                  <a:invGamma/>
                </a:srgbClr>
              </a:gs>
              <a:gs pos="50000">
                <a:srgbClr val="66FF66"/>
              </a:gs>
              <a:gs pos="100000">
                <a:srgbClr val="66FF66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6" name="Oval 21"/>
          <p:cNvSpPr>
            <a:spLocks noChangeArrowheads="1"/>
          </p:cNvSpPr>
          <p:nvPr/>
        </p:nvSpPr>
        <p:spPr bwMode="auto">
          <a:xfrm>
            <a:off x="500231" y="3645024"/>
            <a:ext cx="914400" cy="914400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56078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5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auto">
          <a:xfrm>
            <a:off x="2361456" y="5293104"/>
            <a:ext cx="914400" cy="914400"/>
          </a:xfrm>
          <a:prstGeom prst="ellipse">
            <a:avLst/>
          </a:prstGeom>
          <a:gradFill rotWithShape="1">
            <a:gsLst>
              <a:gs pos="0">
                <a:srgbClr val="FADDA4">
                  <a:gamma/>
                  <a:shade val="46275"/>
                  <a:invGamma/>
                </a:srgbClr>
              </a:gs>
              <a:gs pos="50000">
                <a:srgbClr val="FADDA4"/>
              </a:gs>
              <a:gs pos="100000">
                <a:srgbClr val="FADDA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</a:t>
            </a:r>
          </a:p>
        </p:txBody>
      </p:sp>
      <p:sp>
        <p:nvSpPr>
          <p:cNvPr id="8" name="Oval 23"/>
          <p:cNvSpPr>
            <a:spLocks noChangeArrowheads="1"/>
          </p:cNvSpPr>
          <p:nvPr/>
        </p:nvSpPr>
        <p:spPr bwMode="auto">
          <a:xfrm>
            <a:off x="3923928" y="5293104"/>
            <a:ext cx="914400" cy="914400"/>
          </a:xfrm>
          <a:prstGeom prst="ellipse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7380312" y="5293104"/>
            <a:ext cx="914400" cy="91440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10" name="Oval 25"/>
          <p:cNvSpPr>
            <a:spLocks noChangeArrowheads="1"/>
          </p:cNvSpPr>
          <p:nvPr/>
        </p:nvSpPr>
        <p:spPr bwMode="auto">
          <a:xfrm>
            <a:off x="5562600" y="5293104"/>
            <a:ext cx="914400" cy="914400"/>
          </a:xfrm>
          <a:prstGeom prst="ellipse">
            <a:avLst/>
          </a:prstGeom>
          <a:gradFill rotWithShape="1">
            <a:gsLst>
              <a:gs pos="0">
                <a:srgbClr val="DC7C12">
                  <a:gamma/>
                  <a:shade val="46275"/>
                  <a:invGamma/>
                </a:srgbClr>
              </a:gs>
              <a:gs pos="50000">
                <a:srgbClr val="DC7C12"/>
              </a:gs>
              <a:gs pos="100000">
                <a:srgbClr val="DC7C12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</a:t>
            </a:r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1904256" y="3251234"/>
            <a:ext cx="914400" cy="914400"/>
          </a:xfrm>
          <a:prstGeom prst="ellipse">
            <a:avLst/>
          </a:prstGeom>
          <a:gradFill rotWithShape="1">
            <a:gsLst>
              <a:gs pos="0">
                <a:srgbClr val="E55DC8">
                  <a:gamma/>
                  <a:shade val="46275"/>
                  <a:invGamma/>
                </a:srgbClr>
              </a:gs>
              <a:gs pos="50000">
                <a:srgbClr val="E55DC8"/>
              </a:gs>
              <a:gs pos="100000">
                <a:srgbClr val="E55DC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</a:t>
            </a:r>
          </a:p>
        </p:txBody>
      </p:sp>
      <p:sp>
        <p:nvSpPr>
          <p:cNvPr id="13" name="Oval 21"/>
          <p:cNvSpPr>
            <a:spLocks noChangeArrowheads="1"/>
          </p:cNvSpPr>
          <p:nvPr/>
        </p:nvSpPr>
        <p:spPr bwMode="auto">
          <a:xfrm>
            <a:off x="4644008" y="3284984"/>
            <a:ext cx="914400" cy="914400"/>
          </a:xfrm>
          <a:prstGeom prst="ellipse">
            <a:avLst/>
          </a:prstGeom>
          <a:gradFill rotWithShape="1">
            <a:gsLst>
              <a:gs pos="0">
                <a:srgbClr val="0000FF">
                  <a:gamma/>
                  <a:shade val="56078"/>
                  <a:invGamma/>
                </a:srgbClr>
              </a:gs>
              <a:gs pos="50000">
                <a:srgbClr val="0000FF"/>
              </a:gs>
              <a:gs pos="100000">
                <a:srgbClr val="0000FF">
                  <a:gamma/>
                  <a:shade val="56078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</a:t>
            </a:r>
          </a:p>
        </p:txBody>
      </p:sp>
      <p:sp>
        <p:nvSpPr>
          <p:cNvPr id="14" name="Oval 27"/>
          <p:cNvSpPr>
            <a:spLocks noChangeArrowheads="1"/>
          </p:cNvSpPr>
          <p:nvPr/>
        </p:nvSpPr>
        <p:spPr bwMode="auto">
          <a:xfrm>
            <a:off x="7092280" y="3392418"/>
            <a:ext cx="914400" cy="914400"/>
          </a:xfrm>
          <a:prstGeom prst="ellipse">
            <a:avLst/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</a:t>
            </a:r>
            <a:endParaRPr lang="ru-RU" sz="4800" dirty="0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824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23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680C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680C2"/>
                                      </p:to>
                                    </p:animClr>
                                    <p:set>
                                      <p:cBhvr>
                                        <p:cTn id="28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autoRev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ADDA4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DDA4"/>
                                      </p:to>
                                    </p:animClr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CC"/>
                                      </p:to>
                                    </p:animClr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FF"/>
                                      </p:to>
                                    </p:animClr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5DC8"/>
                                      </p:to>
                                    </p:animClr>
                                    <p:set>
                                      <p:cBhvr>
                                        <p:cTn id="58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autoRev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46826" y="116632"/>
            <a:ext cx="307449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Меню:</a:t>
            </a:r>
            <a:endParaRPr lang="ru-RU" sz="6000" b="1" cap="none" spc="50" dirty="0">
              <a:ln w="11430">
                <a:solidFill>
                  <a:srgbClr val="002060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925" y="1052736"/>
            <a:ext cx="87849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pPr marL="457200" indent="-457200">
              <a:buAutoNum type="arabicParenR"/>
            </a:pPr>
            <a:r>
              <a:rPr lang="ru-RU" sz="2400" b="1" dirty="0" smtClean="0">
                <a:hlinkClick r:id="rId2" action="ppaction://hlinksldjump"/>
              </a:rPr>
              <a:t>Математическая разминка.</a:t>
            </a: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Первые блюда – алгебраические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hlinkClick r:id="rId3" action="ppaction://hlinksldjump"/>
              </a:rPr>
              <a:t>Уха из уравнений.</a:t>
            </a:r>
            <a:endParaRPr lang="ru-RU" sz="2400" b="1" dirty="0" smtClean="0"/>
          </a:p>
          <a:p>
            <a:pPr marL="457200" indent="-457200">
              <a:buAutoNum type="arabicParenR"/>
            </a:pPr>
            <a:r>
              <a:rPr lang="ru-RU" sz="2400" b="1" dirty="0" smtClean="0">
                <a:hlinkClick r:id="rId4" action="ppaction://hlinksldjump"/>
              </a:rPr>
              <a:t>Суп функциональный.</a:t>
            </a:r>
            <a:endParaRPr lang="ru-RU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/>
              <a:t>Вторые блюда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hlinkClick r:id="rId5" action="ppaction://hlinksldjump"/>
              </a:rPr>
              <a:t>Жаркое из уголков</a:t>
            </a:r>
            <a:endParaRPr lang="ru-RU" sz="2400" b="1" dirty="0" smtClean="0"/>
          </a:p>
          <a:p>
            <a:pPr marL="457200" indent="-457200">
              <a:buAutoNum type="arabicParenR"/>
            </a:pPr>
            <a:r>
              <a:rPr lang="ru-RU" sz="2400" b="1" dirty="0" smtClean="0">
                <a:hlinkClick r:id="rId6" action="ppaction://hlinksldjump"/>
              </a:rPr>
              <a:t>Гарнир треугольников</a:t>
            </a:r>
            <a:endParaRPr lang="ru-RU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hlinkClick r:id="rId7" action="ppaction://hlinksldjump"/>
              </a:rPr>
              <a:t>Математический коктейль.</a:t>
            </a:r>
            <a:endParaRPr lang="ru-RU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/>
              <a:t>Фирменное блюдо (за счет заведения)</a:t>
            </a:r>
          </a:p>
          <a:p>
            <a:r>
              <a:rPr lang="ru-RU" sz="2400" b="1" dirty="0" smtClean="0"/>
              <a:t> </a:t>
            </a:r>
            <a:r>
              <a:rPr lang="ru-RU" sz="2400" b="1" dirty="0" smtClean="0">
                <a:hlinkClick r:id="rId8" action="ppaction://hlinksldjump"/>
              </a:rPr>
              <a:t>«Математический рулет с начинкой  из </a:t>
            </a:r>
            <a:r>
              <a:rPr lang="ru-RU" sz="2400" b="1" dirty="0" err="1" smtClean="0">
                <a:hlinkClick r:id="rId8" action="ppaction://hlinksldjump"/>
              </a:rPr>
              <a:t>обгонялок</a:t>
            </a:r>
            <a:r>
              <a:rPr lang="ru-RU" sz="2400" b="1" dirty="0" smtClean="0">
                <a:hlinkClick r:id="rId8" action="ppaction://hlinksldjump"/>
              </a:rPr>
              <a:t>, навеянный</a:t>
            </a:r>
          </a:p>
          <a:p>
            <a:r>
              <a:rPr lang="ru-RU" sz="2400" b="1" dirty="0" smtClean="0">
                <a:hlinkClick r:id="rId8" action="ppaction://hlinksldjump"/>
              </a:rPr>
              <a:t>Неопределённым желание учиться и ещё раз учиться…»</a:t>
            </a:r>
            <a:endParaRPr lang="ru-RU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5091" r="63052"/>
          <a:stretch/>
        </p:blipFill>
        <p:spPr bwMode="auto">
          <a:xfrm>
            <a:off x="683568" y="28335"/>
            <a:ext cx="77182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H:\Documents and Settings\Aida\Рабочий стол\НОвая ГРАФИКА сборник\КАРТИНКИ СБОРНИК_ школьные\63196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1944216" cy="288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78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69603" y="488285"/>
            <a:ext cx="77289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Математическая разминка</a:t>
            </a:r>
            <a:endParaRPr lang="ru-RU" sz="4400" b="1" cap="all" spc="0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8604448" y="6294301"/>
            <a:ext cx="449200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Учитель\Desktop\мероприятие\11039138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44824"/>
            <a:ext cx="4098751" cy="382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98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04664"/>
            <a:ext cx="60980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Уха из уравнений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rot="21600000">
            <a:off x="1908912" y="2132856"/>
            <a:ext cx="53767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Решите уравнение: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3(4х – 3) – (5х + 11) = 9 – (3х – 1)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(3х – 2)(3х + 2) – (3х – 1)(3х + 3) = 5</a:t>
            </a:r>
          </a:p>
          <a:p>
            <a:pPr marL="457200" indent="-457200">
              <a:buAutoNum type="arabicParenR" startAt="2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3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(2х-5)/4 – 1 = (х + 1)/3</a:t>
            </a:r>
            <a:endParaRPr lang="ru-RU" sz="2400" b="1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532440" y="6237312"/>
            <a:ext cx="521208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Учитель\Desktop\мероприятие\31324657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06236"/>
            <a:ext cx="2337792" cy="21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56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732" y="620688"/>
            <a:ext cx="7704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Суп функциональный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422" y="1916832"/>
            <a:ext cx="893116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Выясните, пересекаются ли графики заданных функций: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А) у = 2х – 3 и у = 0,5х – 3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Б) у = 3х – 5 и у = -3х + 5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В) у = -12х + 5 и у = -12х – 7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2.Найдите координаты точки пересечения графиков функций: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у = 2х – 4  и у = -3х – 1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406362" y="6165304"/>
            <a:ext cx="576064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Учитель\Desktop\мероприятие\80898836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95147"/>
            <a:ext cx="2176203" cy="134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859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32656"/>
            <a:ext cx="6784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Жаркое из уголков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348" y="1772816"/>
            <a:ext cx="84540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Проведите прямые АС и ВД, пересекающиеся в точке О.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все образовавшиеся углы, если &lt;ВОС = 37°.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2.Проведите прямые АВ и СД, пересекающиеся в точке О.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&lt;АОД и &lt;ДОВ, если &lt;АОД + &lt;АОС + &lt;СОВ = 240°.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406362" y="6165304"/>
            <a:ext cx="576064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C:\Users\Учитель\Desktop\мероприятие\8494068c9b313701e441a0a60a8dc3f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365104"/>
            <a:ext cx="2880320" cy="217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47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692" y="764704"/>
            <a:ext cx="7054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Гарнир треугольный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5044" y="2204864"/>
            <a:ext cx="82252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Постройте треугольник, проведите все медианы 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сосчитайте количество полученных треугольников.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Постройте прямоугольник и проведите его диагонали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сосчитайте количество полученных треугольников.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406362" y="6165304"/>
            <a:ext cx="576064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Учитель\Desktop\мероприятие\8494068c9b313701e441a0a60a8dc3f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998938"/>
            <a:ext cx="2187724" cy="165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54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1420" y="382012"/>
            <a:ext cx="615303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Математический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коктейль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406362" y="6165304"/>
            <a:ext cx="576064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Учитель\Desktop\мероприятие\230450251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50025"/>
            <a:ext cx="3370622" cy="337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559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9262" y="260648"/>
            <a:ext cx="615707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«Математический рулет 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 начинкой из </a:t>
            </a:r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обгонялок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Навеянный непреодолимым 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Желанием учиться, учиться 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ещё раз учиться…»</a:t>
            </a:r>
            <a:endParaRPr lang="ru-RU" sz="32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8406362" y="6165304"/>
            <a:ext cx="576064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507656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 descr="H:\Documents and Settings\Aida\Рабочий стол\НОвая ГРАФИКА сборник\КАРТИНКИ СБОРНИК_ школьные\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" y="4031394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H:\Documents and Settings\Aida\Рабочий стол\НОвая ГРАФИКА сборник\КАРТИНКИ СБОРНИК_ школьные\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3554" y="2999299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H:\Documents and Settings\Aida\Рабочий стол\НОвая ГРАФИКА сборник\КАРТИНКИ СБОРНИК_ школьные\7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1881" y="5603586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:\Documents and Settings\Aida\Рабочий стол\НОвая ГРАФИКА сборник\КАРТИНКИ СБОРНИК_ школьные\8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284" y="2095777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 descr="H:\Documents and Settings\Aida\Рабочий стол\НОвая ГРАФИКА сборник\КАРТИНКИ СБОРНИК_ школьные\9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023" y="4602592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H:\Documents and Settings\Aida\Рабочий стол\НОвая ГРАФИКА сборник\КАРТИНКИ СБОРНИК_ школьные\0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024" y="3307636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H:\Documents and Settings\Aida\Рабочий стол\НОвая ГРАФИКА сборник\КАРТИНКИ СБОРНИК_ школьные\1.gif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640" y="5638284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H:\Documents and Settings\Aida\Рабочий стол\НОвая ГРАФИКА сборник\КАРТИНКИ СБОРНИК_ школьные\2.gif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4336" y="293832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4" descr="H:\Documents and Settings\Aida\Рабочий стол\НОвая ГРАФИКА сборник\КАРТИНКИ СБОРНИК_ школьные\3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640" y="2482121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5" descr="H:\Documents and Settings\Aida\Рабочий стол\НОвая ГРАФИКА сборник\КАРТИНКИ СБОРНИК_ школьные\4.gif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166" y="548680"/>
            <a:ext cx="1032095" cy="103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631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ушки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304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Пушкин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</dc:creator>
  <cp:lastModifiedBy>Q</cp:lastModifiedBy>
  <cp:revision>23</cp:revision>
  <dcterms:created xsi:type="dcterms:W3CDTF">2012-01-19T09:20:39Z</dcterms:created>
  <dcterms:modified xsi:type="dcterms:W3CDTF">2013-04-27T07:58:33Z</dcterms:modified>
</cp:coreProperties>
</file>