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66" r:id="rId4"/>
    <p:sldId id="267" r:id="rId5"/>
    <p:sldId id="271" r:id="rId6"/>
    <p:sldId id="268" r:id="rId7"/>
    <p:sldId id="279" r:id="rId8"/>
    <p:sldId id="273" r:id="rId9"/>
    <p:sldId id="269" r:id="rId10"/>
    <p:sldId id="275" r:id="rId11"/>
    <p:sldId id="274" r:id="rId12"/>
    <p:sldId id="272" r:id="rId13"/>
    <p:sldId id="278" r:id="rId14"/>
    <p:sldId id="277" r:id="rId15"/>
    <p:sldId id="276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5298-1D8D-4B7A-A913-41F2ADF2289D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DCBE-DDFD-4D95-8B91-7295A450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9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9E2-DFD6-4E2B-8A8D-7ECC5FCD1339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9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0E91-1A36-490A-ABB2-233F07178153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0CC-05AA-4162-8192-EC92D4F24471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4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2915-E315-463F-84CE-3EA96DC1FB5A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FA32-EBEB-4D10-9E37-29CD3441A657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0D5-9522-42FE-9372-A8E65B3712DA}" type="datetime1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0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8056-B696-4AF1-A1E6-5C5F0F13223E}" type="datetime1">
              <a:rPr lang="ru-RU" smtClean="0"/>
              <a:t>15.07.2013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2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33ED-1377-41BB-AC39-E65E904C82E1}" type="datetime1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C2BA-7E4B-4475-B6B4-10C7D99D10A8}" type="datetime1">
              <a:rPr lang="ru-RU" smtClean="0"/>
              <a:t>15.07.2013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D604-2839-4840-AB71-130D29C2D134}" type="datetime1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B60-0833-4A7E-9831-229A494D5C96}" type="datetime1">
              <a:rPr lang="ru-RU" smtClean="0"/>
              <a:t>15.07.2013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5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59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080A-078B-4C53-976B-7B51FA8ACBB4}" type="datetime1">
              <a:rPr lang="ru-RU" smtClean="0"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DE51-3FA4-4292-B3B9-558865693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2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_________Microsoft_Word1.docx"/><Relationship Id="rId7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6.emf"/><Relationship Id="rId5" Type="http://schemas.openxmlformats.org/officeDocument/2006/relationships/package" Target="../embeddings/_________Microsoft_Word2.docx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package" Target="../embeddings/_________Microsoft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002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Знакомьтесь, комбинаторика!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7848872" cy="12736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Методическая разработка урока по математике в 5 классе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Подготовила учитель математики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Кожокарь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Ирина Евгеньевна, ГБОУ СОШ № 354 г. Санкт-  Петербурга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/>
                <a:ea typeface="Times New Roman"/>
              </a:rPr>
              <a:t>Физкультминутка для глаз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00806"/>
            <a:ext cx="669674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5536" y="2824363"/>
            <a:ext cx="1391212" cy="1365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1680" y="4869160"/>
            <a:ext cx="1153485" cy="12177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349679" y="3120845"/>
            <a:ext cx="1440160" cy="131626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20072" y="4538836"/>
            <a:ext cx="1039861" cy="154803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876256" y="2922181"/>
            <a:ext cx="1390668" cy="1734242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Ира\Pictures\сертификаты\марафон мой\images для 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924">
            <a:off x="5870147" y="36198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Ира\Pictures\сертификаты\марафон мой\Q7yWEpPUaCc  для 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503">
            <a:off x="963731" y="4724192"/>
            <a:ext cx="2052000" cy="19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1)  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одного довольно знаменитого мушкетера в гардеробе имеются  3 элегантных шляпы ,4 чудных  плаща и 2 пары отличных сапог. Сколько вариантов костюма ему можно составить?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2)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футбольной команде 11 человек. Необходимо выбрать капитана и его заместителя. Сколькими способами можно это сделать?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3)  Сколько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различных двузначных чисел можно составить, используя цифры 1, 4, 7, если допустить повторение цифр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4)  Сколько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различных трехзначных чисел можно составить из цифр 1, 2, 3, 4, 5 при условии, что ни одна цифра не повторяется?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5)  Сколько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различных двузначных чисел можно составить из цифр 0, 1, 2, 3, если цифры: а) могут повторяться; б) не могут повторяться?</a:t>
            </a:r>
            <a:endParaRPr lang="ru-RU" sz="2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6)  Шифр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для сейфа состоит из пяти различных цифр. Сколько различных вариантов составления шифра?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7)  Сколькими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способами можно разместить 6 человек за столом, на котором поставлено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6 приборов?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8) 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пятом классе изучаются 8 предметов. Сколько различных вариантов расписания можно составить на понедельник, если в этот день должно быть 5 уроков и все уроки – разные?   </a:t>
            </a:r>
            <a:endParaRPr lang="ru-RU" sz="2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9)  Сколько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вариантов семизначных телефонных номеров можно составить, если исключить из них номера, начинающиеся с 0 и 9?  </a:t>
            </a:r>
            <a:endParaRPr lang="ru-RU" sz="2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5)  (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а) Двузначное число, как и любое многозначное, не может начинаться с 0, поэтому на первую позицию  можно поставить  лишь 3 из имеющихся 4-х цифр, 3 варианта выбора, на вторую позицию, с учетом повтора,  можно поставить любую из цифр – 4 варианта выбора. Поэтому получается 3 • 4 = 12  чисел;   б) Первая позиция – 3 варианта, вторая позиция – 3 варианта, т.к. повтор исключается.  Получаем 3 • 3 = 9 чисел.</a:t>
            </a:r>
            <a:endParaRPr lang="ru-RU" sz="36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6)  5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• 4 • 3 • 2 • 1 = 120 вариантов.</a:t>
            </a:r>
            <a:endParaRPr lang="ru-RU" sz="36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7)  6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• 5 • 4 • 3 • 2 • 1 = 720 способов</a:t>
            </a:r>
            <a:endParaRPr lang="ru-RU" sz="36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885825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8)  8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• 7 • 6 • 5 • 4 = 6720 вариантов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9)  Используются </a:t>
            </a:r>
            <a:r>
              <a:rPr lang="ru-RU" dirty="0">
                <a:latin typeface="Times New Roman"/>
                <a:ea typeface="Times New Roman"/>
              </a:rPr>
              <a:t>цифры 0, 1, 2, 3, 4, 5, 6, 7, 8, 9 – всего 10 цифр, исключая по условию 0 и 9 в начале номера, с учетом возможности повтора, получаем  8 • 10 • 10 • 10 • 10 • 10 • 10 = 8 000 000 номеров</a:t>
            </a:r>
            <a:endParaRPr lang="ru-RU" dirty="0"/>
          </a:p>
        </p:txBody>
      </p:sp>
      <p:pic>
        <p:nvPicPr>
          <p:cNvPr id="10247" name="Picture 7" descr="C:\Users\Ира\Pictures\сертификаты\марафон мой\Vopros для 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2" y="3861048"/>
            <a:ext cx="2160000" cy="28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 1) Выбираем по одному элементу из трех множеств, то есть, составляем «тройку»,  значит, по правилу умножения получаем 3 • 4 • 2 = 24 варианта костюма.</a:t>
            </a:r>
          </a:p>
          <a:p>
            <a:pPr marL="0" lvl="0" indent="0">
              <a:buNone/>
            </a:pPr>
            <a:r>
              <a:rPr lang="ru-RU" dirty="0" smtClean="0"/>
              <a:t>  2)  Всего 11 человек, значит, капитана можно выбрать 11-ю способами, осталось 10 футболистов, из которых можно выбрать заместителя капитана. Итак, пару, капитана  и его заместителя, можно выбрать </a:t>
            </a:r>
          </a:p>
          <a:p>
            <a:pPr marL="0" lvl="0" indent="0">
              <a:buNone/>
            </a:pPr>
            <a:r>
              <a:rPr lang="ru-RU" dirty="0" smtClean="0"/>
              <a:t>11 •10 = 110 способами.</a:t>
            </a:r>
          </a:p>
          <a:p>
            <a:pPr marL="0" lvl="0" indent="0">
              <a:buNone/>
            </a:pPr>
            <a:r>
              <a:rPr lang="ru-RU" dirty="0" smtClean="0"/>
              <a:t>  3)  Должно получиться двузначное число – всего две позиции. На первую позицию можно поставить любую из предложенных цифр – 3 варианта выбора, на вторую позицию, с учетом возможности повтора цифры, тоже 3 варианта выбора. Значит, пару цифр мы составляем 3 • 3 = 9 способами, т.е. получится 9 чисел.</a:t>
            </a:r>
          </a:p>
          <a:p>
            <a:pPr marL="0" lvl="0" indent="0">
              <a:buNone/>
            </a:pPr>
            <a:r>
              <a:rPr lang="ru-RU" dirty="0" smtClean="0"/>
              <a:t>  4)  Трехзначное число: первая позиция – 5 вариантов цифр, вторая позиция, с учетом исключения повторов цифр, - 4 варианта, третья позиция – 3 варианта. Получаем 5 • 4 • 3 = 60 чисел.</a:t>
            </a:r>
          </a:p>
          <a:p>
            <a:pPr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Блиц-опрос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  <a:tab pos="885825" algn="l"/>
              </a:tabLs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 сегодняшнем уроке мне было … (легко, обычно, трудно)</a:t>
            </a:r>
            <a:endParaRPr lang="ru-RU" sz="2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  <a:tab pos="885825" algn="l"/>
              </a:tabLs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Новый материал я … (усвоил и могу применить, усвоил и затрудняюсь применить, не усвоил)</a:t>
            </a:r>
            <a:endParaRPr lang="ru-RU" sz="2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  <a:tab pos="885825" algn="l"/>
              </a:tabLs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Моя самооценка за урок …</a:t>
            </a:r>
            <a:endParaRPr lang="ru-RU" sz="2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 Ответы на приведенные вопросы можно не подписывать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60457" cy="32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составить задачу о своем классе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Несколько стран решили использовать для своего государственного флага символику в виде 3х горизонтальных полос разной ширины, разных цветов – белый, синий, красный. Сколько стран могут использовать такую символику при условии ,что у каждой страны свой флаг?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а) Сколько двузначных чисел можно составить из цифр 1, 3, 5, 7, 9?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б)  Сколько двузначных чисел можно составить из цифр 1, 3, 5, 7, 9 при условии, что цифры не должны повторяться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1851327"/>
            <a:ext cx="4035902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Молодцы! Спасибо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урок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59"/>
            <a:ext cx="379253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76000" cy="273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Ход урока.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225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8164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3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2494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39088"/>
            <a:ext cx="7272808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8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 кассы кинотеатра стоят четверо ребят. У двух из них сторублевые купюры, у других двух – пятидесятирублевые. Билет в кино стоит 50 рублей. В начале продажи касса пуста.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80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Вопрос:</a:t>
            </a:r>
            <a:r>
              <a:rPr lang="ru-RU" sz="28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как должны расположиться ребята, чтобы никому не пришлось ждать сдачи</a:t>
            </a:r>
            <a:r>
              <a:rPr lang="ru-RU" sz="32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pic>
        <p:nvPicPr>
          <p:cNvPr id="7" name="Picture 8" descr="2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57192"/>
            <a:ext cx="7493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7" y="4365104"/>
            <a:ext cx="8064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6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35143"/>
            <a:ext cx="1000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4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75" y="4107262"/>
            <a:ext cx="12890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72522"/>
            <a:ext cx="3147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" action="ppaction://noaction"/>
              </a:rPr>
              <a:t>Решение</a:t>
            </a:r>
            <a:endParaRPr lang="ru-RU" sz="32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6" y="980728"/>
            <a:ext cx="24082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2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39" y="1700212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4070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89" y="1700211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37101" y="3136613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Вариант 2: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7" y="4149080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38" y="4149080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16" y="4127833"/>
            <a:ext cx="20113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58" y="4127832"/>
            <a:ext cx="20113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91880" y="140385"/>
            <a:ext cx="287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Задача 2</a:t>
            </a:r>
            <a:endParaRPr lang="ru-RU" kern="0" dirty="0">
              <a:solidFill>
                <a:schemeClr val="accent3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72652"/>
              </p:ext>
            </p:extLst>
          </p:nvPr>
        </p:nvGraphicFramePr>
        <p:xfrm>
          <a:off x="1115616" y="1340768"/>
          <a:ext cx="1307465" cy="578358"/>
        </p:xfrm>
        <a:graphic>
          <a:graphicData uri="http://schemas.openxmlformats.org/drawingml/2006/table">
            <a:tbl>
              <a:tblPr firstRow="1" firstCol="1" bandRow="1"/>
              <a:tblGrid>
                <a:gridCol w="1307465"/>
              </a:tblGrid>
              <a:tr h="158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3568" y="3344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892691"/>
              </p:ext>
            </p:extLst>
          </p:nvPr>
        </p:nvGraphicFramePr>
        <p:xfrm>
          <a:off x="2478234" y="1340768"/>
          <a:ext cx="59420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Документ" r:id="rId3" imgW="5941719" imgH="1002023" progId="Word.Document.12">
                  <p:embed/>
                </p:oleObj>
              </mc:Choice>
              <mc:Fallback>
                <p:oleObj name="Документ" r:id="rId3" imgW="5941719" imgH="10020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234" y="1340768"/>
                        <a:ext cx="5942013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7697"/>
              </p:ext>
            </p:extLst>
          </p:nvPr>
        </p:nvGraphicFramePr>
        <p:xfrm>
          <a:off x="899592" y="4005064"/>
          <a:ext cx="6084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Документ" r:id="rId5" imgW="6085392" imgH="863764" progId="Word.Document.12">
                  <p:embed/>
                </p:oleObj>
              </mc:Choice>
              <mc:Fallback>
                <p:oleObj name="Документ" r:id="rId5" imgW="6085392" imgH="863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005064"/>
                        <a:ext cx="60848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56473"/>
              </p:ext>
            </p:extLst>
          </p:nvPr>
        </p:nvGraphicFramePr>
        <p:xfrm>
          <a:off x="1039813" y="2459038"/>
          <a:ext cx="5897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Документ" r:id="rId7" imgW="5941719" imgH="847921" progId="Word.Document.12">
                  <p:embed/>
                </p:oleObj>
              </mc:Choice>
              <mc:Fallback>
                <p:oleObj name="Документ" r:id="rId7" imgW="5941719" imgH="847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9813" y="2459038"/>
                        <a:ext cx="5897562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56053"/>
              </p:ext>
            </p:extLst>
          </p:nvPr>
        </p:nvGraphicFramePr>
        <p:xfrm>
          <a:off x="2490506" y="3717032"/>
          <a:ext cx="59420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Документ" r:id="rId9" imgW="5941719" imgH="854042" progId="Word.Document.12">
                  <p:embed/>
                </p:oleObj>
              </mc:Choice>
              <mc:Fallback>
                <p:oleObj name="Документ" r:id="rId9" imgW="5941719" imgH="854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0506" y="3717032"/>
                        <a:ext cx="59420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13188" y="3573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913188" y="3573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913188" y="3573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56" y="2614613"/>
            <a:ext cx="5942013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Текст 9216"/>
          <p:cNvSpPr>
            <a:spLocks noGrp="1"/>
          </p:cNvSpPr>
          <p:nvPr>
            <p:ph type="body" sz="half" idx="4294967295"/>
          </p:nvPr>
        </p:nvSpPr>
        <p:spPr>
          <a:xfrm>
            <a:off x="1403648" y="5367338"/>
            <a:ext cx="5688632" cy="8048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Всего получилось 6 возможных вариантов. Такой флаг 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могут </a:t>
            </a:r>
            <a:r>
              <a:rPr lang="ru-RU" sz="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использовать </a:t>
            </a:r>
            <a:r>
              <a:rPr lang="ru-RU" sz="8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 стран.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88640"/>
            <a:ext cx="6120680" cy="28623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Комбинаторика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– это раздел математики, посвященный решению задач выбора и расположения заданных элементов по заданным правилам 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8433" name="Picture 1" descr="C:\Users\Ира\Pictures\комбинаторика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1128"/>
            <a:ext cx="2268000" cy="24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75856" y="2276872"/>
            <a:ext cx="489654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8434" name="Picture 2" descr="C:\Users\Ира\Pictures\комбинаторика\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92" y="692696"/>
            <a:ext cx="1620000" cy="21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25924" y="3929620"/>
            <a:ext cx="4146476" cy="19389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85825" algn="l"/>
              </a:tabLs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Обычный вопрос в комбинаторных задачах – это 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Сколькими способами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…?» или</a:t>
            </a:r>
            <a:endParaRPr lang="ru-RU" sz="2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tabLst>
                <a:tab pos="885825" algn="l"/>
              </a:tabLs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Сколько вариантов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…?»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Несколько стран решили использовать для своего государственного флага символику в виде трех горизонтальных полос одинаковой ширины разных цветов – белого, синего, красного. Сколько стран могут использовать такую символику при условии, что у каждой страны – свой флаг?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a typeface="Calibri"/>
              </a:rPr>
              <a:t>Перебор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/>
              </a:rPr>
              <a:t>возможных вариантов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Calibri"/>
              </a:rPr>
              <a:t> КБС            КСБ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Calibri"/>
              </a:rPr>
              <a:t> </a:t>
            </a:r>
            <a:r>
              <a:rPr lang="ru-RU" dirty="0">
                <a:ea typeface="Calibri"/>
                <a:cs typeface="Calibri"/>
              </a:rPr>
              <a:t>БСК            БКС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smtClean="0">
                <a:ea typeface="Calibri"/>
                <a:cs typeface="Calibri"/>
              </a:rPr>
              <a:t>СБК           </a:t>
            </a:r>
            <a:r>
              <a:rPr lang="ru-RU" dirty="0">
                <a:ea typeface="Calibri"/>
                <a:cs typeface="Calibri"/>
              </a:rPr>
              <a:t>СКБ   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Calibri"/>
              </a:rPr>
              <a:t>Ответ: 6 вариантов.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Схема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перебора вариантов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  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                  Флаг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1380"/>
            <a:ext cx="316835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47926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4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558813"/>
            <a:ext cx="1285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22974" y="4004481"/>
            <a:ext cx="203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Флаг Нидерландов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94" y="1205867"/>
            <a:ext cx="189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8092"/>
            <a:ext cx="1285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026893"/>
            <a:ext cx="12858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49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14463" y="1574686"/>
            <a:ext cx="2286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717" y="4358760"/>
            <a:ext cx="2014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Флаг Люксембурга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223822"/>
            <a:ext cx="2189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Флаг Франции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только флаг  России имеет эти три цвета. Есть государства, флаги которых, имеют такие же цвета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57293" y="453380"/>
            <a:ext cx="2646165" cy="4616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Флаг России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782669"/>
            <a:ext cx="4572000" cy="38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85825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5100" y="147633"/>
            <a:ext cx="2286000" cy="38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tabLst>
                <a:tab pos="885825" algn="l"/>
              </a:tabLst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7416" name="Picture 8" descr="C:\Users\Ира\Pictures\комбинаторика\i25для 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213">
            <a:off x="611560" y="516538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Ира\Pictures\комбинаторика\i24для 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676">
            <a:off x="5485092" y="1158247"/>
            <a:ext cx="124416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Users\Ира\Pictures\комбинаторика\i23 для и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402">
            <a:off x="5871818" y="4077072"/>
            <a:ext cx="2832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Users\Ира\Pictures\комбинаторика\i 22 для и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89" y="2044669"/>
            <a:ext cx="1682642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2077" y="603091"/>
            <a:ext cx="5094312" cy="12003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85825" algn="l"/>
              </a:tabLst>
            </a:pPr>
            <a:r>
              <a:rPr lang="ru-RU" sz="2400" b="1" i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Правило произведения 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tabLst>
                <a:tab pos="885825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(выбор пары</a:t>
            </a:r>
            <a:r>
              <a:rPr lang="en-US" sz="2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нескольких элементов)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073">
            <a:off x="568663" y="4219573"/>
            <a:ext cx="16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37055"/>
            <a:ext cx="10332000" cy="281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Кожокарь И.Е. ГБОУ СОШ №354 г.Санкт-Петербург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1119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Знакомьтесь, комбинаторика! </vt:lpstr>
      <vt:lpstr>Ход урока.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Несколько стран решили использовать для своего государственного флага символику в виде трех горизонтальных полос одинаковой ширины разных цветов – белого, синего, красного. Сколько стран могут использовать такую символику при условии, что у каждой страны – свой флаг?  </vt:lpstr>
      <vt:lpstr>Презентация PowerPoint</vt:lpstr>
      <vt:lpstr>Презентация PowerPoint</vt:lpstr>
      <vt:lpstr>Физкультминутка для глаз</vt:lpstr>
      <vt:lpstr>Задачи</vt:lpstr>
      <vt:lpstr>Ответы</vt:lpstr>
      <vt:lpstr>Блиц-опрос</vt:lpstr>
      <vt:lpstr>Домашнее задание</vt:lpstr>
      <vt:lpstr>Молодцы! Спасибо за урок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«Элементы комбинаторики».</dc:title>
  <dc:creator>Ира</dc:creator>
  <cp:lastModifiedBy>Ира</cp:lastModifiedBy>
  <cp:revision>50</cp:revision>
  <dcterms:created xsi:type="dcterms:W3CDTF">2013-07-06T15:33:01Z</dcterms:created>
  <dcterms:modified xsi:type="dcterms:W3CDTF">2013-07-15T17:57:49Z</dcterms:modified>
</cp:coreProperties>
</file>