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3" r:id="rId3"/>
    <p:sldId id="257" r:id="rId4"/>
    <p:sldId id="264" r:id="rId5"/>
    <p:sldId id="265" r:id="rId6"/>
    <p:sldId id="259" r:id="rId7"/>
    <p:sldId id="258" r:id="rId8"/>
    <p:sldId id="269" r:id="rId9"/>
    <p:sldId id="261" r:id="rId10"/>
    <p:sldId id="260" r:id="rId11"/>
    <p:sldId id="267" r:id="rId12"/>
    <p:sldId id="270" r:id="rId13"/>
    <p:sldId id="268"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4" autoAdjust="0"/>
  </p:normalViewPr>
  <p:slideViewPr>
    <p:cSldViewPr>
      <p:cViewPr varScale="1">
        <p:scale>
          <a:sx n="67" d="100"/>
          <a:sy n="67" d="100"/>
        </p:scale>
        <p:origin x="-6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10.02.2009</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med">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10.02.2009</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med">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transition spd="med">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10.02.2009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10.02.2009</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med">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10.02.2009</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med">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10.02.2009</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lus/>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2928934"/>
            <a:ext cx="6477000" cy="2938466"/>
          </a:xfrm>
        </p:spPr>
        <p:txBody>
          <a:bodyPr>
            <a:normAutofit/>
          </a:bodyPr>
          <a:lstStyle/>
          <a:p>
            <a:r>
              <a:rPr lang="ru-RU" sz="6000" b="1" dirty="0" smtClean="0"/>
              <a:t>По улицам родного города</a:t>
            </a:r>
            <a:endParaRPr lang="ru-RU" sz="6000" b="1" dirty="0"/>
          </a:p>
        </p:txBody>
      </p:sp>
      <p:sp>
        <p:nvSpPr>
          <p:cNvPr id="3" name="Подзаголовок 2"/>
          <p:cNvSpPr>
            <a:spLocks noGrp="1"/>
          </p:cNvSpPr>
          <p:nvPr>
            <p:ph type="subTitle" idx="1"/>
          </p:nvPr>
        </p:nvSpPr>
        <p:spPr/>
        <p:txBody>
          <a:bodyPr>
            <a:normAutofit/>
          </a:bodyPr>
          <a:lstStyle/>
          <a:p>
            <a:r>
              <a:rPr lang="ru-RU" b="1" dirty="0" smtClean="0"/>
              <a:t>Посвящается освобождению города Краснодара</a:t>
            </a:r>
            <a:endParaRPr lang="ru-RU" b="1" dirty="0"/>
          </a:p>
        </p:txBody>
      </p:sp>
      <p:pic>
        <p:nvPicPr>
          <p:cNvPr id="1026" name="Picture 2" descr="E:\фото краснодар\chronicles_65_years_full[1].jpg"/>
          <p:cNvPicPr>
            <a:picLocks noChangeAspect="1" noChangeArrowheads="1"/>
          </p:cNvPicPr>
          <p:nvPr/>
        </p:nvPicPr>
        <p:blipFill>
          <a:blip r:embed="rId2"/>
          <a:srcRect r="37472"/>
          <a:stretch>
            <a:fillRect/>
          </a:stretch>
        </p:blipFill>
        <p:spPr bwMode="auto">
          <a:xfrm>
            <a:off x="214282" y="142852"/>
            <a:ext cx="5000660" cy="2663195"/>
          </a:xfrm>
          <a:prstGeom prst="rect">
            <a:avLst/>
          </a:prstGeom>
          <a:ln>
            <a:noFill/>
          </a:ln>
          <a:effectLst>
            <a:softEdge rad="112500"/>
          </a:effec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253536"/>
            <a:ext cx="4686304" cy="5818670"/>
          </a:xfrm>
        </p:spPr>
        <p:txBody>
          <a:bodyPr>
            <a:normAutofit fontScale="90000"/>
          </a:bodyPr>
          <a:lstStyle/>
          <a:p>
            <a:pPr algn="ctr"/>
            <a:r>
              <a:rPr lang="ru-RU" sz="2800" b="1" dirty="0" smtClean="0"/>
              <a:t>В октябре 1941 года Бершанскую вызвали в Москву и предложили возглавить женский полк ночных бомбардировщиков ПО-2. После недолгих колебаний Евдокия Давыдовна дала согласие.  Оставив сына тете, она пошла защищать </a:t>
            </a:r>
            <a:r>
              <a:rPr lang="ru-RU" sz="3100" b="1" dirty="0" smtClean="0"/>
              <a:t>родину.</a:t>
            </a:r>
            <a:r>
              <a:rPr lang="ru-RU" dirty="0" smtClean="0"/>
              <a:t/>
            </a:r>
            <a:br>
              <a:rPr lang="ru-RU" dirty="0" smtClean="0"/>
            </a:br>
            <a:endParaRPr lang="ru-RU" dirty="0"/>
          </a:p>
        </p:txBody>
      </p:sp>
      <p:pic>
        <p:nvPicPr>
          <p:cNvPr id="5122" name="Picture 2" descr="E:\фото краснодар\бершанская 2].jpg"/>
          <p:cNvPicPr>
            <a:picLocks noGrp="1" noChangeAspect="1" noChangeArrowheads="1"/>
          </p:cNvPicPr>
          <p:nvPr>
            <p:ph idx="1"/>
          </p:nvPr>
        </p:nvPicPr>
        <p:blipFill>
          <a:blip r:embed="rId2"/>
          <a:srcRect/>
          <a:stretch>
            <a:fillRect/>
          </a:stretch>
        </p:blipFill>
        <p:spPr bwMode="auto">
          <a:xfrm>
            <a:off x="571472" y="500042"/>
            <a:ext cx="2454288" cy="3368119"/>
          </a:xfrm>
          <a:prstGeom prst="rect">
            <a:avLst/>
          </a:prstGeom>
          <a:noFill/>
        </p:spPr>
      </p:pic>
      <p:pic>
        <p:nvPicPr>
          <p:cNvPr id="5123" name="Picture 3" descr="E:\фото краснодар\бершанская].jpg"/>
          <p:cNvPicPr>
            <a:picLocks noChangeAspect="1" noChangeArrowheads="1"/>
          </p:cNvPicPr>
          <p:nvPr/>
        </p:nvPicPr>
        <p:blipFill>
          <a:blip r:embed="rId3"/>
          <a:srcRect/>
          <a:stretch>
            <a:fillRect/>
          </a:stretch>
        </p:blipFill>
        <p:spPr bwMode="auto">
          <a:xfrm>
            <a:off x="1714480" y="3071810"/>
            <a:ext cx="2357454" cy="3335547"/>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0" fill="hold"/>
                                        <p:tgtEl>
                                          <p:spTgt spid="5123"/>
                                        </p:tgtEl>
                                        <p:attrNameLst>
                                          <p:attrName>ppt_x</p:attrName>
                                        </p:attrNameLst>
                                      </p:cBhvr>
                                      <p:tavLst>
                                        <p:tav tm="0">
                                          <p:val>
                                            <p:strVal val="#ppt_x"/>
                                          </p:val>
                                        </p:tav>
                                        <p:tav tm="100000">
                                          <p:val>
                                            <p:strVal val="#ppt_x"/>
                                          </p:val>
                                        </p:tav>
                                      </p:tavLst>
                                    </p:anim>
                                    <p:anim calcmode="lin" valueType="num">
                                      <p:cBhvr additive="base">
                                        <p:cTn id="8" dur="50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0" fill="hold"/>
                                        <p:tgtEl>
                                          <p:spTgt spid="5122"/>
                                        </p:tgtEl>
                                        <p:attrNameLst>
                                          <p:attrName>ppt_x</p:attrName>
                                        </p:attrNameLst>
                                      </p:cBhvr>
                                      <p:tavLst>
                                        <p:tav tm="0">
                                          <p:val>
                                            <p:strVal val="#ppt_x"/>
                                          </p:val>
                                        </p:tav>
                                        <p:tav tm="100000">
                                          <p:val>
                                            <p:strVal val="#ppt_x"/>
                                          </p:val>
                                        </p:tav>
                                      </p:tavLst>
                                    </p:anim>
                                    <p:anim calcmode="lin" valueType="num">
                                      <p:cBhvr additive="base">
                                        <p:cTn id="14" dur="5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plus(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3829048" cy="5675794"/>
          </a:xfrm>
        </p:spPr>
        <p:txBody>
          <a:bodyPr>
            <a:normAutofit fontScale="90000"/>
          </a:bodyPr>
          <a:lstStyle/>
          <a:p>
            <a:pPr algn="ctr"/>
            <a:r>
              <a:rPr lang="ru-RU" sz="3100" b="1" dirty="0" smtClean="0"/>
              <a:t>Все тихо, все покрыто мглой,</a:t>
            </a:r>
            <a:br>
              <a:rPr lang="ru-RU" sz="3100" b="1" dirty="0" smtClean="0"/>
            </a:br>
            <a:r>
              <a:rPr lang="ru-RU" sz="3100" b="1" dirty="0" smtClean="0"/>
              <a:t>Но вслушайся – жужжанье раздается,</a:t>
            </a:r>
            <a:br>
              <a:rPr lang="ru-RU" sz="3100" b="1" dirty="0" smtClean="0"/>
            </a:br>
            <a:r>
              <a:rPr lang="ru-RU" sz="3100" b="1" dirty="0" smtClean="0"/>
              <a:t>То прежде мирные машины рвутся в бой,</a:t>
            </a:r>
            <a:br>
              <a:rPr lang="ru-RU" sz="3100" b="1" dirty="0" smtClean="0"/>
            </a:br>
            <a:r>
              <a:rPr lang="ru-RU" sz="3100" b="1" dirty="0" smtClean="0"/>
              <a:t>И сердце в их груди стучит и бьется</a:t>
            </a:r>
            <a:r>
              <a:rPr lang="ru-RU" dirty="0" smtClean="0"/>
              <a:t>.</a:t>
            </a:r>
            <a:br>
              <a:rPr lang="ru-RU" dirty="0" smtClean="0"/>
            </a:br>
            <a:endParaRPr lang="ru-RU" dirty="0"/>
          </a:p>
        </p:txBody>
      </p:sp>
      <p:pic>
        <p:nvPicPr>
          <p:cNvPr id="5122" name="Picture 2" descr="F:\фото краснодар\библ игантовых.jpg"/>
          <p:cNvPicPr>
            <a:picLocks noGrp="1" noChangeAspect="1" noChangeArrowheads="1"/>
          </p:cNvPicPr>
          <p:nvPr>
            <p:ph idx="1"/>
          </p:nvPr>
        </p:nvPicPr>
        <p:blipFill>
          <a:blip r:embed="rId2"/>
          <a:srcRect/>
          <a:stretch>
            <a:fillRect/>
          </a:stretch>
        </p:blipFill>
        <p:spPr bwMode="auto">
          <a:xfrm>
            <a:off x="4214810" y="642918"/>
            <a:ext cx="4525962" cy="4525962"/>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00694" y="381001"/>
            <a:ext cx="3193140" cy="2262182"/>
          </a:xfrm>
        </p:spPr>
        <p:txBody>
          <a:bodyPr/>
          <a:lstStyle/>
          <a:p>
            <a:r>
              <a:rPr lang="ru-RU" b="1" dirty="0" smtClean="0"/>
              <a:t>Сентябрь 1943 года</a:t>
            </a:r>
            <a:endParaRPr lang="ru-RU" b="1" dirty="0"/>
          </a:p>
        </p:txBody>
      </p:sp>
      <p:sp>
        <p:nvSpPr>
          <p:cNvPr id="3" name="Подзаголовок 2"/>
          <p:cNvSpPr>
            <a:spLocks noGrp="1"/>
          </p:cNvSpPr>
          <p:nvPr>
            <p:ph type="subTitle" idx="1"/>
          </p:nvPr>
        </p:nvSpPr>
        <p:spPr>
          <a:xfrm>
            <a:off x="785786" y="4143380"/>
            <a:ext cx="7908048" cy="2143140"/>
          </a:xfrm>
        </p:spPr>
        <p:txBody>
          <a:bodyPr>
            <a:normAutofit/>
          </a:bodyPr>
          <a:lstStyle/>
          <a:p>
            <a:r>
              <a:rPr lang="ru-RU" sz="6000" b="1" dirty="0" smtClean="0"/>
              <a:t>В освобожденном городе</a:t>
            </a:r>
            <a:endParaRPr lang="ru-RU" sz="6000" b="1" dirty="0"/>
          </a:p>
        </p:txBody>
      </p:sp>
      <p:pic>
        <p:nvPicPr>
          <p:cNvPr id="8194" name="Picture 2"/>
          <p:cNvPicPr>
            <a:picLocks noChangeAspect="1" noChangeArrowheads="1"/>
          </p:cNvPicPr>
          <p:nvPr/>
        </p:nvPicPr>
        <p:blipFill>
          <a:blip r:embed="rId2"/>
          <a:srcRect/>
          <a:stretch>
            <a:fillRect/>
          </a:stretch>
        </p:blipFill>
        <p:spPr bwMode="auto">
          <a:xfrm>
            <a:off x="785786" y="642918"/>
            <a:ext cx="4729189" cy="3487675"/>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194"/>
                                        </p:tgtEl>
                                        <p:attrNameLst>
                                          <p:attrName>ppt_w</p:attrName>
                                        </p:attrNameLst>
                                      </p:cBhvr>
                                      <p:tavLst>
                                        <p:tav tm="0">
                                          <p:val>
                                            <p:strVal val="#ppt_w*.05"/>
                                          </p:val>
                                        </p:tav>
                                        <p:tav tm="100000">
                                          <p:val>
                                            <p:strVal val="#ppt_w"/>
                                          </p:val>
                                        </p:tav>
                                      </p:tavLst>
                                    </p:anim>
                                    <p:anim calcmode="lin" valueType="num">
                                      <p:cBhvr>
                                        <p:cTn id="10" dur="2000" fill="hold"/>
                                        <p:tgtEl>
                                          <p:spTgt spid="819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19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33600" y="0"/>
            <a:ext cx="6560234" cy="4572000"/>
          </a:xfrm>
        </p:spPr>
        <p:txBody>
          <a:bodyPr>
            <a:normAutofit/>
          </a:bodyPr>
          <a:lstStyle/>
          <a:p>
            <a:endParaRPr lang="ru-RU" sz="4800" dirty="0" smtClean="0"/>
          </a:p>
          <a:p>
            <a:r>
              <a:rPr lang="ru-RU" sz="4800" dirty="0" smtClean="0"/>
              <a:t>Героям битвы за Кубань </a:t>
            </a:r>
            <a:endParaRPr lang="ru-RU" sz="4800" dirty="0"/>
          </a:p>
        </p:txBody>
      </p:sp>
      <p:pic>
        <p:nvPicPr>
          <p:cNvPr id="6146" name="Picture 2" descr="F:\фото краснодар\героям битвы за кубань.gif"/>
          <p:cNvPicPr>
            <a:picLocks noChangeAspect="1" noChangeArrowheads="1"/>
          </p:cNvPicPr>
          <p:nvPr/>
        </p:nvPicPr>
        <p:blipFill>
          <a:blip r:embed="rId2"/>
          <a:srcRect/>
          <a:stretch>
            <a:fillRect/>
          </a:stretch>
        </p:blipFill>
        <p:spPr bwMode="auto">
          <a:xfrm>
            <a:off x="428596" y="857232"/>
            <a:ext cx="3148116" cy="3714776"/>
          </a:xfrm>
          <a:prstGeom prst="rect">
            <a:avLst/>
          </a:prstGeom>
          <a:noFill/>
        </p:spPr>
      </p:pic>
      <p:pic>
        <p:nvPicPr>
          <p:cNvPr id="6147" name="Picture 3" descr="F:\фото краснодар\1912DSC00489[1].jpg"/>
          <p:cNvPicPr>
            <a:picLocks noChangeAspect="1" noChangeArrowheads="1"/>
          </p:cNvPicPr>
          <p:nvPr/>
        </p:nvPicPr>
        <p:blipFill>
          <a:blip r:embed="rId3"/>
          <a:srcRect/>
          <a:stretch>
            <a:fillRect/>
          </a:stretch>
        </p:blipFill>
        <p:spPr bwMode="auto">
          <a:xfrm>
            <a:off x="4286248" y="2643178"/>
            <a:ext cx="3786194" cy="3786194"/>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additive="base">
                                        <p:cTn id="25" dur="5000" fill="hold"/>
                                        <p:tgtEl>
                                          <p:spTgt spid="6147"/>
                                        </p:tgtEl>
                                        <p:attrNameLst>
                                          <p:attrName>ppt_x</p:attrName>
                                        </p:attrNameLst>
                                      </p:cBhvr>
                                      <p:tavLst>
                                        <p:tav tm="0">
                                          <p:val>
                                            <p:strVal val="#ppt_x"/>
                                          </p:val>
                                        </p:tav>
                                        <p:tav tm="100000">
                                          <p:val>
                                            <p:strVal val="#ppt_x"/>
                                          </p:val>
                                        </p:tav>
                                      </p:tavLst>
                                    </p:anim>
                                    <p:anim calcmode="lin" valueType="num">
                                      <p:cBhvr additive="base">
                                        <p:cTn id="26" dur="50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71934" y="2714621"/>
            <a:ext cx="4621900" cy="3357586"/>
          </a:xfrm>
        </p:spPr>
        <p:txBody>
          <a:bodyPr>
            <a:noAutofit/>
          </a:bodyPr>
          <a:lstStyle/>
          <a:p>
            <a:pPr algn="ctr"/>
            <a:r>
              <a:rPr lang="ru-RU" sz="4400" b="1" dirty="0" smtClean="0"/>
              <a:t>Памяти павших в боях за Краснодар посвящается…</a:t>
            </a:r>
            <a:endParaRPr lang="ru-RU" sz="4400" b="1" dirty="0"/>
          </a:p>
        </p:txBody>
      </p:sp>
      <p:pic>
        <p:nvPicPr>
          <p:cNvPr id="4098" name="Picture 2" descr="F:\фото краснодар\0[1].jpg"/>
          <p:cNvPicPr>
            <a:picLocks noChangeAspect="1" noChangeArrowheads="1"/>
          </p:cNvPicPr>
          <p:nvPr/>
        </p:nvPicPr>
        <p:blipFill>
          <a:blip r:embed="rId2"/>
          <a:srcRect/>
          <a:stretch>
            <a:fillRect/>
          </a:stretch>
        </p:blipFill>
        <p:spPr bwMode="auto">
          <a:xfrm>
            <a:off x="571472" y="857232"/>
            <a:ext cx="3429004" cy="4732026"/>
          </a:xfrm>
          <a:prstGeom prst="rect">
            <a:avLst/>
          </a:prstGeom>
          <a:noFill/>
        </p:spPr>
      </p:pic>
      <p:pic>
        <p:nvPicPr>
          <p:cNvPr id="4099" name="Picture 3" descr="F:\фото краснодар\02[1].jpg"/>
          <p:cNvPicPr>
            <a:picLocks noChangeAspect="1" noChangeArrowheads="1"/>
          </p:cNvPicPr>
          <p:nvPr/>
        </p:nvPicPr>
        <p:blipFill>
          <a:blip r:embed="rId3"/>
          <a:srcRect/>
          <a:stretch>
            <a:fillRect/>
          </a:stretch>
        </p:blipFill>
        <p:spPr bwMode="auto">
          <a:xfrm>
            <a:off x="285720" y="4786322"/>
            <a:ext cx="2286011" cy="1722128"/>
          </a:xfrm>
          <a:prstGeom prst="rect">
            <a:avLst/>
          </a:prstGeom>
          <a:noFill/>
        </p:spPr>
      </p:pic>
      <p:pic>
        <p:nvPicPr>
          <p:cNvPr id="4100" name="Picture 4" descr="F:\фото краснодар\Никто не забыт, ничто не забыто.files\1.jpg"/>
          <p:cNvPicPr>
            <a:picLocks noChangeAspect="1" noChangeArrowheads="1"/>
          </p:cNvPicPr>
          <p:nvPr/>
        </p:nvPicPr>
        <p:blipFill>
          <a:blip r:embed="rId4"/>
          <a:srcRect/>
          <a:stretch>
            <a:fillRect/>
          </a:stretch>
        </p:blipFill>
        <p:spPr bwMode="auto">
          <a:xfrm>
            <a:off x="2857488" y="285728"/>
            <a:ext cx="2214568" cy="2568899"/>
          </a:xfrm>
          <a:prstGeom prst="rect">
            <a:avLst/>
          </a:prstGeom>
          <a:noFill/>
        </p:spPr>
      </p:pic>
      <p:pic>
        <p:nvPicPr>
          <p:cNvPr id="4101" name="Picture 5" descr="F:\фото краснодар\Никто не забыт, ничто не забыто.files\1(1).jpg"/>
          <p:cNvPicPr>
            <a:picLocks noChangeAspect="1" noChangeArrowheads="1"/>
          </p:cNvPicPr>
          <p:nvPr/>
        </p:nvPicPr>
        <p:blipFill>
          <a:blip r:embed="rId5"/>
          <a:srcRect/>
          <a:stretch>
            <a:fillRect/>
          </a:stretch>
        </p:blipFill>
        <p:spPr bwMode="auto">
          <a:xfrm>
            <a:off x="6357950" y="285728"/>
            <a:ext cx="2286006" cy="2659387"/>
          </a:xfrm>
          <a:prstGeom prst="rect">
            <a:avLst/>
          </a:prstGeom>
          <a:noFill/>
        </p:spPr>
      </p:pic>
      <p:pic>
        <p:nvPicPr>
          <p:cNvPr id="4102" name="Picture 6" descr="F:\фото краснодар\Никто не забыт, ничто не забыто.files\0(1).jpg"/>
          <p:cNvPicPr>
            <a:picLocks noChangeAspect="1" noChangeArrowheads="1"/>
          </p:cNvPicPr>
          <p:nvPr/>
        </p:nvPicPr>
        <p:blipFill>
          <a:blip r:embed="rId6"/>
          <a:srcRect/>
          <a:stretch>
            <a:fillRect/>
          </a:stretch>
        </p:blipFill>
        <p:spPr bwMode="auto">
          <a:xfrm>
            <a:off x="4714876" y="714356"/>
            <a:ext cx="1940240" cy="2709868"/>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7" dur="1000" fill="hold"/>
                                        <p:tgtEl>
                                          <p:spTgt spid="409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 calcmode="lin" valueType="num">
                                      <p:cBhvr additive="base">
                                        <p:cTn id="26" dur="5000" fill="hold"/>
                                        <p:tgtEl>
                                          <p:spTgt spid="4100"/>
                                        </p:tgtEl>
                                        <p:attrNameLst>
                                          <p:attrName>ppt_x</p:attrName>
                                        </p:attrNameLst>
                                      </p:cBhvr>
                                      <p:tavLst>
                                        <p:tav tm="0">
                                          <p:val>
                                            <p:strVal val="#ppt_x"/>
                                          </p:val>
                                        </p:tav>
                                        <p:tav tm="100000">
                                          <p:val>
                                            <p:strVal val="#ppt_x"/>
                                          </p:val>
                                        </p:tav>
                                      </p:tavLst>
                                    </p:anim>
                                    <p:anim calcmode="lin" valueType="num">
                                      <p:cBhvr additive="base">
                                        <p:cTn id="27" dur="50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plus(in)">
                                      <p:cBhvr>
                                        <p:cTn id="32" dur="2000"/>
                                        <p:tgtEl>
                                          <p:spTgt spid="410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randombar(horizontal)">
                                      <p:cBhvr>
                                        <p:cTn id="37" dur="500"/>
                                        <p:tgtEl>
                                          <p:spTgt spid="4099"/>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fade">
                                      <p:cBhvr>
                                        <p:cTn id="42" dur="2000"/>
                                        <p:tgtEl>
                                          <p:spTgt spid="4102"/>
                                        </p:tgtEl>
                                      </p:cBhvr>
                                    </p:animEffect>
                                    <p:anim calcmode="lin" valueType="num">
                                      <p:cBhvr>
                                        <p:cTn id="43" dur="2000" fill="hold"/>
                                        <p:tgtEl>
                                          <p:spTgt spid="4102"/>
                                        </p:tgtEl>
                                        <p:attrNameLst>
                                          <p:attrName>ppt_x</p:attrName>
                                        </p:attrNameLst>
                                      </p:cBhvr>
                                      <p:tavLst>
                                        <p:tav tm="0">
                                          <p:val>
                                            <p:strVal val="#ppt_x"/>
                                          </p:val>
                                        </p:tav>
                                        <p:tav tm="100000">
                                          <p:val>
                                            <p:strVal val="#ppt_x"/>
                                          </p:val>
                                        </p:tav>
                                      </p:tavLst>
                                    </p:anim>
                                    <p:anim calcmode="lin" valueType="num">
                                      <p:cBhvr>
                                        <p:cTn id="44" dur="1800" decel="100000" fill="hold"/>
                                        <p:tgtEl>
                                          <p:spTgt spid="4102"/>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41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5400" b="1" dirty="0" smtClean="0"/>
              <a:t>Краснодар…</a:t>
            </a:r>
            <a:endParaRPr lang="ru-RU" sz="5400" b="1" dirty="0"/>
          </a:p>
        </p:txBody>
      </p:sp>
      <p:sp>
        <p:nvSpPr>
          <p:cNvPr id="3" name="Подзаголовок 2"/>
          <p:cNvSpPr>
            <a:spLocks noGrp="1"/>
          </p:cNvSpPr>
          <p:nvPr>
            <p:ph type="subTitle" idx="1"/>
          </p:nvPr>
        </p:nvSpPr>
        <p:spPr>
          <a:xfrm>
            <a:off x="4286248" y="2819400"/>
            <a:ext cx="4407586" cy="1752600"/>
          </a:xfrm>
        </p:spPr>
        <p:txBody>
          <a:bodyPr>
            <a:noAutofit/>
          </a:bodyPr>
          <a:lstStyle/>
          <a:p>
            <a:pPr algn="ctr"/>
            <a:r>
              <a:rPr lang="ru-RU" sz="2800" b="1" dirty="0" smtClean="0"/>
              <a:t>Его улицы, как страницы интересной книги,  могут рассказать об историческом прошлом и настоящем</a:t>
            </a:r>
            <a:endParaRPr lang="ru-RU" sz="2800" b="1" dirty="0"/>
          </a:p>
        </p:txBody>
      </p:sp>
      <p:pic>
        <p:nvPicPr>
          <p:cNvPr id="1026" name="Picture 2" descr="F:\фото краснодар\08[1].jpg"/>
          <p:cNvPicPr>
            <a:picLocks noChangeAspect="1" noChangeArrowheads="1"/>
          </p:cNvPicPr>
          <p:nvPr/>
        </p:nvPicPr>
        <p:blipFill>
          <a:blip r:embed="rId2"/>
          <a:srcRect/>
          <a:stretch>
            <a:fillRect/>
          </a:stretch>
        </p:blipFill>
        <p:spPr bwMode="auto">
          <a:xfrm>
            <a:off x="428596" y="928670"/>
            <a:ext cx="2928948" cy="1952632"/>
          </a:xfrm>
          <a:prstGeom prst="rect">
            <a:avLst/>
          </a:prstGeom>
          <a:noFill/>
        </p:spPr>
      </p:pic>
      <p:pic>
        <p:nvPicPr>
          <p:cNvPr id="1027" name="Picture 3" descr="F:\фото краснодар\03_b[1].jpg"/>
          <p:cNvPicPr>
            <a:picLocks noChangeAspect="1" noChangeArrowheads="1"/>
          </p:cNvPicPr>
          <p:nvPr/>
        </p:nvPicPr>
        <p:blipFill>
          <a:blip r:embed="rId3"/>
          <a:srcRect/>
          <a:stretch>
            <a:fillRect/>
          </a:stretch>
        </p:blipFill>
        <p:spPr bwMode="auto">
          <a:xfrm>
            <a:off x="500034" y="4071942"/>
            <a:ext cx="3833818" cy="2533914"/>
          </a:xfrm>
          <a:prstGeom prst="rect">
            <a:avLst/>
          </a:prstGeom>
          <a:noFill/>
        </p:spPr>
      </p:pic>
      <p:pic>
        <p:nvPicPr>
          <p:cNvPr id="1028" name="Picture 4" descr="F:\фото краснодар\77[1].jpg"/>
          <p:cNvPicPr>
            <a:picLocks noChangeAspect="1" noChangeArrowheads="1"/>
          </p:cNvPicPr>
          <p:nvPr/>
        </p:nvPicPr>
        <p:blipFill>
          <a:blip r:embed="rId4"/>
          <a:srcRect/>
          <a:stretch>
            <a:fillRect/>
          </a:stretch>
        </p:blipFill>
        <p:spPr bwMode="auto">
          <a:xfrm>
            <a:off x="1142976" y="2428868"/>
            <a:ext cx="2571758" cy="1937391"/>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0" fill="hold"/>
                                        <p:tgtEl>
                                          <p:spTgt spid="1028"/>
                                        </p:tgtEl>
                                        <p:attrNameLst>
                                          <p:attrName>ppt_x</p:attrName>
                                        </p:attrNameLst>
                                      </p:cBhvr>
                                      <p:tavLst>
                                        <p:tav tm="0">
                                          <p:val>
                                            <p:strVal val="#ppt_x"/>
                                          </p:val>
                                        </p:tav>
                                        <p:tav tm="100000">
                                          <p:val>
                                            <p:strVal val="#ppt_x"/>
                                          </p:val>
                                        </p:tav>
                                      </p:tavLst>
                                    </p:anim>
                                    <p:anim calcmode="lin" valueType="num">
                                      <p:cBhvr additive="base">
                                        <p:cTn id="14" dur="5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0" fill="hold"/>
                                        <p:tgtEl>
                                          <p:spTgt spid="1027"/>
                                        </p:tgtEl>
                                        <p:attrNameLst>
                                          <p:attrName>ppt_x</p:attrName>
                                        </p:attrNameLst>
                                      </p:cBhvr>
                                      <p:tavLst>
                                        <p:tav tm="0">
                                          <p:val>
                                            <p:strVal val="#ppt_x"/>
                                          </p:val>
                                        </p:tav>
                                        <p:tav tm="100000">
                                          <p:val>
                                            <p:strVal val="#ppt_x"/>
                                          </p:val>
                                        </p:tav>
                                      </p:tavLst>
                                    </p:anim>
                                    <p:anim calcmode="lin" valueType="num">
                                      <p:cBhvr additive="base">
                                        <p:cTn id="20"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plus(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14290"/>
            <a:ext cx="5443518" cy="3786214"/>
          </a:xfrm>
        </p:spPr>
        <p:txBody>
          <a:bodyPr>
            <a:normAutofit fontScale="90000"/>
          </a:bodyPr>
          <a:lstStyle/>
          <a:p>
            <a:pPr algn="ctr"/>
            <a:r>
              <a:rPr lang="ru-RU" sz="2700" b="1" dirty="0" smtClean="0"/>
              <a:t>Небольшой, южный город Краснодар…</a:t>
            </a:r>
            <a:br>
              <a:rPr lang="ru-RU" sz="2700" b="1" dirty="0" smtClean="0"/>
            </a:br>
            <a:r>
              <a:rPr lang="ru-RU" sz="2700" b="1" dirty="0" smtClean="0"/>
              <a:t>В его мирную жизнь в июне 41-го года тоже ворвалась война. Отечество требовало, и Краснодар тал городом-воином, как сотни других советских городов.</a:t>
            </a:r>
            <a:r>
              <a:rPr lang="ru-RU" dirty="0" smtClean="0"/>
              <a:t/>
            </a:r>
            <a:br>
              <a:rPr lang="ru-RU" dirty="0" smtClean="0"/>
            </a:br>
            <a:endParaRPr lang="ru-RU" dirty="0"/>
          </a:p>
        </p:txBody>
      </p:sp>
      <p:pic>
        <p:nvPicPr>
          <p:cNvPr id="2050" name="Picture 2" descr="E:\фото краснодар\02-06_mini[1].jpg"/>
          <p:cNvPicPr>
            <a:picLocks noGrp="1" noChangeAspect="1" noChangeArrowheads="1"/>
          </p:cNvPicPr>
          <p:nvPr>
            <p:ph idx="1"/>
          </p:nvPr>
        </p:nvPicPr>
        <p:blipFill>
          <a:blip r:embed="rId2"/>
          <a:srcRect/>
          <a:stretch>
            <a:fillRect/>
          </a:stretch>
        </p:blipFill>
        <p:spPr bwMode="auto">
          <a:xfrm>
            <a:off x="500034" y="500042"/>
            <a:ext cx="2680579" cy="4525962"/>
          </a:xfrm>
          <a:prstGeom prst="rect">
            <a:avLst/>
          </a:prstGeom>
          <a:noFill/>
        </p:spPr>
      </p:pic>
      <p:pic>
        <p:nvPicPr>
          <p:cNvPr id="2052" name="Picture 4" descr="E:\фото краснодар\tn_1210064316-20[1].jpg"/>
          <p:cNvPicPr>
            <a:picLocks noChangeAspect="1" noChangeArrowheads="1"/>
          </p:cNvPicPr>
          <p:nvPr/>
        </p:nvPicPr>
        <p:blipFill>
          <a:blip r:embed="rId3"/>
          <a:srcRect/>
          <a:stretch>
            <a:fillRect/>
          </a:stretch>
        </p:blipFill>
        <p:spPr bwMode="auto">
          <a:xfrm>
            <a:off x="3714744" y="3571876"/>
            <a:ext cx="4278767" cy="2733694"/>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ppt_x"/>
                                          </p:val>
                                        </p:tav>
                                        <p:tav tm="100000">
                                          <p:val>
                                            <p:strVal val="#ppt_x"/>
                                          </p:val>
                                        </p:tav>
                                      </p:tavLst>
                                    </p:anim>
                                    <p:anim calcmode="lin" valueType="num">
                                      <p:cBhvr additive="base">
                                        <p:cTn id="8" dur="5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0" fill="hold"/>
                                        <p:tgtEl>
                                          <p:spTgt spid="2052"/>
                                        </p:tgtEl>
                                        <p:attrNameLst>
                                          <p:attrName>ppt_x</p:attrName>
                                        </p:attrNameLst>
                                      </p:cBhvr>
                                      <p:tavLst>
                                        <p:tav tm="0">
                                          <p:val>
                                            <p:strVal val="#ppt_x"/>
                                          </p:val>
                                        </p:tav>
                                        <p:tav tm="100000">
                                          <p:val>
                                            <p:strVal val="#ppt_x"/>
                                          </p:val>
                                        </p:tav>
                                      </p:tavLst>
                                    </p:anim>
                                    <p:anim calcmode="lin" valueType="num">
                                      <p:cBhvr additive="base">
                                        <p:cTn id="14" dur="50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81000"/>
            <a:ext cx="4143404" cy="6048395"/>
          </a:xfrm>
        </p:spPr>
        <p:txBody>
          <a:bodyPr>
            <a:noAutofit/>
          </a:bodyPr>
          <a:lstStyle/>
          <a:p>
            <a:pPr algn="ctr"/>
            <a:r>
              <a:rPr lang="ru-RU" sz="3600" b="1" dirty="0" smtClean="0"/>
              <a:t>По всему краю создавались оборонительные отряды, добровольческие эскадроны, в них пожилые и молодежь непризывного возраста.</a:t>
            </a:r>
            <a:endParaRPr lang="ru-RU" sz="3600" b="1" dirty="0"/>
          </a:p>
        </p:txBody>
      </p:sp>
      <p:pic>
        <p:nvPicPr>
          <p:cNvPr id="2050" name="Picture 2" descr="F:\фото краснодар\женщины-бойцы оказывают помощь раненым.jpg"/>
          <p:cNvPicPr>
            <a:picLocks noChangeAspect="1" noChangeArrowheads="1"/>
          </p:cNvPicPr>
          <p:nvPr/>
        </p:nvPicPr>
        <p:blipFill>
          <a:blip r:embed="rId2"/>
          <a:srcRect/>
          <a:stretch>
            <a:fillRect/>
          </a:stretch>
        </p:blipFill>
        <p:spPr bwMode="auto">
          <a:xfrm>
            <a:off x="4786314" y="2357430"/>
            <a:ext cx="3857652" cy="2771096"/>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ppt_x"/>
                                          </p:val>
                                        </p:tav>
                                        <p:tav tm="100000">
                                          <p:val>
                                            <p:strVal val="#ppt_x"/>
                                          </p:val>
                                        </p:tav>
                                      </p:tavLst>
                                    </p:anim>
                                    <p:anim calcmode="lin" valueType="num">
                                      <p:cBhvr additive="base">
                                        <p:cTn id="8" dur="5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3438" y="381000"/>
            <a:ext cx="4050396" cy="6119833"/>
          </a:xfrm>
        </p:spPr>
        <p:txBody>
          <a:bodyPr>
            <a:normAutofit fontScale="90000"/>
          </a:bodyPr>
          <a:lstStyle/>
          <a:p>
            <a:pPr algn="ctr"/>
            <a:r>
              <a:rPr lang="ru-RU" sz="3200" b="1" dirty="0" smtClean="0"/>
              <a:t>«На рассвете на северо-западной окраине города на перекрестке улиц Луговой и Казарменного переулка остановился военный грузовик. Рослый солдат торопливо отцепил пушку от </a:t>
            </a:r>
            <a:r>
              <a:rPr lang="ru-RU" sz="3200" b="1" dirty="0" smtClean="0"/>
              <a:t>машины»</a:t>
            </a:r>
            <a:endParaRPr lang="ru-RU" sz="3200" b="1" dirty="0"/>
          </a:p>
        </p:txBody>
      </p:sp>
      <p:pic>
        <p:nvPicPr>
          <p:cNvPr id="3074" name="Picture 2" descr="F:\фото краснодар\tn_1210064316-20[1].jpg"/>
          <p:cNvPicPr>
            <a:picLocks noChangeAspect="1" noChangeArrowheads="1"/>
          </p:cNvPicPr>
          <p:nvPr/>
        </p:nvPicPr>
        <p:blipFill>
          <a:blip r:embed="rId2"/>
          <a:srcRect/>
          <a:stretch>
            <a:fillRect/>
          </a:stretch>
        </p:blipFill>
        <p:spPr bwMode="auto">
          <a:xfrm>
            <a:off x="428596" y="785794"/>
            <a:ext cx="4278767" cy="2733694"/>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1800" decel="100000" fill="hold"/>
                                        <p:tgtEl>
                                          <p:spTgt spid="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2889712"/>
          </a:xfrm>
        </p:spPr>
        <p:txBody>
          <a:bodyPr>
            <a:noAutofit/>
          </a:bodyPr>
          <a:lstStyle/>
          <a:p>
            <a:pPr algn="ctr"/>
            <a:r>
              <a:rPr lang="ru-RU" sz="2400" b="1" dirty="0" smtClean="0"/>
              <a:t>Ближе к Краснодару неувядаемую доблесть в борьбе с врагом проявил партизанский отряд под руководством Петра Игнатова. В отряде находились его жена Елена и два сына – Евгений и Геня, которые совершили немало героических подвигов. Последний бой стоил им жизни, но принес бессмертие.</a:t>
            </a:r>
            <a:br>
              <a:rPr lang="ru-RU" sz="2400" b="1" dirty="0" smtClean="0"/>
            </a:br>
            <a:endParaRPr lang="ru-RU" sz="2400" b="1" dirty="0"/>
          </a:p>
        </p:txBody>
      </p:sp>
      <p:pic>
        <p:nvPicPr>
          <p:cNvPr id="4098" name="Picture 2" descr="E:\фото краснодар\братья игнатовы.jpg"/>
          <p:cNvPicPr>
            <a:picLocks noChangeAspect="1" noChangeArrowheads="1"/>
          </p:cNvPicPr>
          <p:nvPr/>
        </p:nvPicPr>
        <p:blipFill>
          <a:blip r:embed="rId2"/>
          <a:srcRect/>
          <a:stretch>
            <a:fillRect/>
          </a:stretch>
        </p:blipFill>
        <p:spPr bwMode="auto">
          <a:xfrm>
            <a:off x="3214678" y="2944626"/>
            <a:ext cx="2357454" cy="3913374"/>
          </a:xfrm>
          <a:prstGeom prst="rect">
            <a:avLst/>
          </a:prstGeom>
          <a:noFill/>
        </p:spPr>
      </p:pic>
      <p:pic>
        <p:nvPicPr>
          <p:cNvPr id="4099" name="Picture 3" descr="E:\фото краснодар\бр. игнатовы.jpg"/>
          <p:cNvPicPr>
            <a:picLocks noChangeAspect="1" noChangeArrowheads="1"/>
          </p:cNvPicPr>
          <p:nvPr/>
        </p:nvPicPr>
        <p:blipFill>
          <a:blip r:embed="rId3"/>
          <a:srcRect/>
          <a:stretch>
            <a:fillRect/>
          </a:stretch>
        </p:blipFill>
        <p:spPr bwMode="auto">
          <a:xfrm>
            <a:off x="5786446" y="3357562"/>
            <a:ext cx="2476504" cy="3083247"/>
          </a:xfrm>
          <a:prstGeom prst="rect">
            <a:avLst/>
          </a:prstGeom>
          <a:noFill/>
        </p:spPr>
      </p:pic>
      <p:pic>
        <p:nvPicPr>
          <p:cNvPr id="4100" name="Picture 4" descr="E:\фото краснодар\семья игнатовых.jpg"/>
          <p:cNvPicPr>
            <a:picLocks noGrp="1" noChangeAspect="1" noChangeArrowheads="1"/>
          </p:cNvPicPr>
          <p:nvPr>
            <p:ph idx="1"/>
          </p:nvPr>
        </p:nvPicPr>
        <p:blipFill>
          <a:blip r:embed="rId4"/>
          <a:srcRect/>
          <a:stretch>
            <a:fillRect/>
          </a:stretch>
        </p:blipFill>
        <p:spPr bwMode="auto">
          <a:xfrm>
            <a:off x="571472" y="3214686"/>
            <a:ext cx="2450328" cy="3209930"/>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0" fill="hold"/>
                                        <p:tgtEl>
                                          <p:spTgt spid="4100"/>
                                        </p:tgtEl>
                                        <p:attrNameLst>
                                          <p:attrName>ppt_x</p:attrName>
                                        </p:attrNameLst>
                                      </p:cBhvr>
                                      <p:tavLst>
                                        <p:tav tm="0">
                                          <p:val>
                                            <p:strVal val="#ppt_x"/>
                                          </p:val>
                                        </p:tav>
                                        <p:tav tm="100000">
                                          <p:val>
                                            <p:strVal val="#ppt_x"/>
                                          </p:val>
                                        </p:tav>
                                      </p:tavLst>
                                    </p:anim>
                                    <p:anim calcmode="lin" valueType="num">
                                      <p:cBhvr additive="base">
                                        <p:cTn id="8" dur="50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0" fill="hold"/>
                                        <p:tgtEl>
                                          <p:spTgt spid="4098"/>
                                        </p:tgtEl>
                                        <p:attrNameLst>
                                          <p:attrName>ppt_x</p:attrName>
                                        </p:attrNameLst>
                                      </p:cBhvr>
                                      <p:tavLst>
                                        <p:tav tm="0">
                                          <p:val>
                                            <p:strVal val="#ppt_x"/>
                                          </p:val>
                                        </p:tav>
                                        <p:tav tm="100000">
                                          <p:val>
                                            <p:strVal val="#ppt_x"/>
                                          </p:val>
                                        </p:tav>
                                      </p:tavLst>
                                    </p:anim>
                                    <p:anim calcmode="lin" valueType="num">
                                      <p:cBhvr additive="base">
                                        <p:cTn id="14" dur="5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0" fill="hold"/>
                                        <p:tgtEl>
                                          <p:spTgt spid="4099"/>
                                        </p:tgtEl>
                                        <p:attrNameLst>
                                          <p:attrName>ppt_x</p:attrName>
                                        </p:attrNameLst>
                                      </p:cBhvr>
                                      <p:tavLst>
                                        <p:tav tm="0">
                                          <p:val>
                                            <p:strVal val="#ppt_x"/>
                                          </p:val>
                                        </p:tav>
                                        <p:tav tm="100000">
                                          <p:val>
                                            <p:strVal val="#ppt_x"/>
                                          </p:val>
                                        </p:tav>
                                      </p:tavLst>
                                    </p:anim>
                                    <p:anim calcmode="lin" valueType="num">
                                      <p:cBhvr additive="base">
                                        <p:cTn id="20" dur="5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ppt_x</p:attrName>
                                        </p:attrNameLst>
                                      </p:cBhvr>
                                      <p:tavLst>
                                        <p:tav tm="0">
                                          <p:val>
                                            <p:strVal val="#ppt_x"/>
                                          </p:val>
                                        </p:tav>
                                        <p:tav tm="100000">
                                          <p:val>
                                            <p:strVal val="#ppt_x"/>
                                          </p:val>
                                        </p:tav>
                                      </p:tavLst>
                                    </p:anim>
                                    <p:anim calcmode="lin" valueType="num">
                                      <p:cBhvr>
                                        <p:cTn id="27" dur="1800" decel="100000" fill="hold"/>
                                        <p:tgtEl>
                                          <p:spTgt spid="2"/>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253536"/>
            <a:ext cx="4829180" cy="5532918"/>
          </a:xfrm>
        </p:spPr>
        <p:txBody>
          <a:bodyPr>
            <a:noAutofit/>
          </a:bodyPr>
          <a:lstStyle/>
          <a:p>
            <a:pPr algn="ctr"/>
            <a:r>
              <a:rPr lang="ru-RU" sz="4400" b="1" dirty="0" smtClean="0"/>
              <a:t>В нашем городе краевой детской библиотеке присвоено  имя братьев Игнатовых</a:t>
            </a:r>
            <a:endParaRPr lang="ru-RU" sz="4400" b="1" dirty="0"/>
          </a:p>
        </p:txBody>
      </p:sp>
      <p:pic>
        <p:nvPicPr>
          <p:cNvPr id="3074" name="Picture 2" descr="E:\фото краснодар\б].jpg"/>
          <p:cNvPicPr>
            <a:picLocks noGrp="1" noChangeAspect="1" noChangeArrowheads="1"/>
          </p:cNvPicPr>
          <p:nvPr>
            <p:ph idx="1"/>
          </p:nvPr>
        </p:nvPicPr>
        <p:blipFill>
          <a:blip r:embed="rId2"/>
          <a:srcRect/>
          <a:stretch>
            <a:fillRect/>
          </a:stretch>
        </p:blipFill>
        <p:spPr bwMode="auto">
          <a:xfrm>
            <a:off x="642910" y="1785926"/>
            <a:ext cx="3286148" cy="4132494"/>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Horizontal)">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857628"/>
            <a:ext cx="8372476" cy="2500330"/>
          </a:xfrm>
        </p:spPr>
        <p:txBody>
          <a:bodyPr>
            <a:normAutofit fontScale="90000"/>
          </a:bodyPr>
          <a:lstStyle/>
          <a:p>
            <a:pPr algn="ctr"/>
            <a:r>
              <a:rPr lang="ru-RU" sz="3100" b="1" dirty="0" smtClean="0"/>
              <a:t>Для этой цели </a:t>
            </a:r>
            <a:r>
              <a:rPr lang="ru-RU" sz="3100" b="1" dirty="0" smtClean="0"/>
              <a:t>Володя Головатый и его группа подготовили </a:t>
            </a:r>
            <a:r>
              <a:rPr lang="ru-RU" sz="3100" b="1" dirty="0" smtClean="0"/>
              <a:t>бутылки с горючей смесью. 27 января 1943 года юные подпольщики осуществили свой замысел: склад взлетел на воздух, а танки сгорели</a:t>
            </a:r>
            <a:r>
              <a:rPr lang="ru-RU" sz="3600" b="1" dirty="0" smtClean="0"/>
              <a:t>. </a:t>
            </a:r>
            <a:r>
              <a:rPr lang="ru-RU" b="1" dirty="0" smtClean="0"/>
              <a:t/>
            </a:r>
            <a:br>
              <a:rPr lang="ru-RU" b="1" dirty="0" smtClean="0"/>
            </a:br>
            <a:endParaRPr lang="ru-RU" b="1" dirty="0"/>
          </a:p>
        </p:txBody>
      </p:sp>
      <p:pic>
        <p:nvPicPr>
          <p:cNvPr id="7170" name="Picture 2"/>
          <p:cNvPicPr>
            <a:picLocks noChangeAspect="1" noChangeArrowheads="1"/>
          </p:cNvPicPr>
          <p:nvPr/>
        </p:nvPicPr>
        <p:blipFill>
          <a:blip r:embed="rId2"/>
          <a:srcRect/>
          <a:stretch>
            <a:fillRect/>
          </a:stretch>
        </p:blipFill>
        <p:spPr bwMode="auto">
          <a:xfrm>
            <a:off x="571472" y="285728"/>
            <a:ext cx="4424387" cy="3113174"/>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ppt_x"/>
                                          </p:val>
                                        </p:tav>
                                        <p:tav tm="100000">
                                          <p:val>
                                            <p:strVal val="#ppt_x"/>
                                          </p:val>
                                        </p:tav>
                                      </p:tavLst>
                                    </p:anim>
                                    <p:anim calcmode="lin" valueType="num">
                                      <p:cBhvr additive="base">
                                        <p:cTn id="8" dur="5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4829180" cy="5857916"/>
          </a:xfrm>
        </p:spPr>
        <p:txBody>
          <a:bodyPr>
            <a:normAutofit fontScale="90000"/>
          </a:bodyPr>
          <a:lstStyle/>
          <a:p>
            <a:pPr algn="ctr"/>
            <a:r>
              <a:rPr lang="ru-RU" sz="2700" b="1" dirty="0" smtClean="0"/>
              <a:t>Перед зданием вокзала местных линий Краснодарского аэропорта установлен памятник. Скульптор изобразил стройную девушку, которая ждет возвращения боевых подруг из очередного полета. Это Евдокия Давыдовна Бершанская, отважная летчица, командир женского авиаполка легких ночных бомбардировщиков, Герой Советского Союза.</a:t>
            </a:r>
            <a:r>
              <a:rPr lang="ru-RU" b="1" dirty="0" smtClean="0"/>
              <a:t/>
            </a:r>
            <a:br>
              <a:rPr lang="ru-RU" b="1" dirty="0" smtClean="0"/>
            </a:br>
            <a:endParaRPr lang="ru-RU" b="1" dirty="0"/>
          </a:p>
        </p:txBody>
      </p:sp>
      <p:pic>
        <p:nvPicPr>
          <p:cNvPr id="6146" name="Picture 2" descr="E:\фото краснодар\памятник бершанской.jpg"/>
          <p:cNvPicPr>
            <a:picLocks noGrp="1" noChangeAspect="1" noChangeArrowheads="1"/>
          </p:cNvPicPr>
          <p:nvPr>
            <p:ph idx="1"/>
          </p:nvPr>
        </p:nvPicPr>
        <p:blipFill>
          <a:blip r:embed="rId2"/>
          <a:srcRect/>
          <a:stretch>
            <a:fillRect/>
          </a:stretch>
        </p:blipFill>
        <p:spPr bwMode="auto">
          <a:xfrm>
            <a:off x="5357818" y="1357298"/>
            <a:ext cx="3222644" cy="3829863"/>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ppt_x"/>
                                          </p:val>
                                        </p:tav>
                                        <p:tav tm="100000">
                                          <p:val>
                                            <p:strVal val="#ppt_x"/>
                                          </p:val>
                                        </p:tav>
                                      </p:tavLst>
                                    </p:anim>
                                    <p:anim calcmode="lin" valueType="num">
                                      <p:cBhvr additive="base">
                                        <p:cTn id="8" dur="50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1800" decel="100000" fill="hold"/>
                                        <p:tgtEl>
                                          <p:spTgt spid="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109</TotalTime>
  <Words>267</Words>
  <PresentationFormat>Экран (4:3)</PresentationFormat>
  <Paragraphs>18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Литейная</vt:lpstr>
      <vt:lpstr>По улицам родного города</vt:lpstr>
      <vt:lpstr>Краснодар…</vt:lpstr>
      <vt:lpstr>Небольшой, южный город Краснодар… В его мирную жизнь в июне 41-го года тоже ворвалась война. Отечество требовало, и Краснодар тал городом-воином, как сотни других советских городов. </vt:lpstr>
      <vt:lpstr>По всему краю создавались оборонительные отряды, добровольческие эскадроны, в них пожилые и молодежь непризывного возраста.</vt:lpstr>
      <vt:lpstr>«На рассвете на северо-западной окраине города на перекрестке улиц Луговой и Казарменного переулка остановился военный грузовик. Рослый солдат торопливо отцепил пушку от машины»</vt:lpstr>
      <vt:lpstr>Ближе к Краснодару неувядаемую доблесть в борьбе с врагом проявил партизанский отряд под руководством Петра Игнатова. В отряде находились его жена Елена и два сына – Евгений и Геня, которые совершили немало героических подвигов. Последний бой стоил им жизни, но принес бессмертие. </vt:lpstr>
      <vt:lpstr>В нашем городе краевой детской библиотеке присвоено  имя братьев Игнатовых</vt:lpstr>
      <vt:lpstr>Для этой цели Володя Головатый и его группа подготовили бутылки с горючей смесью. 27 января 1943 года юные подпольщики осуществили свой замысел: склад взлетел на воздух, а танки сгорели.  </vt:lpstr>
      <vt:lpstr>Перед зданием вокзала местных линий Краснодарского аэропорта установлен памятник. Скульптор изобразил стройную девушку, которая ждет возвращения боевых подруг из очередного полета. Это Евдокия Давыдовна Бершанская, отважная летчица, командир женского авиаполка легких ночных бомбардировщиков, Герой Советского Союза. </vt:lpstr>
      <vt:lpstr>В октябре 1941 года Бершанскую вызвали в Москву и предложили возглавить женский полк ночных бомбардировщиков ПО-2. После недолгих колебаний Евдокия Давыдовна дала согласие.  Оставив сына тете, она пошла защищать родину. </vt:lpstr>
      <vt:lpstr>Все тихо, все покрыто мглой, Но вслушайся – жужжанье раздается, То прежде мирные машины рвутся в бой, И сердце в их груди стучит и бьется. </vt:lpstr>
      <vt:lpstr>Сентябрь 1943 года</vt:lpstr>
      <vt:lpstr>Слайд 13</vt:lpstr>
      <vt:lpstr>Памяти павших в боях за Краснодар посвящается…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 улицам родного города</dc:title>
  <cp:lastModifiedBy>Ольга Андреевна</cp:lastModifiedBy>
  <cp:revision>13</cp:revision>
  <dcterms:modified xsi:type="dcterms:W3CDTF">2009-02-10T13:04:09Z</dcterms:modified>
</cp:coreProperties>
</file>