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64" r:id="rId3"/>
    <p:sldId id="268" r:id="rId4"/>
    <p:sldId id="266" r:id="rId5"/>
    <p:sldId id="267" r:id="rId6"/>
    <p:sldId id="269" r:id="rId7"/>
    <p:sldId id="270" r:id="rId8"/>
    <p:sldId id="271" r:id="rId9"/>
    <p:sldId id="272" r:id="rId10"/>
    <p:sldId id="273" r:id="rId11"/>
    <p:sldId id="274" r:id="rId12"/>
    <p:sldId id="275" r:id="rId13"/>
    <p:sldId id="276" r:id="rId14"/>
    <p:sldId id="277" r:id="rId15"/>
    <p:sldId id="278" r:id="rId16"/>
    <p:sldId id="281" r:id="rId17"/>
    <p:sldId id="292" r:id="rId18"/>
    <p:sldId id="293" r:id="rId19"/>
    <p:sldId id="294" r:id="rId20"/>
    <p:sldId id="295"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66"/>
    <a:srgbClr val="FFFFFF"/>
    <a:srgbClr val="9999FF"/>
    <a:srgbClr val="99FF66"/>
    <a:srgbClr val="66FF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24" autoAdjust="0"/>
  </p:normalViewPr>
  <p:slideViewPr>
    <p:cSldViewPr>
      <p:cViewPr>
        <p:scale>
          <a:sx n="94" d="100"/>
          <a:sy n="94" d="100"/>
        </p:scale>
        <p:origin x="-6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C004B7-98BA-4D98-AD7F-F99A5E27B6A7}" type="datetimeFigureOut">
              <a:rPr lang="ru-RU"/>
              <a:pPr>
                <a:defRPr/>
              </a:pPr>
              <a:t>04.04.2013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37B753C-52F1-45EB-B115-1C2364A120E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6E1C8-988F-4C36-8490-83292C4FC15E}"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6CF8805-2C88-4485-AF1A-3D5B5CEDAE61}" type="datetimeFigureOut">
              <a:rPr lang="ru-RU"/>
              <a:pPr>
                <a:defRPr/>
              </a:pPr>
              <a:t>04.04.2013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92C340-C935-4D06-85BE-7E5DB0130BF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1DA236-FC71-4C54-B513-4E6BF3939933}" type="datetimeFigureOut">
              <a:rPr lang="ru-RU"/>
              <a:pPr>
                <a:defRPr/>
              </a:pPr>
              <a:t>04.04.2013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86B1AA-4C22-4ADE-8DCC-C0B88497A47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2FC421-901C-4510-8EFB-91B136B9ABE9}" type="datetimeFigureOut">
              <a:rPr lang="ru-RU"/>
              <a:pPr>
                <a:defRPr/>
              </a:pPr>
              <a:t>04.04.2013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1B5ED2-30F1-428D-84FC-12EFA1D0DDC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C616AA-8472-4063-97DC-ED929DB6533F}" type="datetimeFigureOut">
              <a:rPr lang="ru-RU"/>
              <a:pPr>
                <a:defRPr/>
              </a:pPr>
              <a:t>04.04.2013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86C8CA-5388-4AB8-B600-9F5A2BA353A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94C9F64-8413-46E8-8E1F-2A9ECFE877E1}" type="datetimeFigureOut">
              <a:rPr lang="ru-RU"/>
              <a:pPr>
                <a:defRPr/>
              </a:pPr>
              <a:t>04.04.2013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C41D8F-16F5-4A37-A6F2-A1CE3AE5E9C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DD95BB9-B167-4E46-B2CD-00FC56DB657C}" type="datetimeFigureOut">
              <a:rPr lang="ru-RU"/>
              <a:pPr>
                <a:defRPr/>
              </a:pPr>
              <a:t>04.04.2013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6D479D-BA6A-4AF9-9CDD-4F07CCB8654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D9B794A-39D9-49AE-B357-034BBD3863A6}" type="datetimeFigureOut">
              <a:rPr lang="ru-RU"/>
              <a:pPr>
                <a:defRPr/>
              </a:pPr>
              <a:t>04.04.2013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B991084-BC7C-4E90-A7E4-99986E01ED6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2302D54-C8CF-4878-80BA-9CF7673594BD}" type="datetimeFigureOut">
              <a:rPr lang="ru-RU"/>
              <a:pPr>
                <a:defRPr/>
              </a:pPr>
              <a:t>04.04.2013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51454D5-0607-45B1-B719-7150CABB21C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CC8E74B-6337-434C-973C-703CA92262C2}" type="datetimeFigureOut">
              <a:rPr lang="ru-RU"/>
              <a:pPr>
                <a:defRPr/>
              </a:pPr>
              <a:t>04.04.2013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AA812F4-EFFB-48C6-887D-D663EDDA9C2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B0C39B-FB95-4BC2-AC5E-851D8FBB443E}" type="datetimeFigureOut">
              <a:rPr lang="ru-RU"/>
              <a:pPr>
                <a:defRPr/>
              </a:pPr>
              <a:t>04.04.2013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28960C-DAF3-4FF0-8A41-F5B71128B64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8B1B9C-468F-4973-AC39-CDB61D0C9972}" type="datetimeFigureOut">
              <a:rPr lang="ru-RU"/>
              <a:pPr>
                <a:defRPr/>
              </a:pPr>
              <a:t>04.04.2013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1C9AC9-E643-4773-8E22-431E308BF6D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BBE692-1646-4ADD-8D5F-E5AA224A7085}" type="datetimeFigureOut">
              <a:rPr lang="ru-RU"/>
              <a:pPr>
                <a:defRPr/>
              </a:pPr>
              <a:t>04.04.2013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F15102-5704-4D52-A6C5-0CD11AEC8AF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91" r:id="rId1"/>
    <p:sldLayoutId id="2147483790" r:id="rId2"/>
    <p:sldLayoutId id="2147483789" r:id="rId3"/>
    <p:sldLayoutId id="2147483788" r:id="rId4"/>
    <p:sldLayoutId id="2147483787" r:id="rId5"/>
    <p:sldLayoutId id="2147483786" r:id="rId6"/>
    <p:sldLayoutId id="2147483785" r:id="rId7"/>
    <p:sldLayoutId id="2147483784" r:id="rId8"/>
    <p:sldLayoutId id="2147483783" r:id="rId9"/>
    <p:sldLayoutId id="2147483782" r:id="rId10"/>
    <p:sldLayoutId id="21474837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4338" name="Заголовок 1"/>
          <p:cNvSpPr>
            <a:spLocks noGrp="1"/>
          </p:cNvSpPr>
          <p:nvPr>
            <p:ph type="ctrTitle"/>
          </p:nvPr>
        </p:nvSpPr>
        <p:spPr>
          <a:xfrm>
            <a:off x="685800" y="0"/>
            <a:ext cx="7772400" cy="3600450"/>
          </a:xfrm>
        </p:spPr>
        <p:txBody>
          <a:bodyPr/>
          <a:lstStyle/>
          <a:p>
            <a:pPr algn="l" eaLnBrk="1" hangingPunct="1"/>
            <a:r>
              <a:rPr lang="ru-RU" sz="4000" smtClean="0"/>
              <a:t/>
            </a:r>
            <a:br>
              <a:rPr lang="ru-RU" sz="4000" smtClean="0"/>
            </a:br>
            <a:r>
              <a:rPr lang="ru-RU" sz="4000" smtClean="0"/>
              <a:t>Презентация  на тему: «</a:t>
            </a:r>
            <a:r>
              <a:rPr lang="ru-RU" sz="4000" smtClean="0">
                <a:latin typeface="Arial" charset="0"/>
              </a:rPr>
              <a:t>Метеориты и метеоры. Классификация, исследования и наблюдения</a:t>
            </a:r>
            <a:r>
              <a:rPr lang="ru-RU" sz="4000" smtClean="0"/>
              <a:t>».</a:t>
            </a:r>
          </a:p>
        </p:txBody>
      </p:sp>
      <p:sp>
        <p:nvSpPr>
          <p:cNvPr id="14339" name="Подзаголовок 2"/>
          <p:cNvSpPr>
            <a:spLocks noGrp="1"/>
          </p:cNvSpPr>
          <p:nvPr>
            <p:ph type="subTitle" idx="1"/>
          </p:nvPr>
        </p:nvSpPr>
        <p:spPr>
          <a:xfrm>
            <a:off x="5572125" y="3886200"/>
            <a:ext cx="3571875" cy="2971800"/>
          </a:xfrm>
        </p:spPr>
        <p:txBody>
          <a:bodyPr/>
          <a:lstStyle/>
          <a:p>
            <a:pPr algn="l" eaLnBrk="1" hangingPunct="1"/>
            <a:endParaRPr lang="ru-RU" sz="1800" smtClean="0">
              <a:solidFill>
                <a:srgbClr val="0D0D0D"/>
              </a:solidFill>
            </a:endParaRPr>
          </a:p>
          <a:p>
            <a:pPr algn="l" eaLnBrk="1" hangingPunct="1"/>
            <a:r>
              <a:rPr lang="ru-RU" sz="1800" b="1" smtClean="0">
                <a:solidFill>
                  <a:srgbClr val="0D0D0D"/>
                </a:solidFill>
              </a:rPr>
              <a:t>Подготовила </a:t>
            </a:r>
          </a:p>
          <a:p>
            <a:pPr algn="l" eaLnBrk="1" hangingPunct="1"/>
            <a:r>
              <a:rPr lang="ru-RU" sz="1800" b="1" smtClean="0">
                <a:solidFill>
                  <a:srgbClr val="0D0D0D"/>
                </a:solidFill>
                <a:latin typeface="Arial" charset="0"/>
              </a:rPr>
              <a:t>Кормушкина Анастасия</a:t>
            </a:r>
          </a:p>
          <a:p>
            <a:pPr algn="l" eaLnBrk="1" hangingPunct="1"/>
            <a:r>
              <a:rPr lang="ru-RU" sz="1800" b="1" smtClean="0">
                <a:solidFill>
                  <a:srgbClr val="0D0D0D"/>
                </a:solidFill>
              </a:rPr>
              <a:t>10</a:t>
            </a:r>
            <a:r>
              <a:rPr lang="ru-RU" sz="1800" b="1" smtClean="0">
                <a:solidFill>
                  <a:srgbClr val="0D0D0D"/>
                </a:solidFill>
                <a:latin typeface="Arial" charset="0"/>
              </a:rPr>
              <a:t>А класс</a:t>
            </a:r>
          </a:p>
          <a:p>
            <a:pPr algn="l" eaLnBrk="1" hangingPunct="1"/>
            <a:r>
              <a:rPr lang="ru-RU" sz="1400" b="1" smtClean="0">
                <a:solidFill>
                  <a:schemeClr val="tx1"/>
                </a:solidFill>
              </a:rPr>
              <a:t>МБОУСОШ №61</a:t>
            </a:r>
            <a:br>
              <a:rPr lang="ru-RU" sz="1400" b="1" smtClean="0">
                <a:solidFill>
                  <a:schemeClr val="tx1"/>
                </a:solidFill>
              </a:rPr>
            </a:br>
            <a:endParaRPr lang="ru-RU" sz="1400" b="1"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a:p>
            <a:pPr eaLnBrk="1" hangingPunct="1"/>
            <a:endParaRPr lang="ru-RU" sz="1800"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a:p>
            <a:pPr algn="l" eaLnBrk="1" hangingPunct="1"/>
            <a:endParaRPr lang="ru-RU" sz="1800" smtClean="0">
              <a:solidFill>
                <a:srgbClr val="0D0D0D"/>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ru-RU" u="sng" smtClean="0"/>
              <a:t>Железные</a:t>
            </a:r>
          </a:p>
        </p:txBody>
      </p:sp>
      <p:sp>
        <p:nvSpPr>
          <p:cNvPr id="24579" name="Содержимое 2"/>
          <p:cNvSpPr>
            <a:spLocks noGrp="1"/>
          </p:cNvSpPr>
          <p:nvPr>
            <p:ph idx="1"/>
          </p:nvPr>
        </p:nvSpPr>
        <p:spPr/>
        <p:txBody>
          <a:bodyPr/>
          <a:lstStyle/>
          <a:p>
            <a:pPr eaLnBrk="1" hangingPunct="1">
              <a:buFont typeface="Arial" charset="0"/>
              <a:buNone/>
            </a:pPr>
            <a:r>
              <a:rPr lang="ru-RU" sz="2400" b="1" smtClean="0"/>
              <a:t>Железные метеориты в основном состоят из железа(90-95%), небольшого количества никеля и незначительных включений других металлов. Они составляют 5,7 % падений.</a:t>
            </a:r>
            <a:endParaRPr lang="ru-RU" sz="2400" smtClean="0"/>
          </a:p>
          <a:p>
            <a:pPr eaLnBrk="1" hangingPunct="1">
              <a:buFont typeface="Arial" charset="0"/>
              <a:buNone/>
            </a:pPr>
            <a:endParaRPr lang="ru-RU" sz="2400" smtClean="0"/>
          </a:p>
        </p:txBody>
      </p:sp>
      <p:pic>
        <p:nvPicPr>
          <p:cNvPr id="24580" name="Рисунок 3" descr="Метеорит (4).jpg"/>
          <p:cNvPicPr>
            <a:picLocks noChangeAspect="1"/>
          </p:cNvPicPr>
          <p:nvPr/>
        </p:nvPicPr>
        <p:blipFill>
          <a:blip r:embed="rId2"/>
          <a:srcRect/>
          <a:stretch>
            <a:fillRect/>
          </a:stretch>
        </p:blipFill>
        <p:spPr bwMode="auto">
          <a:xfrm>
            <a:off x="2928938" y="3214688"/>
            <a:ext cx="2928937" cy="33575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ru-RU" sz="4000" smtClean="0"/>
              <a:t>Классификация по методу обнаружения</a:t>
            </a:r>
          </a:p>
        </p:txBody>
      </p:sp>
      <p:sp>
        <p:nvSpPr>
          <p:cNvPr id="25603" name="Содержимое 2"/>
          <p:cNvSpPr>
            <a:spLocks noGrp="1"/>
          </p:cNvSpPr>
          <p:nvPr>
            <p:ph idx="1"/>
          </p:nvPr>
        </p:nvSpPr>
        <p:spPr/>
        <p:txBody>
          <a:bodyPr/>
          <a:lstStyle/>
          <a:p>
            <a:pPr eaLnBrk="1" hangingPunct="1">
              <a:buFont typeface="Wingdings" pitchFamily="2" charset="2"/>
              <a:buChar char="Ø"/>
            </a:pPr>
            <a:r>
              <a:rPr lang="ru-RU" sz="3600" i="1" smtClean="0">
                <a:latin typeface="Arial Unicode MS" pitchFamily="34" charset="-128"/>
                <a:ea typeface="Arial Unicode MS" pitchFamily="34" charset="-128"/>
                <a:cs typeface="Arial Unicode MS" pitchFamily="34" charset="-128"/>
              </a:rPr>
              <a:t>падения</a:t>
            </a:r>
            <a:r>
              <a:rPr lang="ru-RU" smtClean="0"/>
              <a:t> (когда метеорит находят после наблюдения его падения в атмосфере)</a:t>
            </a:r>
          </a:p>
          <a:p>
            <a:pPr eaLnBrk="1" hangingPunct="1">
              <a:buFont typeface="Wingdings" pitchFamily="2" charset="2"/>
              <a:buChar char="Ø"/>
            </a:pPr>
            <a:r>
              <a:rPr lang="ru-RU" sz="3600" i="1" smtClean="0">
                <a:latin typeface="Arial Unicode MS" pitchFamily="34" charset="-128"/>
                <a:ea typeface="Arial Unicode MS" pitchFamily="34" charset="-128"/>
                <a:cs typeface="Arial Unicode MS" pitchFamily="34" charset="-128"/>
              </a:rPr>
              <a:t>находки</a:t>
            </a:r>
            <a:r>
              <a:rPr lang="ru-RU" smtClean="0"/>
              <a:t> (когда метеоритное происхождение материала определяется только путём анализа)</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Крупные современные метеориты на территории России</a:t>
            </a:r>
            <a:endParaRPr lang="ru-RU" dirty="0"/>
          </a:p>
        </p:txBody>
      </p:sp>
      <p:sp>
        <p:nvSpPr>
          <p:cNvPr id="26627" name="Содержимое 2"/>
          <p:cNvSpPr>
            <a:spLocks noGrp="1"/>
          </p:cNvSpPr>
          <p:nvPr>
            <p:ph idx="1"/>
          </p:nvPr>
        </p:nvSpPr>
        <p:spPr/>
        <p:txBody>
          <a:bodyPr/>
          <a:lstStyle/>
          <a:p>
            <a:pPr eaLnBrk="1" hangingPunct="1"/>
            <a:r>
              <a:rPr lang="ru-RU" sz="2400" smtClean="0"/>
              <a:t>Тунгусский метеорит («Тунгусский феномен»).Упал 30 июня 1908 года в бассейне реки Подкаменная Тунгуска в Сибири. Общая энергия оценивается в 15-40 мегатонн тротилового эквивалента, что соответствует энергии крупной водородной бомбы. Взрывной волной было повалено 2100 кв.км леса, в радиусе 200 км были выбиты стёкла домов; вскоре началась магнитная буря.</a:t>
            </a:r>
          </a:p>
        </p:txBody>
      </p:sp>
      <p:pic>
        <p:nvPicPr>
          <p:cNvPr id="26628" name="Рисунок 3" descr="101.jpg"/>
          <p:cNvPicPr>
            <a:picLocks noChangeAspect="1"/>
          </p:cNvPicPr>
          <p:nvPr/>
        </p:nvPicPr>
        <p:blipFill>
          <a:blip r:embed="rId2"/>
          <a:srcRect/>
          <a:stretch>
            <a:fillRect/>
          </a:stretch>
        </p:blipFill>
        <p:spPr bwMode="auto">
          <a:xfrm>
            <a:off x="2571750" y="4214813"/>
            <a:ext cx="3929063" cy="24018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357188"/>
            <a:ext cx="8229600" cy="3286125"/>
          </a:xfrm>
        </p:spPr>
        <p:txBody>
          <a:bodyPr/>
          <a:lstStyle/>
          <a:p>
            <a:pPr algn="l" eaLnBrk="1" hangingPunct="1">
              <a:buFontTx/>
              <a:buChar char="•"/>
            </a:pPr>
            <a:r>
              <a:rPr lang="ru-RU" sz="2800" smtClean="0"/>
              <a:t>Царев метеорит (метеоритный дождь). Упал 6 декабря 1922 г. вблизи села Царев Волгоградской области. Это каменный метеорит. Общая масса собранных осколков 1,6 тонны на площади около 15 кв. км. Вес самого большого упавшего фрагмента составил 284 кг. Метеорит был найден только в 1968 году.</a:t>
            </a:r>
            <a:br>
              <a:rPr lang="ru-RU" sz="2800" smtClean="0"/>
            </a:br>
            <a:endParaRPr lang="ru-RU" sz="2800" smtClean="0"/>
          </a:p>
        </p:txBody>
      </p:sp>
      <p:pic>
        <p:nvPicPr>
          <p:cNvPr id="27651" name="Рисунок 2" descr="carev1.jpg"/>
          <p:cNvPicPr>
            <a:picLocks noChangeAspect="1"/>
          </p:cNvPicPr>
          <p:nvPr/>
        </p:nvPicPr>
        <p:blipFill>
          <a:blip r:embed="rId2"/>
          <a:srcRect/>
          <a:stretch>
            <a:fillRect/>
          </a:stretch>
        </p:blipFill>
        <p:spPr bwMode="auto">
          <a:xfrm>
            <a:off x="3357563" y="3119438"/>
            <a:ext cx="2571750" cy="3429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142875"/>
            <a:ext cx="8229600" cy="4572000"/>
          </a:xfrm>
        </p:spPr>
        <p:txBody>
          <a:bodyPr/>
          <a:lstStyle/>
          <a:p>
            <a:pPr algn="l" eaLnBrk="1" hangingPunct="1">
              <a:buFontTx/>
              <a:buChar char="•"/>
            </a:pPr>
            <a:r>
              <a:rPr lang="ru-RU" sz="2800" smtClean="0"/>
              <a:t>Витимский болид. Упал в районе посёлков Мама и Витимский Мамско-Чуйского района Иркутской области в ночь с 24 на 25 сентября 2002 года. Событие имело большой общественный резонанс, хотя общая энергия взрыва метеорита, по-видимому, сравнительно невелика (200 тонн тротилового эквивалента, при начальной энергии 2,3 килотонны), максимальная начальная масса (до сгорания в атмосфере) 160 тонн, а конечная масса осколков порядка нескольких сотен килограмм.</a:t>
            </a:r>
            <a:br>
              <a:rPr lang="ru-RU" sz="2800" smtClean="0"/>
            </a:br>
            <a:endParaRPr lang="ru-RU" sz="2800" smtClean="0"/>
          </a:p>
        </p:txBody>
      </p:sp>
      <p:pic>
        <p:nvPicPr>
          <p:cNvPr id="28675" name="Рисунок 2" descr="ULWCA1O9370CAL5T21OCAC63K6ACAR0KLG3CAWKU9LMCAAPD83QCAVK7NXKCAYUXQTKCAST33B3CAHSQC3FCAQ4EOIPCAT6QY0BCAT4KJVECALF7BN6CAN71CVKCAEFU4ARCAL1BBGGCAQLWZ1XCA6DHAVB.jpg"/>
          <p:cNvPicPr>
            <a:picLocks noChangeAspect="1"/>
          </p:cNvPicPr>
          <p:nvPr/>
        </p:nvPicPr>
        <p:blipFill>
          <a:blip r:embed="rId2"/>
          <a:srcRect/>
          <a:stretch>
            <a:fillRect/>
          </a:stretch>
        </p:blipFill>
        <p:spPr bwMode="auto">
          <a:xfrm>
            <a:off x="3429000" y="4660900"/>
            <a:ext cx="2071688" cy="15541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274638"/>
            <a:ext cx="8229600" cy="2511425"/>
          </a:xfrm>
        </p:spPr>
        <p:txBody>
          <a:bodyPr/>
          <a:lstStyle/>
          <a:p>
            <a:pPr algn="l" eaLnBrk="1" hangingPunct="1">
              <a:buFontTx/>
              <a:buChar char="•"/>
            </a:pPr>
            <a:r>
              <a:rPr lang="ru-RU" sz="2800" smtClean="0"/>
              <a:t>Сихотэ-Алинский метеорит (общая масса осколков 30 тонн, энергия оценивается в 20 килотонн). Это был железный метеорит. Упал в Уссурийской тайге 12 февраля 1947 году и выпал железным дождём на площади на площади 35 кв. метров.</a:t>
            </a:r>
            <a:br>
              <a:rPr lang="ru-RU" sz="2800" smtClean="0"/>
            </a:br>
            <a:endParaRPr lang="ru-RU" sz="2800" smtClean="0"/>
          </a:p>
        </p:txBody>
      </p:sp>
      <p:pic>
        <p:nvPicPr>
          <p:cNvPr id="29699" name="Рисунок 3" descr="PARADOX-meteorit-13hi.jpg"/>
          <p:cNvPicPr>
            <a:picLocks noChangeAspect="1"/>
          </p:cNvPicPr>
          <p:nvPr/>
        </p:nvPicPr>
        <p:blipFill>
          <a:blip r:embed="rId2"/>
          <a:srcRect/>
          <a:stretch>
            <a:fillRect/>
          </a:stretch>
        </p:blipFill>
        <p:spPr bwMode="auto">
          <a:xfrm>
            <a:off x="1857375" y="2643188"/>
            <a:ext cx="5080000" cy="355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algn="l" eaLnBrk="1" hangingPunct="1"/>
            <a:r>
              <a:rPr lang="ru-RU" smtClean="0"/>
              <a:t>Интересные факты</a:t>
            </a:r>
          </a:p>
        </p:txBody>
      </p:sp>
      <p:sp>
        <p:nvSpPr>
          <p:cNvPr id="3" name="Содержимое 2"/>
          <p:cNvSpPr>
            <a:spLocks noGrp="1"/>
          </p:cNvSpPr>
          <p:nvPr>
            <p:ph idx="1"/>
          </p:nvPr>
        </p:nvSpPr>
        <p:spPr>
          <a:xfrm>
            <a:off x="457200" y="2000250"/>
            <a:ext cx="8229600" cy="4125913"/>
          </a:xfrm>
        </p:spPr>
        <p:txBody>
          <a:bodyPr rtlCol="0">
            <a:normAutofit fontScale="70000" lnSpcReduction="20000"/>
          </a:bodyPr>
          <a:lstStyle/>
          <a:p>
            <a:pPr eaLnBrk="1" fontAlgn="auto" hangingPunct="1">
              <a:spcAft>
                <a:spcPts val="0"/>
              </a:spcAft>
              <a:buFont typeface="Arial" pitchFamily="34" charset="0"/>
              <a:buChar char="•"/>
              <a:defRPr/>
            </a:pPr>
            <a:r>
              <a:rPr lang="ru-RU" b="1" dirty="0" smtClean="0"/>
              <a:t>Единственный </a:t>
            </a:r>
            <a:r>
              <a:rPr lang="ru-RU" b="1" dirty="0" err="1" smtClean="0"/>
              <a:t>задокументированный</a:t>
            </a:r>
            <a:r>
              <a:rPr lang="ru-RU" b="1" dirty="0" smtClean="0"/>
              <a:t> случай попадания метеорита в человека произошел 30 ноября 1954 в штате Алабама. Метеорит весом около 4 кг пробил крышу дома и рикошетом ударил Анну Элизабет </a:t>
            </a:r>
            <a:r>
              <a:rPr lang="ru-RU" b="1" dirty="0" err="1" smtClean="0"/>
              <a:t>Ходжес</a:t>
            </a:r>
            <a:r>
              <a:rPr lang="ru-RU" b="1" dirty="0" smtClean="0"/>
              <a:t> по руке и бедру. Женщина получила ушибы.</a:t>
            </a:r>
          </a:p>
          <a:p>
            <a:pPr eaLnBrk="1" fontAlgn="auto" hangingPunct="1">
              <a:spcAft>
                <a:spcPts val="0"/>
              </a:spcAft>
              <a:buFont typeface="Arial" pitchFamily="34" charset="0"/>
              <a:buChar char="•"/>
              <a:defRPr/>
            </a:pPr>
            <a:r>
              <a:rPr lang="ru-RU" b="1" dirty="0" smtClean="0"/>
              <a:t> В 1875 году метеорит упал в районе озера Чад (Африка) и достигал, по рассказам аборигенов, 10 метров в диаметре. После того как информация о нем достигла Королевского астрономического общества Великобритании, к нему была послана экспедиция (Спустя 15 лет). По прибытии на место оказалось, что его уничтожили слоны, облюбовав его для того, чтобы точить бивни. Воронку уничтожили редкие, но обильные дожди.</a:t>
            </a:r>
            <a:endParaRPr lang="ru-RU" dirty="0" smtClean="0"/>
          </a:p>
          <a:p>
            <a:pPr eaLnBrk="1" fontAlgn="auto" hangingPunct="1">
              <a:spcAft>
                <a:spcPts val="0"/>
              </a:spcAft>
              <a:buFont typeface="Arial" pitchFamily="34" charset="0"/>
              <a:buChar char="•"/>
              <a:defRPr/>
            </a:pPr>
            <a:endParaRPr lang="ru-RU" dirty="0"/>
          </a:p>
        </p:txBody>
      </p:sp>
      <p:pic>
        <p:nvPicPr>
          <p:cNvPr id="30724" name="Рисунок 3" descr="Метеорит (2).jpg"/>
          <p:cNvPicPr>
            <a:picLocks noChangeAspect="1"/>
          </p:cNvPicPr>
          <p:nvPr/>
        </p:nvPicPr>
        <p:blipFill>
          <a:blip r:embed="rId2"/>
          <a:srcRect/>
          <a:stretch>
            <a:fillRect/>
          </a:stretch>
        </p:blipFill>
        <p:spPr bwMode="auto">
          <a:xfrm>
            <a:off x="5929313" y="285750"/>
            <a:ext cx="2452687" cy="16351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m-meteor_12-1_2259.jpg"/>
          <p:cNvPicPr>
            <a:picLocks noChangeAspect="1"/>
          </p:cNvPicPr>
          <p:nvPr/>
        </p:nvPicPr>
        <p:blipFill>
          <a:blip r:embed="rId2" cstate="print"/>
          <a:stretch>
            <a:fillRect/>
          </a:stretch>
        </p:blipFill>
        <p:spPr>
          <a:xfrm>
            <a:off x="1214414" y="357166"/>
            <a:ext cx="6594441" cy="61689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Goba.jpg"/>
          <p:cNvPicPr>
            <a:picLocks noChangeAspect="1"/>
          </p:cNvPicPr>
          <p:nvPr/>
        </p:nvPicPr>
        <p:blipFill>
          <a:blip r:embed="rId2" cstate="print"/>
          <a:stretch>
            <a:fillRect/>
          </a:stretch>
        </p:blipFill>
        <p:spPr>
          <a:xfrm>
            <a:off x="1071538" y="928670"/>
            <a:ext cx="7075694" cy="48314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Willamette_Meteorite_AMNH.jpg"/>
          <p:cNvPicPr>
            <a:picLocks noChangeAspect="1"/>
          </p:cNvPicPr>
          <p:nvPr/>
        </p:nvPicPr>
        <p:blipFill>
          <a:blip r:embed="rId2" cstate="print"/>
          <a:stretch>
            <a:fillRect/>
          </a:stretch>
        </p:blipFill>
        <p:spPr>
          <a:xfrm>
            <a:off x="2143108" y="428604"/>
            <a:ext cx="4572014" cy="60960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0" y="0"/>
            <a:ext cx="9144000" cy="6370975"/>
          </a:xfrm>
          <a:prstGeom prst="rect">
            <a:avLst/>
          </a:prstGeom>
        </p:spPr>
        <p:txBody>
          <a:bodyPr numCol="2">
            <a:spAutoFit/>
          </a:bodyPr>
          <a:lstStyle/>
          <a:p>
            <a:pPr algn="ctr" fontAlgn="auto">
              <a:spcBef>
                <a:spcPts val="0"/>
              </a:spcBef>
              <a:spcAft>
                <a:spcPts val="0"/>
              </a:spcAft>
              <a:defRPr/>
            </a:pPr>
            <a:r>
              <a:rPr lang="ru-RU" sz="1600" dirty="0">
                <a:latin typeface="+mn-lt"/>
                <a:cs typeface="+mn-cs"/>
              </a:rPr>
              <a:t>И он летел от самых звёзд далёких,</a:t>
            </a:r>
            <a:br>
              <a:rPr lang="ru-RU" sz="1600" dirty="0">
                <a:latin typeface="+mn-lt"/>
                <a:cs typeface="+mn-cs"/>
              </a:rPr>
            </a:br>
            <a:r>
              <a:rPr lang="ru-RU" sz="1600" dirty="0">
                <a:latin typeface="+mn-lt"/>
                <a:cs typeface="+mn-cs"/>
              </a:rPr>
              <a:t>Летел вперёд, не зная сам куда,</a:t>
            </a:r>
            <a:br>
              <a:rPr lang="ru-RU" sz="1600" dirty="0">
                <a:latin typeface="+mn-lt"/>
                <a:cs typeface="+mn-cs"/>
              </a:rPr>
            </a:br>
            <a:r>
              <a:rPr lang="ru-RU" sz="1600" dirty="0">
                <a:latin typeface="+mn-lt"/>
                <a:cs typeface="+mn-cs"/>
              </a:rPr>
              <a:t>И думал он что путь его нелёгкий </a:t>
            </a:r>
            <a:br>
              <a:rPr lang="ru-RU" sz="1600" dirty="0">
                <a:latin typeface="+mn-lt"/>
                <a:cs typeface="+mn-cs"/>
              </a:rPr>
            </a:br>
            <a:r>
              <a:rPr lang="ru-RU" sz="1600" dirty="0">
                <a:latin typeface="+mn-lt"/>
                <a:cs typeface="+mn-cs"/>
              </a:rPr>
              <a:t>Не сможет оборваться никогда.</a:t>
            </a:r>
            <a:br>
              <a:rPr lang="ru-RU" sz="1600" dirty="0">
                <a:latin typeface="+mn-lt"/>
                <a:cs typeface="+mn-cs"/>
              </a:rPr>
            </a:br>
            <a:r>
              <a:rPr lang="ru-RU" sz="1600" dirty="0">
                <a:latin typeface="+mn-lt"/>
                <a:cs typeface="+mn-cs"/>
              </a:rPr>
              <a:t/>
            </a:r>
            <a:br>
              <a:rPr lang="ru-RU" sz="1600" dirty="0">
                <a:latin typeface="+mn-lt"/>
                <a:cs typeface="+mn-cs"/>
              </a:rPr>
            </a:br>
            <a:r>
              <a:rPr lang="ru-RU" sz="1600" dirty="0">
                <a:latin typeface="+mn-lt"/>
                <a:cs typeface="+mn-cs"/>
              </a:rPr>
              <a:t>А мимо плыли целые созвездья,</a:t>
            </a:r>
            <a:br>
              <a:rPr lang="ru-RU" sz="1600" dirty="0">
                <a:latin typeface="+mn-lt"/>
                <a:cs typeface="+mn-cs"/>
              </a:rPr>
            </a:br>
            <a:r>
              <a:rPr lang="ru-RU" sz="1600" dirty="0">
                <a:latin typeface="+mn-lt"/>
                <a:cs typeface="+mn-cs"/>
              </a:rPr>
              <a:t>Мелькали пятна множества планет,</a:t>
            </a:r>
            <a:br>
              <a:rPr lang="ru-RU" sz="1600" dirty="0">
                <a:latin typeface="+mn-lt"/>
                <a:cs typeface="+mn-cs"/>
              </a:rPr>
            </a:br>
            <a:r>
              <a:rPr lang="ru-RU" sz="1600" dirty="0">
                <a:latin typeface="+mn-lt"/>
                <a:cs typeface="+mn-cs"/>
              </a:rPr>
              <a:t>И тысячи осколков неизвестных -</a:t>
            </a:r>
            <a:br>
              <a:rPr lang="ru-RU" sz="1600" dirty="0">
                <a:latin typeface="+mn-lt"/>
                <a:cs typeface="+mn-cs"/>
              </a:rPr>
            </a:br>
            <a:r>
              <a:rPr lang="ru-RU" sz="1600" dirty="0">
                <a:latin typeface="+mn-lt"/>
                <a:cs typeface="+mn-cs"/>
              </a:rPr>
              <a:t>Чего уж во Вселенной только нет !</a:t>
            </a:r>
            <a:br>
              <a:rPr lang="ru-RU" sz="1600" dirty="0">
                <a:latin typeface="+mn-lt"/>
                <a:cs typeface="+mn-cs"/>
              </a:rPr>
            </a:br>
            <a:r>
              <a:rPr lang="ru-RU" sz="1600" dirty="0">
                <a:latin typeface="+mn-lt"/>
                <a:cs typeface="+mn-cs"/>
              </a:rPr>
              <a:t/>
            </a:r>
            <a:br>
              <a:rPr lang="ru-RU" sz="1600" dirty="0">
                <a:latin typeface="+mn-lt"/>
                <a:cs typeface="+mn-cs"/>
              </a:rPr>
            </a:br>
            <a:r>
              <a:rPr lang="ru-RU" sz="1600" dirty="0">
                <a:latin typeface="+mn-lt"/>
                <a:cs typeface="+mn-cs"/>
              </a:rPr>
              <a:t>Летел он беззаботно, полагая,</a:t>
            </a:r>
            <a:br>
              <a:rPr lang="ru-RU" sz="1600" dirty="0">
                <a:latin typeface="+mn-lt"/>
                <a:cs typeface="+mn-cs"/>
              </a:rPr>
            </a:br>
            <a:r>
              <a:rPr lang="ru-RU" sz="1600" dirty="0">
                <a:latin typeface="+mn-lt"/>
                <a:cs typeface="+mn-cs"/>
              </a:rPr>
              <a:t>Что все преграды сможет обойти,</a:t>
            </a:r>
            <a:br>
              <a:rPr lang="ru-RU" sz="1600" dirty="0">
                <a:latin typeface="+mn-lt"/>
                <a:cs typeface="+mn-cs"/>
              </a:rPr>
            </a:br>
            <a:r>
              <a:rPr lang="ru-RU" sz="1600" dirty="0">
                <a:latin typeface="+mn-lt"/>
                <a:cs typeface="+mn-cs"/>
              </a:rPr>
              <a:t>Но вдруг одна Планета Голубая</a:t>
            </a:r>
            <a:br>
              <a:rPr lang="ru-RU" sz="1600" dirty="0">
                <a:latin typeface="+mn-lt"/>
                <a:cs typeface="+mn-cs"/>
              </a:rPr>
            </a:br>
            <a:r>
              <a:rPr lang="ru-RU" sz="1600" dirty="0">
                <a:latin typeface="+mn-lt"/>
                <a:cs typeface="+mn-cs"/>
              </a:rPr>
              <a:t>Внезапно показалась на пути.</a:t>
            </a:r>
            <a:br>
              <a:rPr lang="ru-RU" sz="1600" dirty="0">
                <a:latin typeface="+mn-lt"/>
                <a:cs typeface="+mn-cs"/>
              </a:rPr>
            </a:br>
            <a:r>
              <a:rPr lang="ru-RU" sz="1600" dirty="0">
                <a:latin typeface="+mn-lt"/>
                <a:cs typeface="+mn-cs"/>
              </a:rPr>
              <a:t/>
            </a:r>
            <a:br>
              <a:rPr lang="ru-RU" sz="1600" dirty="0">
                <a:latin typeface="+mn-lt"/>
                <a:cs typeface="+mn-cs"/>
              </a:rPr>
            </a:br>
            <a:r>
              <a:rPr lang="ru-RU" sz="1600" dirty="0">
                <a:latin typeface="+mn-lt"/>
                <a:cs typeface="+mn-cs"/>
              </a:rPr>
              <a:t>И только, подлетев к ней, ощутил он,</a:t>
            </a:r>
            <a:br>
              <a:rPr lang="ru-RU" sz="1600" dirty="0">
                <a:latin typeface="+mn-lt"/>
                <a:cs typeface="+mn-cs"/>
              </a:rPr>
            </a:br>
            <a:r>
              <a:rPr lang="ru-RU" sz="1600" dirty="0">
                <a:latin typeface="+mn-lt"/>
                <a:cs typeface="+mn-cs"/>
              </a:rPr>
              <a:t>Как сильно притяжение её -</a:t>
            </a:r>
            <a:br>
              <a:rPr lang="ru-RU" sz="1600" dirty="0">
                <a:latin typeface="+mn-lt"/>
                <a:cs typeface="+mn-cs"/>
              </a:rPr>
            </a:br>
            <a:r>
              <a:rPr lang="ru-RU" sz="1600" dirty="0">
                <a:latin typeface="+mn-lt"/>
                <a:cs typeface="+mn-cs"/>
              </a:rPr>
              <a:t>Не вырваться, оно его пленило</a:t>
            </a:r>
            <a:br>
              <a:rPr lang="ru-RU" sz="1600" dirty="0">
                <a:latin typeface="+mn-lt"/>
                <a:cs typeface="+mn-cs"/>
              </a:rPr>
            </a:br>
            <a:r>
              <a:rPr lang="ru-RU" sz="1600" dirty="0">
                <a:latin typeface="+mn-lt"/>
                <a:cs typeface="+mn-cs"/>
              </a:rPr>
              <a:t>И прямо на планету повело.</a:t>
            </a:r>
            <a:br>
              <a:rPr lang="ru-RU" sz="1600" dirty="0">
                <a:latin typeface="+mn-lt"/>
                <a:cs typeface="+mn-cs"/>
              </a:rPr>
            </a:br>
            <a:r>
              <a:rPr lang="ru-RU" sz="1600" dirty="0">
                <a:latin typeface="+mn-lt"/>
                <a:cs typeface="+mn-cs"/>
              </a:rPr>
              <a:t/>
            </a:r>
            <a:br>
              <a:rPr lang="ru-RU" sz="1600" dirty="0">
                <a:latin typeface="+mn-lt"/>
                <a:cs typeface="+mn-cs"/>
              </a:rPr>
            </a:br>
            <a:r>
              <a:rPr lang="ru-RU" sz="1600" dirty="0">
                <a:latin typeface="+mn-lt"/>
                <a:cs typeface="+mn-cs"/>
              </a:rPr>
              <a:t>Со всей своею скоростью огромной</a:t>
            </a:r>
            <a:br>
              <a:rPr lang="ru-RU" sz="1600" dirty="0">
                <a:latin typeface="+mn-lt"/>
                <a:cs typeface="+mn-cs"/>
              </a:rPr>
            </a:br>
            <a:r>
              <a:rPr lang="ru-RU" sz="1600" dirty="0">
                <a:latin typeface="+mn-lt"/>
                <a:cs typeface="+mn-cs"/>
              </a:rPr>
              <a:t>Вонзился в атмосферы её твердь,</a:t>
            </a:r>
            <a:br>
              <a:rPr lang="ru-RU" sz="1600" dirty="0">
                <a:latin typeface="+mn-lt"/>
                <a:cs typeface="+mn-cs"/>
              </a:rPr>
            </a:br>
            <a:r>
              <a:rPr lang="ru-RU" sz="1600" dirty="0">
                <a:latin typeface="+mn-lt"/>
                <a:cs typeface="+mn-cs"/>
              </a:rPr>
              <a:t>И боль перенося свою безмолвно,</a:t>
            </a:r>
            <a:br>
              <a:rPr lang="ru-RU" sz="1600" dirty="0">
                <a:latin typeface="+mn-lt"/>
                <a:cs typeface="+mn-cs"/>
              </a:rPr>
            </a:br>
            <a:r>
              <a:rPr lang="ru-RU" sz="1600" dirty="0">
                <a:latin typeface="+mn-lt"/>
                <a:cs typeface="+mn-cs"/>
              </a:rPr>
              <a:t>Он начал накаляться и гореть.</a:t>
            </a:r>
            <a:br>
              <a:rPr lang="ru-RU" sz="1600" dirty="0">
                <a:latin typeface="+mn-lt"/>
                <a:cs typeface="+mn-cs"/>
              </a:rPr>
            </a:br>
            <a:r>
              <a:rPr lang="ru-RU" sz="1600" dirty="0">
                <a:latin typeface="+mn-lt"/>
                <a:cs typeface="+mn-cs"/>
              </a:rPr>
              <a:t/>
            </a:r>
            <a:br>
              <a:rPr lang="ru-RU" sz="1600" dirty="0">
                <a:latin typeface="+mn-lt"/>
                <a:cs typeface="+mn-cs"/>
              </a:rPr>
            </a:br>
            <a:r>
              <a:rPr lang="ru-RU" sz="1600" dirty="0">
                <a:latin typeface="+mn-lt"/>
                <a:cs typeface="+mn-cs"/>
              </a:rPr>
              <a:t>Всю скорбь свою немую и отчаянье</a:t>
            </a:r>
            <a:br>
              <a:rPr lang="ru-RU" sz="1600" dirty="0">
                <a:latin typeface="+mn-lt"/>
                <a:cs typeface="+mn-cs"/>
              </a:rPr>
            </a:br>
            <a:r>
              <a:rPr lang="ru-RU" sz="1600" dirty="0">
                <a:latin typeface="+mn-lt"/>
                <a:cs typeface="+mn-cs"/>
              </a:rPr>
              <a:t>Вложил в последний этот свой полёт,</a:t>
            </a:r>
            <a:br>
              <a:rPr lang="ru-RU" sz="1600" dirty="0">
                <a:latin typeface="+mn-lt"/>
                <a:cs typeface="+mn-cs"/>
              </a:rPr>
            </a:br>
            <a:r>
              <a:rPr lang="ru-RU" sz="1600" dirty="0">
                <a:latin typeface="+mn-lt"/>
                <a:cs typeface="+mn-cs"/>
              </a:rPr>
              <a:t>И огненной стрелой, как в завещанье,</a:t>
            </a:r>
            <a:br>
              <a:rPr lang="ru-RU" sz="1600" dirty="0">
                <a:latin typeface="+mn-lt"/>
                <a:cs typeface="+mn-cs"/>
              </a:rPr>
            </a:br>
            <a:r>
              <a:rPr lang="ru-RU" sz="1600" dirty="0">
                <a:latin typeface="+mn-lt"/>
                <a:cs typeface="+mn-cs"/>
              </a:rPr>
              <a:t>Вечерний расцветил он небосвод !</a:t>
            </a:r>
            <a:br>
              <a:rPr lang="ru-RU" sz="1600" dirty="0">
                <a:latin typeface="+mn-lt"/>
                <a:cs typeface="+mn-cs"/>
              </a:rPr>
            </a:br>
            <a:r>
              <a:rPr lang="ru-RU" sz="1600" dirty="0">
                <a:latin typeface="+mn-lt"/>
                <a:cs typeface="+mn-cs"/>
              </a:rPr>
              <a:t/>
            </a:r>
            <a:br>
              <a:rPr lang="ru-RU" sz="1600" dirty="0">
                <a:latin typeface="+mn-lt"/>
                <a:cs typeface="+mn-cs"/>
              </a:rPr>
            </a:br>
            <a:r>
              <a:rPr lang="ru-RU" sz="1600" dirty="0">
                <a:latin typeface="+mn-lt"/>
                <a:cs typeface="+mn-cs"/>
              </a:rPr>
              <a:t>Коварная Планета Голубая</a:t>
            </a:r>
            <a:br>
              <a:rPr lang="ru-RU" sz="1600" dirty="0">
                <a:latin typeface="+mn-lt"/>
                <a:cs typeface="+mn-cs"/>
              </a:rPr>
            </a:br>
            <a:r>
              <a:rPr lang="ru-RU" sz="1600" dirty="0">
                <a:latin typeface="+mn-lt"/>
                <a:cs typeface="+mn-cs"/>
              </a:rPr>
              <a:t>Довольна, поглотив метеорит.</a:t>
            </a:r>
            <a:br>
              <a:rPr lang="ru-RU" sz="1600" dirty="0">
                <a:latin typeface="+mn-lt"/>
                <a:cs typeface="+mn-cs"/>
              </a:rPr>
            </a:br>
            <a:r>
              <a:rPr lang="ru-RU" sz="1600" dirty="0">
                <a:latin typeface="+mn-lt"/>
                <a:cs typeface="+mn-cs"/>
              </a:rPr>
              <a:t>Их многих ждёт судьба ещё такая,</a:t>
            </a:r>
            <a:br>
              <a:rPr lang="ru-RU" sz="1600" dirty="0">
                <a:latin typeface="+mn-lt"/>
                <a:cs typeface="+mn-cs"/>
              </a:rPr>
            </a:br>
            <a:r>
              <a:rPr lang="ru-RU" sz="1600" dirty="0">
                <a:latin typeface="+mn-lt"/>
                <a:cs typeface="+mn-cs"/>
              </a:rPr>
              <a:t>Кто в Космосе без адреса летит !!</a:t>
            </a:r>
          </a:p>
        </p:txBody>
      </p:sp>
      <p:pic>
        <p:nvPicPr>
          <p:cNvPr id="16387" name="Рисунок 3" descr="meteor1.jpg"/>
          <p:cNvPicPr>
            <a:picLocks noChangeAspect="1"/>
          </p:cNvPicPr>
          <p:nvPr/>
        </p:nvPicPr>
        <p:blipFill>
          <a:blip r:embed="rId2"/>
          <a:srcRect/>
          <a:stretch>
            <a:fillRect/>
          </a:stretch>
        </p:blipFill>
        <p:spPr bwMode="auto">
          <a:xfrm>
            <a:off x="5029200" y="2857500"/>
            <a:ext cx="4114800" cy="33813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1235983156b0d1.jpg"/>
          <p:cNvPicPr>
            <a:picLocks noChangeAspect="1"/>
          </p:cNvPicPr>
          <p:nvPr/>
        </p:nvPicPr>
        <p:blipFill>
          <a:blip r:embed="rId2" cstate="print"/>
          <a:stretch>
            <a:fillRect/>
          </a:stretch>
        </p:blipFill>
        <p:spPr>
          <a:xfrm>
            <a:off x="1500166" y="1000108"/>
            <a:ext cx="6234138" cy="48577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274638"/>
            <a:ext cx="8258175" cy="2082800"/>
          </a:xfrm>
        </p:spPr>
        <p:txBody>
          <a:bodyPr/>
          <a:lstStyle/>
          <a:p>
            <a:pPr algn="l" eaLnBrk="1" hangingPunct="1"/>
            <a:r>
              <a:rPr lang="ru-RU" sz="2800" smtClean="0"/>
              <a:t>Изучением метеоритов занимались академики В. И. Вернадский, А. Е. Ферсман, известные энтузиасты исследования метеоритов П. Л. Драверт, Л. А. Кулик и многие другие.</a:t>
            </a:r>
            <a:br>
              <a:rPr lang="ru-RU" sz="2800" smtClean="0"/>
            </a:br>
            <a:endParaRPr lang="ru-RU" sz="2800" smtClean="0"/>
          </a:p>
        </p:txBody>
      </p:sp>
      <p:pic>
        <p:nvPicPr>
          <p:cNvPr id="19459" name="Рисунок 2" descr="Dravert.jpg"/>
          <p:cNvPicPr>
            <a:picLocks noChangeAspect="1"/>
          </p:cNvPicPr>
          <p:nvPr/>
        </p:nvPicPr>
        <p:blipFill>
          <a:blip r:embed="rId2"/>
          <a:srcRect/>
          <a:stretch>
            <a:fillRect/>
          </a:stretch>
        </p:blipFill>
        <p:spPr bwMode="auto">
          <a:xfrm>
            <a:off x="357188" y="2857500"/>
            <a:ext cx="2071687" cy="2643188"/>
          </a:xfrm>
          <a:prstGeom prst="rect">
            <a:avLst/>
          </a:prstGeom>
          <a:noFill/>
          <a:ln w="9525">
            <a:noFill/>
            <a:miter lim="800000"/>
            <a:headEnd/>
            <a:tailEnd/>
          </a:ln>
        </p:spPr>
      </p:pic>
      <p:pic>
        <p:nvPicPr>
          <p:cNvPr id="19460" name="Рисунок 3" descr="fersman_clip_image002.jpg"/>
          <p:cNvPicPr>
            <a:picLocks noChangeAspect="1"/>
          </p:cNvPicPr>
          <p:nvPr/>
        </p:nvPicPr>
        <p:blipFill>
          <a:blip r:embed="rId3"/>
          <a:srcRect/>
          <a:stretch>
            <a:fillRect/>
          </a:stretch>
        </p:blipFill>
        <p:spPr bwMode="auto">
          <a:xfrm>
            <a:off x="3143250" y="2643188"/>
            <a:ext cx="2347913" cy="2857500"/>
          </a:xfrm>
          <a:prstGeom prst="rect">
            <a:avLst/>
          </a:prstGeom>
          <a:noFill/>
          <a:ln w="9525">
            <a:noFill/>
            <a:miter lim="800000"/>
            <a:headEnd/>
            <a:tailEnd/>
          </a:ln>
        </p:spPr>
      </p:pic>
      <p:pic>
        <p:nvPicPr>
          <p:cNvPr id="19461" name="Рисунок 4" descr="вернадский.jpg"/>
          <p:cNvPicPr>
            <a:picLocks noChangeAspect="1"/>
          </p:cNvPicPr>
          <p:nvPr/>
        </p:nvPicPr>
        <p:blipFill>
          <a:blip r:embed="rId4"/>
          <a:srcRect/>
          <a:stretch>
            <a:fillRect/>
          </a:stretch>
        </p:blipFill>
        <p:spPr bwMode="auto">
          <a:xfrm>
            <a:off x="6286500" y="2857500"/>
            <a:ext cx="2071688" cy="264318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229600" cy="654050"/>
          </a:xfrm>
        </p:spPr>
        <p:txBody>
          <a:bodyPr/>
          <a:lstStyle/>
          <a:p>
            <a:pPr eaLnBrk="1" hangingPunct="1"/>
            <a:r>
              <a:rPr lang="ru-RU" sz="3600" smtClean="0"/>
              <a:t>Метеориты</a:t>
            </a:r>
          </a:p>
        </p:txBody>
      </p:sp>
      <p:sp>
        <p:nvSpPr>
          <p:cNvPr id="3" name="Содержимое 2"/>
          <p:cNvSpPr>
            <a:spLocks noGrp="1"/>
          </p:cNvSpPr>
          <p:nvPr>
            <p:ph idx="1"/>
          </p:nvPr>
        </p:nvSpPr>
        <p:spPr>
          <a:xfrm>
            <a:off x="457200" y="1214438"/>
            <a:ext cx="8229600" cy="4911725"/>
          </a:xfrm>
        </p:spPr>
        <p:txBody>
          <a:bodyPr rtlCol="0">
            <a:normAutofit fontScale="70000" lnSpcReduction="20000"/>
          </a:bodyPr>
          <a:lstStyle/>
          <a:p>
            <a:pPr eaLnBrk="1" fontAlgn="auto" hangingPunct="1">
              <a:spcAft>
                <a:spcPts val="0"/>
              </a:spcAft>
              <a:buFont typeface="Arial" pitchFamily="34" charset="0"/>
              <a:buNone/>
              <a:defRPr/>
            </a:pPr>
            <a:r>
              <a:rPr lang="ru-RU" dirty="0" smtClean="0">
                <a:latin typeface="+mj-lt"/>
              </a:rPr>
              <a:t>Метеорит — твёрдое тело космического происхождения, упавшее на поверхность крупного небесного тела.</a:t>
            </a:r>
          </a:p>
          <a:p>
            <a:pPr eaLnBrk="1" fontAlgn="auto" hangingPunct="1">
              <a:spcAft>
                <a:spcPts val="0"/>
              </a:spcAft>
              <a:buFont typeface="Arial" pitchFamily="34" charset="0"/>
              <a:buNone/>
              <a:defRPr/>
            </a:pPr>
            <a:r>
              <a:rPr lang="ru-RU" dirty="0" smtClean="0">
                <a:latin typeface="+mj-lt"/>
              </a:rPr>
              <a:t>Большинство найденных метеоритов имеют вес от нескольких граммов до нескольких килограммов. Крупнейший из найденных метеоритов — </a:t>
            </a:r>
            <a:r>
              <a:rPr lang="ru-RU" dirty="0" err="1" smtClean="0">
                <a:latin typeface="+mj-lt"/>
              </a:rPr>
              <a:t>Гоба</a:t>
            </a:r>
            <a:r>
              <a:rPr lang="ru-RU" dirty="0" smtClean="0">
                <a:latin typeface="+mj-lt"/>
              </a:rPr>
              <a:t> (вес 60 тонн). Полагают, что в сутки на Землю падает 5—6 т метеоритов, или 2 тыс. тонн в год.</a:t>
            </a:r>
          </a:p>
          <a:p>
            <a:pPr eaLnBrk="1" fontAlgn="auto" hangingPunct="1">
              <a:spcAft>
                <a:spcPts val="0"/>
              </a:spcAft>
              <a:buFont typeface="Arial" pitchFamily="34" charset="0"/>
              <a:buNone/>
              <a:defRPr/>
            </a:pPr>
            <a:r>
              <a:rPr lang="ru-RU" dirty="0" smtClean="0">
                <a:latin typeface="+mj-lt"/>
              </a:rPr>
              <a:t>Существование метеоритов не признавалось ведущими академиками</a:t>
            </a:r>
            <a:r>
              <a:rPr lang="ru-RU" dirty="0">
                <a:latin typeface="+mj-lt"/>
              </a:rPr>
              <a:t> </a:t>
            </a:r>
            <a:r>
              <a:rPr lang="ru-RU" dirty="0" smtClean="0">
                <a:latin typeface="+mj-lt"/>
              </a:rPr>
              <a:t>XVIII века, а гипотезы внеземного происхождения считались лженаучными. Парижская академия наук в 1790 г. приняла решение не рассматривать впредь сообщений о падении камней на Землю как о явлении невозможном. Во многих музеях метеориты изъяли из коллекций, чтобы «не сделать музеи посмешищем».</a:t>
            </a:r>
          </a:p>
          <a:p>
            <a:pPr eaLnBrk="1" fontAlgn="auto" hangingPunct="1">
              <a:spcAft>
                <a:spcPts val="0"/>
              </a:spcAft>
              <a:buFont typeface="Arial" pitchFamily="34" charset="0"/>
              <a:buNone/>
              <a:defRPr/>
            </a:pPr>
            <a:r>
              <a:rPr lang="ru-RU" dirty="0" smtClean="0">
                <a:latin typeface="+mj-lt"/>
              </a:rPr>
              <a:t>В Российской академии наук сейчас есть специальный комитет, который руководит сбором, изучением и хранением метеоритов. При комитете есть большая метеоритная коллекция.</a:t>
            </a:r>
          </a:p>
          <a:p>
            <a:pPr eaLnBrk="1" fontAlgn="auto" hangingPunct="1">
              <a:spcAft>
                <a:spcPts val="0"/>
              </a:spcAft>
              <a:buFont typeface="Arial" pitchFamily="34" charset="0"/>
              <a:buNone/>
              <a:defRPr/>
            </a:pPr>
            <a:endParaRPr lang="ru-RU" dirty="0">
              <a:latin typeface="+mj-lt"/>
            </a:endParaRP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8229600" cy="725487"/>
          </a:xfrm>
        </p:spPr>
        <p:txBody>
          <a:bodyPr/>
          <a:lstStyle/>
          <a:p>
            <a:pPr eaLnBrk="1" hangingPunct="1"/>
            <a:r>
              <a:rPr lang="ru-RU" sz="3600" smtClean="0"/>
              <a:t>Терминология</a:t>
            </a:r>
          </a:p>
        </p:txBody>
      </p:sp>
      <p:sp>
        <p:nvSpPr>
          <p:cNvPr id="18435" name="Содержимое 2"/>
          <p:cNvSpPr>
            <a:spLocks noGrp="1"/>
          </p:cNvSpPr>
          <p:nvPr>
            <p:ph idx="1"/>
          </p:nvPr>
        </p:nvSpPr>
        <p:spPr>
          <a:xfrm>
            <a:off x="457200" y="1071563"/>
            <a:ext cx="8229600" cy="5429250"/>
          </a:xfrm>
        </p:spPr>
        <p:txBody>
          <a:bodyPr/>
          <a:lstStyle/>
          <a:p>
            <a:pPr eaLnBrk="1" hangingPunct="1">
              <a:buFont typeface="Arial" charset="0"/>
              <a:buNone/>
            </a:pPr>
            <a:r>
              <a:rPr lang="ru-RU" sz="1600" b="1" smtClean="0"/>
              <a:t>Космическое тело до попадания в атмосферу Земли называется метеорным телом и классифицируется по астрономическим признакам. Например, это может быть космическая пыль, метеороид, астероид, их осколки, или другие метеорные тела.</a:t>
            </a:r>
            <a:endParaRPr lang="ru-RU" sz="1600" smtClean="0"/>
          </a:p>
          <a:p>
            <a:pPr eaLnBrk="1" hangingPunct="1">
              <a:buFont typeface="Arial" charset="0"/>
              <a:buNone/>
            </a:pPr>
            <a:r>
              <a:rPr lang="ru-RU" sz="1600" b="1" smtClean="0"/>
              <a:t>Небесное тело, пролетающее сквозь атмосферу Земли и оставляющее в ней яркий светящийся след, независимо от того, пролетит ли оно в верхних слоях атмосферы и уйдет обратно в космическое пространство, сгорит ли в атмосфере или упадет на Землю, может называться либо метеором, либо болидом. Метеорами считаются тела не ярче 4-й звёздной величины, а болидами — ярче 4-й звёздной величины, либо тела, у которых различимы угловые размеры.</a:t>
            </a:r>
            <a:endParaRPr lang="ru-RU" sz="1600" smtClean="0"/>
          </a:p>
          <a:p>
            <a:pPr eaLnBrk="1" hangingPunct="1">
              <a:buFont typeface="Arial" charset="0"/>
              <a:buNone/>
            </a:pPr>
            <a:r>
              <a:rPr lang="ru-RU" sz="1600" b="1" smtClean="0"/>
              <a:t>Твёрдое тело космического происхождения, упавшее на поверхность Земли, называется метеоритом.</a:t>
            </a:r>
            <a:endParaRPr lang="ru-RU" sz="1600" smtClean="0"/>
          </a:p>
          <a:p>
            <a:pPr eaLnBrk="1" hangingPunct="1">
              <a:buFont typeface="Arial" charset="0"/>
              <a:buNone/>
            </a:pPr>
            <a:r>
              <a:rPr lang="ru-RU" sz="1600" b="1" smtClean="0"/>
              <a:t>На месте падения крупного метеорита может образоваться кратер (астроблема). Один из самых известных кратеров в мире — Аризонский. Предполагается, что наибольший метеоритный кратер на Земле — Кратер Земли Уилкса (диаметр около 500 км).</a:t>
            </a:r>
            <a:endParaRPr lang="ru-RU" sz="1600" smtClean="0"/>
          </a:p>
          <a:p>
            <a:pPr eaLnBrk="1" hangingPunct="1">
              <a:buFont typeface="Arial" charset="0"/>
              <a:buNone/>
            </a:pPr>
            <a:r>
              <a:rPr lang="ru-RU" sz="1600" b="1" smtClean="0"/>
              <a:t>Другие названия метеоритов: аэролиты, сидеролиты, уранолиты, метеоролиты, бэтилиямы (baituloi), небесные, воздушные, атмосферные или метеорные камни и т. д.</a:t>
            </a:r>
            <a:endParaRPr lang="ru-RU" sz="1600" smtClean="0"/>
          </a:p>
          <a:p>
            <a:pPr eaLnBrk="1" hangingPunct="1">
              <a:buFont typeface="Arial" charset="0"/>
              <a:buNone/>
            </a:pPr>
            <a:r>
              <a:rPr lang="ru-RU" sz="1600" b="1" smtClean="0"/>
              <a:t>Аналогичные падению метеорита явления на других планетах и небесных телах обычно называются просто столкновениями между небесными телами.</a:t>
            </a:r>
            <a:endParaRPr lang="ru-RU" sz="1600" smtClean="0"/>
          </a:p>
          <a:p>
            <a:pPr eaLnBrk="1" hangingPunct="1">
              <a:buFont typeface="Arial" charset="0"/>
              <a:buNone/>
            </a:pPr>
            <a:endParaRPr lang="ru-RU" sz="1600" smtClean="0"/>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274638"/>
            <a:ext cx="8229600" cy="939800"/>
          </a:xfrm>
        </p:spPr>
        <p:txBody>
          <a:bodyPr/>
          <a:lstStyle/>
          <a:p>
            <a:pPr eaLnBrk="1" hangingPunct="1"/>
            <a:r>
              <a:rPr lang="ru-RU" sz="3600" smtClean="0"/>
              <a:t>Процесс падения метеоритов на Землю</a:t>
            </a:r>
          </a:p>
        </p:txBody>
      </p:sp>
      <p:sp>
        <p:nvSpPr>
          <p:cNvPr id="3" name="Содержимое 2"/>
          <p:cNvSpPr>
            <a:spLocks noGrp="1"/>
          </p:cNvSpPr>
          <p:nvPr>
            <p:ph idx="1"/>
          </p:nvPr>
        </p:nvSpPr>
        <p:spPr>
          <a:xfrm>
            <a:off x="457200" y="1285875"/>
            <a:ext cx="8229600" cy="4840288"/>
          </a:xfrm>
        </p:spPr>
        <p:txBody>
          <a:bodyPr rtlCol="0">
            <a:normAutofit fontScale="55000" lnSpcReduction="20000"/>
          </a:bodyPr>
          <a:lstStyle/>
          <a:p>
            <a:pPr eaLnBrk="1" fontAlgn="auto" hangingPunct="1">
              <a:spcAft>
                <a:spcPts val="0"/>
              </a:spcAft>
              <a:buFont typeface="Arial" pitchFamily="34" charset="0"/>
              <a:buNone/>
              <a:defRPr/>
            </a:pPr>
            <a:r>
              <a:rPr lang="ru-RU" b="1" dirty="0" smtClean="0"/>
              <a:t>Метеорное тело входит в атмосферу Земли на скорости около 11-25 км/сек. На такой скорости начинается его разогрев и свечение. За счет абляции (обгорания и сдувания набегающим потоком частиц вещества метеорного тела) масса тела, долетевшего до земли, может быть меньше, а в некоторых случаях значительно меньше его массы на входе в атмосферу. Например, небольшое тело, вошедшее в атмосферу Земли на скорости 25 км/с и более, сгорает почти без остатка. При такой скорости вхождения в атмосферу из десятков и сотен тонн начальной массы до земли долетает всего несколько килограммов или даже граммов вещества. Следы сгорания метеорного тела в атмосфере можно найти на протяжении почти всей траектории его падения.</a:t>
            </a:r>
            <a:endParaRPr lang="ru-RU" dirty="0" smtClean="0"/>
          </a:p>
          <a:p>
            <a:pPr eaLnBrk="1" fontAlgn="auto" hangingPunct="1">
              <a:spcAft>
                <a:spcPts val="0"/>
              </a:spcAft>
              <a:buFont typeface="Arial" pitchFamily="34" charset="0"/>
              <a:buNone/>
              <a:defRPr/>
            </a:pPr>
            <a:r>
              <a:rPr lang="ru-RU" b="1" dirty="0" smtClean="0"/>
              <a:t>Если метеорное тело не сгорело в атмосфере, то по мере торможения оно теряет горизонтальную составляющую скорости. Это приводит к изменению траектории падения от часто почти горизонтальной в начале до практически вертикальной в конце. По мере торможения свечение метеорного тела падает, оно остывает (часто свидетельствуют, что метеорит при падении был теплый, а не горячий).</a:t>
            </a:r>
            <a:endParaRPr lang="ru-RU" dirty="0" smtClean="0"/>
          </a:p>
          <a:p>
            <a:pPr eaLnBrk="1" fontAlgn="auto" hangingPunct="1">
              <a:spcAft>
                <a:spcPts val="0"/>
              </a:spcAft>
              <a:buFont typeface="Arial" pitchFamily="34" charset="0"/>
              <a:buNone/>
              <a:defRPr/>
            </a:pPr>
            <a:r>
              <a:rPr lang="ru-RU" b="1" dirty="0" smtClean="0"/>
              <a:t>Кроме того, может произойти разрушение метеорного тела на фрагменты, что приводит к выпадению Метеоритного дождя.</a:t>
            </a:r>
            <a:endParaRPr lang="ru-RU" dirty="0" smtClean="0"/>
          </a:p>
          <a:p>
            <a:pPr eaLnBrk="1" fontAlgn="auto" hangingPunct="1">
              <a:spcAft>
                <a:spcPts val="0"/>
              </a:spcAft>
              <a:buFont typeface="Arial" pitchFamily="34" charset="0"/>
              <a:buNone/>
              <a:defRPr/>
            </a:pPr>
            <a:endParaRPr lang="ru-RU" dirty="0"/>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smtClean="0"/>
              <a:t>Классификация по составу</a:t>
            </a:r>
          </a:p>
        </p:txBody>
      </p:sp>
      <p:sp>
        <p:nvSpPr>
          <p:cNvPr id="21507" name="Содержимое 2"/>
          <p:cNvSpPr>
            <a:spLocks noGrp="1"/>
          </p:cNvSpPr>
          <p:nvPr>
            <p:ph idx="1"/>
          </p:nvPr>
        </p:nvSpPr>
        <p:spPr/>
        <p:txBody>
          <a:bodyPr/>
          <a:lstStyle/>
          <a:p>
            <a:pPr eaLnBrk="1" hangingPunct="1">
              <a:buFont typeface="Wingdings" pitchFamily="2" charset="2"/>
              <a:buChar char="v"/>
            </a:pPr>
            <a:r>
              <a:rPr lang="ru-RU" smtClean="0"/>
              <a:t>Каменные</a:t>
            </a:r>
          </a:p>
          <a:p>
            <a:pPr eaLnBrk="1" hangingPunct="1">
              <a:buFont typeface="Wingdings" pitchFamily="2" charset="2"/>
              <a:buChar char="v"/>
            </a:pPr>
            <a:r>
              <a:rPr lang="ru-RU" smtClean="0"/>
              <a:t>Железокаменные</a:t>
            </a:r>
          </a:p>
          <a:p>
            <a:pPr eaLnBrk="1" hangingPunct="1">
              <a:buFont typeface="Wingdings" pitchFamily="2" charset="2"/>
              <a:buChar char="v"/>
            </a:pPr>
            <a:r>
              <a:rPr lang="ru-RU" smtClean="0"/>
              <a:t>Железные</a:t>
            </a:r>
          </a:p>
        </p:txBody>
      </p:sp>
      <p:pic>
        <p:nvPicPr>
          <p:cNvPr id="21508" name="Рисунок 3" descr="Метеорит (3).jpg"/>
          <p:cNvPicPr>
            <a:picLocks noChangeAspect="1"/>
          </p:cNvPicPr>
          <p:nvPr/>
        </p:nvPicPr>
        <p:blipFill>
          <a:blip r:embed="rId2"/>
          <a:srcRect/>
          <a:stretch>
            <a:fillRect/>
          </a:stretch>
        </p:blipFill>
        <p:spPr bwMode="auto">
          <a:xfrm>
            <a:off x="428625" y="3929063"/>
            <a:ext cx="3000375" cy="2374900"/>
          </a:xfrm>
          <a:prstGeom prst="rect">
            <a:avLst/>
          </a:prstGeom>
          <a:noFill/>
          <a:ln w="9525">
            <a:noFill/>
            <a:miter lim="800000"/>
            <a:headEnd/>
            <a:tailEnd/>
          </a:ln>
        </p:spPr>
      </p:pic>
      <p:pic>
        <p:nvPicPr>
          <p:cNvPr id="21509" name="Рисунок 4" descr="bragin.jpg"/>
          <p:cNvPicPr>
            <a:picLocks noChangeAspect="1"/>
          </p:cNvPicPr>
          <p:nvPr/>
        </p:nvPicPr>
        <p:blipFill>
          <a:blip r:embed="rId3"/>
          <a:srcRect/>
          <a:stretch>
            <a:fillRect/>
          </a:stretch>
        </p:blipFill>
        <p:spPr bwMode="auto">
          <a:xfrm>
            <a:off x="3643313" y="3714750"/>
            <a:ext cx="2500312" cy="2786063"/>
          </a:xfrm>
          <a:prstGeom prst="rect">
            <a:avLst/>
          </a:prstGeom>
          <a:noFill/>
          <a:ln w="9525">
            <a:noFill/>
            <a:miter lim="800000"/>
            <a:headEnd/>
            <a:tailEnd/>
          </a:ln>
        </p:spPr>
      </p:pic>
      <p:pic>
        <p:nvPicPr>
          <p:cNvPr id="21510" name="Рисунок 5" descr="foto0252.jpg"/>
          <p:cNvPicPr>
            <a:picLocks noChangeAspect="1"/>
          </p:cNvPicPr>
          <p:nvPr/>
        </p:nvPicPr>
        <p:blipFill>
          <a:blip r:embed="rId4"/>
          <a:srcRect/>
          <a:stretch>
            <a:fillRect/>
          </a:stretch>
        </p:blipFill>
        <p:spPr bwMode="auto">
          <a:xfrm>
            <a:off x="6500813" y="3929063"/>
            <a:ext cx="2333625" cy="24050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r>
              <a:rPr lang="ru-RU" sz="4800" u="sng" smtClean="0"/>
              <a:t>Каменные</a:t>
            </a:r>
          </a:p>
        </p:txBody>
      </p:sp>
      <p:sp>
        <p:nvSpPr>
          <p:cNvPr id="22531" name="Содержимое 2"/>
          <p:cNvSpPr>
            <a:spLocks noGrp="1"/>
          </p:cNvSpPr>
          <p:nvPr>
            <p:ph idx="1"/>
          </p:nvPr>
        </p:nvSpPr>
        <p:spPr/>
        <p:txBody>
          <a:bodyPr/>
          <a:lstStyle/>
          <a:p>
            <a:pPr eaLnBrk="1" hangingPunct="1">
              <a:buFont typeface="Wingdings" pitchFamily="2" charset="2"/>
              <a:buChar char="q"/>
            </a:pPr>
            <a:r>
              <a:rPr lang="ru-RU" sz="3600" smtClean="0"/>
              <a:t>Хондриты</a:t>
            </a:r>
          </a:p>
          <a:p>
            <a:pPr lvl="1" eaLnBrk="1" hangingPunct="1">
              <a:buFont typeface="Wingdings" pitchFamily="2" charset="2"/>
              <a:buChar char="§"/>
            </a:pPr>
            <a:r>
              <a:rPr lang="ru-RU" sz="3200" smtClean="0"/>
              <a:t>Углистые хондриты</a:t>
            </a:r>
          </a:p>
          <a:p>
            <a:pPr lvl="1" eaLnBrk="1" hangingPunct="1">
              <a:buFont typeface="Wingdings" pitchFamily="2" charset="2"/>
              <a:buChar char="§"/>
            </a:pPr>
            <a:r>
              <a:rPr lang="ru-RU" sz="3200" smtClean="0"/>
              <a:t>Энстатитовые хондриты</a:t>
            </a:r>
          </a:p>
          <a:p>
            <a:pPr lvl="1" eaLnBrk="1" hangingPunct="1">
              <a:buFont typeface="Wingdings" pitchFamily="2" charset="2"/>
              <a:buChar char="§"/>
            </a:pPr>
            <a:r>
              <a:rPr lang="ru-RU" sz="3200" smtClean="0"/>
              <a:t>Обыкновенные хондриты</a:t>
            </a:r>
          </a:p>
          <a:p>
            <a:pPr eaLnBrk="1" hangingPunct="1">
              <a:buFont typeface="Wingdings" pitchFamily="2" charset="2"/>
              <a:buChar char="q"/>
            </a:pPr>
            <a:r>
              <a:rPr lang="ru-RU" sz="3600" smtClean="0"/>
              <a:t>Ахондриты</a:t>
            </a:r>
          </a:p>
        </p:txBody>
      </p:sp>
      <p:pic>
        <p:nvPicPr>
          <p:cNvPr id="22532" name="Рисунок 3" descr="800px-NWA869Meteorite.jpg"/>
          <p:cNvPicPr>
            <a:picLocks noChangeAspect="1"/>
          </p:cNvPicPr>
          <p:nvPr/>
        </p:nvPicPr>
        <p:blipFill>
          <a:blip r:embed="rId2"/>
          <a:srcRect/>
          <a:stretch>
            <a:fillRect/>
          </a:stretch>
        </p:blipFill>
        <p:spPr bwMode="auto">
          <a:xfrm>
            <a:off x="6286500" y="1500188"/>
            <a:ext cx="2438400" cy="1828800"/>
          </a:xfrm>
          <a:prstGeom prst="rect">
            <a:avLst/>
          </a:prstGeom>
          <a:noFill/>
          <a:ln w="9525">
            <a:noFill/>
            <a:miter lim="800000"/>
            <a:headEnd/>
            <a:tailEnd/>
          </a:ln>
        </p:spPr>
      </p:pic>
      <p:pic>
        <p:nvPicPr>
          <p:cNvPr id="22533" name="Рисунок 4" descr="10787.jpg"/>
          <p:cNvPicPr>
            <a:picLocks noChangeAspect="1"/>
          </p:cNvPicPr>
          <p:nvPr/>
        </p:nvPicPr>
        <p:blipFill>
          <a:blip r:embed="rId3"/>
          <a:srcRect/>
          <a:stretch>
            <a:fillRect/>
          </a:stretch>
        </p:blipFill>
        <p:spPr bwMode="auto">
          <a:xfrm>
            <a:off x="5143500" y="4071938"/>
            <a:ext cx="3500438" cy="25955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u="sng" smtClean="0"/>
              <a:t>Железокаменные </a:t>
            </a:r>
          </a:p>
        </p:txBody>
      </p:sp>
      <p:sp>
        <p:nvSpPr>
          <p:cNvPr id="23555" name="Содержимое 2"/>
          <p:cNvSpPr>
            <a:spLocks noGrp="1"/>
          </p:cNvSpPr>
          <p:nvPr>
            <p:ph idx="1"/>
          </p:nvPr>
        </p:nvSpPr>
        <p:spPr/>
        <p:txBody>
          <a:bodyPr/>
          <a:lstStyle/>
          <a:p>
            <a:pPr eaLnBrk="1" hangingPunct="1">
              <a:buFont typeface="Wingdings" pitchFamily="2" charset="2"/>
              <a:buChar char="q"/>
            </a:pPr>
            <a:r>
              <a:rPr lang="ru-RU" smtClean="0"/>
              <a:t>Паласиты</a:t>
            </a:r>
          </a:p>
          <a:p>
            <a:pPr eaLnBrk="1" hangingPunct="1">
              <a:buFont typeface="Arial" charset="0"/>
              <a:buNone/>
            </a:pPr>
            <a:endParaRPr lang="ru-RU" smtClean="0"/>
          </a:p>
          <a:p>
            <a:pPr eaLnBrk="1" hangingPunct="1">
              <a:buFont typeface="Arial" charset="0"/>
              <a:buNone/>
            </a:pPr>
            <a:endParaRPr lang="ru-RU" smtClean="0"/>
          </a:p>
          <a:p>
            <a:pPr eaLnBrk="1" hangingPunct="1">
              <a:buFont typeface="Wingdings" pitchFamily="2" charset="2"/>
              <a:buChar char="q"/>
            </a:pPr>
            <a:endParaRPr lang="ru-RU" smtClean="0"/>
          </a:p>
          <a:p>
            <a:pPr eaLnBrk="1" hangingPunct="1">
              <a:buFont typeface="Wingdings" pitchFamily="2" charset="2"/>
              <a:buChar char="q"/>
            </a:pPr>
            <a:r>
              <a:rPr lang="ru-RU" smtClean="0"/>
              <a:t>Мезосидериты</a:t>
            </a:r>
          </a:p>
        </p:txBody>
      </p:sp>
      <p:pic>
        <p:nvPicPr>
          <p:cNvPr id="23556" name="Рисунок 3" descr="10530.jpg"/>
          <p:cNvPicPr>
            <a:picLocks noChangeAspect="1"/>
          </p:cNvPicPr>
          <p:nvPr/>
        </p:nvPicPr>
        <p:blipFill>
          <a:blip r:embed="rId2"/>
          <a:srcRect/>
          <a:stretch>
            <a:fillRect/>
          </a:stretch>
        </p:blipFill>
        <p:spPr bwMode="auto">
          <a:xfrm>
            <a:off x="4572000" y="1500188"/>
            <a:ext cx="2928938" cy="2643187"/>
          </a:xfrm>
          <a:prstGeom prst="rect">
            <a:avLst/>
          </a:prstGeom>
          <a:noFill/>
          <a:ln w="9525">
            <a:noFill/>
            <a:miter lim="800000"/>
            <a:headEnd/>
            <a:tailEnd/>
          </a:ln>
        </p:spPr>
      </p:pic>
      <p:pic>
        <p:nvPicPr>
          <p:cNvPr id="23557" name="Рисунок 4" descr="10537.jpg"/>
          <p:cNvPicPr>
            <a:picLocks noChangeAspect="1"/>
          </p:cNvPicPr>
          <p:nvPr/>
        </p:nvPicPr>
        <p:blipFill>
          <a:blip r:embed="rId3"/>
          <a:srcRect/>
          <a:stretch>
            <a:fillRect/>
          </a:stretch>
        </p:blipFill>
        <p:spPr bwMode="auto">
          <a:xfrm>
            <a:off x="4071938" y="4357688"/>
            <a:ext cx="2897187" cy="21732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858</Words>
  <Application>Microsoft Office PowerPoint</Application>
  <PresentationFormat>Экран (4:3)</PresentationFormat>
  <Paragraphs>61</Paragraphs>
  <Slides>20</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20</vt:i4>
      </vt:variant>
    </vt:vector>
  </HeadingPairs>
  <TitlesOfParts>
    <vt:vector size="25" baseType="lpstr">
      <vt:lpstr>Arial</vt:lpstr>
      <vt:lpstr>Calibri</vt:lpstr>
      <vt:lpstr>Wingdings</vt:lpstr>
      <vt:lpstr>Arial Unicode MS</vt:lpstr>
      <vt:lpstr>Тема Office</vt:lpstr>
      <vt:lpstr> Презентация  на тему: «Метеориты и метеоры. Классификация, исследования и наблюдения».</vt:lpstr>
      <vt:lpstr>Слайд 2</vt:lpstr>
      <vt:lpstr>Изучением метеоритов занимались академики В. И. Вернадский, А. Е. Ферсман, известные энтузиасты исследования метеоритов П. Л. Драверт, Л. А. Кулик и многие другие. </vt:lpstr>
      <vt:lpstr>Метеориты</vt:lpstr>
      <vt:lpstr>Терминология</vt:lpstr>
      <vt:lpstr>Процесс падения метеоритов на Землю</vt:lpstr>
      <vt:lpstr>Классификация по составу</vt:lpstr>
      <vt:lpstr>Каменные</vt:lpstr>
      <vt:lpstr>Железокаменные </vt:lpstr>
      <vt:lpstr>Железные</vt:lpstr>
      <vt:lpstr>Классификация по методу обнаружения</vt:lpstr>
      <vt:lpstr>Крупные современные метеориты на территории России</vt:lpstr>
      <vt:lpstr>Царев метеорит (метеоритный дождь). Упал 6 декабря 1922 г. вблизи села Царев Волгоградской области. Это каменный метеорит. Общая масса собранных осколков 1,6 тонны на площади около 15 кв. км. Вес самого большого упавшего фрагмента составил 284 кг. Метеорит был найден только в 1968 году. </vt:lpstr>
      <vt:lpstr>Витимский болид. Упал в районе посёлков Мама и Витимский Мамско-Чуйского района Иркутской области в ночь с 24 на 25 сентября 2002 года. Событие имело большой общественный резонанс, хотя общая энергия взрыва метеорита, по-видимому, сравнительно невелика (200 тонн тротилового эквивалента, при начальной энергии 2,3 килотонны), максимальная начальная масса (до сгорания в атмосфере) 160 тонн, а конечная масса осколков порядка нескольких сотен килограмм. </vt:lpstr>
      <vt:lpstr>Сихотэ-Алинский метеорит (общая масса осколков 30 тонн, энергия оценивается в 20 килотонн). Это был железный метеорит. Упал в Уссурийской тайге 12 февраля 1947 году и выпал железным дождём на площади на площади 35 кв. метров. </vt:lpstr>
      <vt:lpstr>Интересные факты</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на тему: «метеориты»</dc:title>
  <dc:creator>ТВМ</dc:creator>
  <cp:lastModifiedBy>777</cp:lastModifiedBy>
  <cp:revision>58</cp:revision>
  <dcterms:created xsi:type="dcterms:W3CDTF">2010-06-27T08:31:48Z</dcterms:created>
  <dcterms:modified xsi:type="dcterms:W3CDTF">2013-04-04T16:05:18Z</dcterms:modified>
</cp:coreProperties>
</file>