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  <p:sldMasterId id="2147483756" r:id="rId6"/>
    <p:sldMasterId id="2147483768" r:id="rId7"/>
    <p:sldMasterId id="2147483780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70" r:id="rId17"/>
    <p:sldId id="264" r:id="rId18"/>
    <p:sldId id="265" r:id="rId19"/>
    <p:sldId id="266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6" autoAdjust="0"/>
    <p:restoredTop sz="94660"/>
  </p:normalViewPr>
  <p:slideViewPr>
    <p:cSldViewPr>
      <p:cViewPr varScale="1">
        <p:scale>
          <a:sx n="87" d="100"/>
          <a:sy n="87" d="100"/>
        </p:scale>
        <p:origin x="-7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7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3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094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52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567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27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27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629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99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81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33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8321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454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894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789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52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567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277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272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629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99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8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1827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334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454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8944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7899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852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5677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2778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272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6296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8405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9812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3349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4542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8944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7899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7659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8768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9214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6506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21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597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027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5329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7532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8441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8921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7170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775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1211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64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30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072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425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2835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7412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0415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7953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7100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2016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4660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7269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09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9477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3506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838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5581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788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893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053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01973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7477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6145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83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1626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1997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9928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3996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4883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9043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30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46579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7471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44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3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76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8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8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8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19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051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12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109A-F2F8-4328-B819-D3238638B24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17.07.2013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DFDA-4FBC-421C-A3AA-112938E6CDF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78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жик\Desktop\для презентаций\фоны школьные 3\1 фон (2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9"/>
            <a:ext cx="9144000" cy="685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772400" cy="1780108"/>
          </a:xfrm>
        </p:spPr>
        <p:txBody>
          <a:bodyPr>
            <a:normAutofit/>
          </a:bodyPr>
          <a:lstStyle/>
          <a:p>
            <a:r>
              <a:rPr lang="ru-RU" dirty="0" smtClean="0"/>
              <a:t>Тема: Сложение натуральных чисел и его свойства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6400800" cy="14732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Гущина Ирина Николаевна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математики и информатики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3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416824" cy="864096"/>
          </a:xfrm>
        </p:spPr>
        <p:txBody>
          <a:bodyPr>
            <a:normAutofit/>
          </a:bodyPr>
          <a:lstStyle/>
          <a:p>
            <a:r>
              <a:rPr lang="ru-RU" b="1" dirty="0" smtClean="0"/>
              <a:t>Вычислите устно :</a:t>
            </a:r>
            <a:endParaRPr lang="ru-RU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2016224" cy="451405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20 -8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30 – 9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30 - 18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40 – 17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50 – 14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153 + 7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284 + 6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238 + 3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83568" y="3140968"/>
            <a:ext cx="736550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4788024" y="1124744"/>
            <a:ext cx="2016224" cy="451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– 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/>
              <a:t>200 –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300  10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/>
              <a:t>400 – 15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327 + 9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aseline="0" dirty="0" smtClean="0"/>
              <a:t>118 + 7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301 + 7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2195736" y="1124744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5"/>
          <p:cNvSpPr txBox="1">
            <a:spLocks/>
          </p:cNvSpPr>
          <p:nvPr/>
        </p:nvSpPr>
        <p:spPr>
          <a:xfrm>
            <a:off x="2411760" y="11247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5"/>
          <p:cNvSpPr txBox="1">
            <a:spLocks/>
          </p:cNvSpPr>
          <p:nvPr/>
        </p:nvSpPr>
        <p:spPr>
          <a:xfrm>
            <a:off x="2411760" y="278092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5"/>
          <p:cNvSpPr txBox="1">
            <a:spLocks/>
          </p:cNvSpPr>
          <p:nvPr/>
        </p:nvSpPr>
        <p:spPr>
          <a:xfrm>
            <a:off x="2483768" y="220486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5"/>
          <p:cNvSpPr txBox="1">
            <a:spLocks/>
          </p:cNvSpPr>
          <p:nvPr/>
        </p:nvSpPr>
        <p:spPr>
          <a:xfrm>
            <a:off x="2483768" y="162880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21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5"/>
          <p:cNvSpPr txBox="1">
            <a:spLocks/>
          </p:cNvSpPr>
          <p:nvPr/>
        </p:nvSpPr>
        <p:spPr>
          <a:xfrm>
            <a:off x="2555776" y="486916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241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5"/>
          <p:cNvSpPr txBox="1">
            <a:spLocks/>
          </p:cNvSpPr>
          <p:nvPr/>
        </p:nvSpPr>
        <p:spPr>
          <a:xfrm>
            <a:off x="2411760" y="328498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одзаголовок 5"/>
          <p:cNvSpPr txBox="1">
            <a:spLocks/>
          </p:cNvSpPr>
          <p:nvPr/>
        </p:nvSpPr>
        <p:spPr>
          <a:xfrm>
            <a:off x="2483768" y="378904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160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дзаголовок 5"/>
          <p:cNvSpPr txBox="1">
            <a:spLocks/>
          </p:cNvSpPr>
          <p:nvPr/>
        </p:nvSpPr>
        <p:spPr>
          <a:xfrm>
            <a:off x="2555776" y="436510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290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одзаголовок 5"/>
          <p:cNvSpPr txBox="1">
            <a:spLocks/>
          </p:cNvSpPr>
          <p:nvPr/>
        </p:nvSpPr>
        <p:spPr>
          <a:xfrm>
            <a:off x="6660232" y="2348880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290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одзаголовок 5"/>
          <p:cNvSpPr txBox="1">
            <a:spLocks/>
          </p:cNvSpPr>
          <p:nvPr/>
        </p:nvSpPr>
        <p:spPr>
          <a:xfrm>
            <a:off x="6660232" y="1772816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одзаголовок 5"/>
          <p:cNvSpPr txBox="1">
            <a:spLocks/>
          </p:cNvSpPr>
          <p:nvPr/>
        </p:nvSpPr>
        <p:spPr>
          <a:xfrm>
            <a:off x="6660232" y="1196752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94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5"/>
          <p:cNvSpPr txBox="1">
            <a:spLocks/>
          </p:cNvSpPr>
          <p:nvPr/>
        </p:nvSpPr>
        <p:spPr>
          <a:xfrm>
            <a:off x="6588224" y="350100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336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одзаголовок 5"/>
          <p:cNvSpPr txBox="1">
            <a:spLocks/>
          </p:cNvSpPr>
          <p:nvPr/>
        </p:nvSpPr>
        <p:spPr>
          <a:xfrm>
            <a:off x="6588224" y="29249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385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Подзаголовок 5"/>
          <p:cNvSpPr txBox="1">
            <a:spLocks/>
          </p:cNvSpPr>
          <p:nvPr/>
        </p:nvSpPr>
        <p:spPr>
          <a:xfrm>
            <a:off x="6660232" y="4077072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125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одзаголовок 5"/>
          <p:cNvSpPr txBox="1">
            <a:spLocks/>
          </p:cNvSpPr>
          <p:nvPr/>
        </p:nvSpPr>
        <p:spPr>
          <a:xfrm>
            <a:off x="6660232" y="4653136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308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885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build="p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1572" y="692696"/>
            <a:ext cx="7581528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Найдите суммы :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97438" y="1556793"/>
            <a:ext cx="7114921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 ) 99 + 1 =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 ) 36 + 64 =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) 999 + 1 =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 ) 23 009 + 1 =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5291277" y="1397567"/>
            <a:ext cx="1036130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100</a:t>
            </a:r>
            <a:endParaRPr lang="ru-RU" sz="3600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5407205" y="2249505"/>
            <a:ext cx="1036130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100</a:t>
            </a:r>
            <a:endParaRPr lang="ru-RU" sz="3600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5407205" y="3068960"/>
            <a:ext cx="1241711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1 000</a:t>
            </a:r>
            <a:endParaRPr lang="ru-RU" sz="3600" dirty="0"/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5641663" y="3843271"/>
            <a:ext cx="1671066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23 010 </a:t>
            </a:r>
            <a:endParaRPr lang="ru-RU" sz="3600" dirty="0"/>
          </a:p>
        </p:txBody>
      </p:sp>
      <p:pic>
        <p:nvPicPr>
          <p:cNvPr id="12" name="Рисунок 9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311841" y="4332181"/>
            <a:ext cx="2580580" cy="2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678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29523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Решите задачу 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sz="4000" dirty="0" smtClean="0"/>
              <a:t>Две девочки собирали малину в лесу. Первая девочка собрала 1 кг 250г, а вторая на 300 г больше. Сколько  граммов малины собрали обе девочки?</a:t>
            </a:r>
            <a:endParaRPr lang="ru-RU" sz="40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331640" y="3717470"/>
            <a:ext cx="73655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prstClr val="black"/>
                </a:solidFill>
              </a:rPr>
              <a:t>Решение :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1 ) 1кг 250 г = 1 250 г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2 ) 1 250 + 3 00 = 1 550 г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3) 1 250 + 1 550 = 2 800 г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" name="Рисунок 15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348041"/>
            <a:ext cx="2202830" cy="252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615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2952328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Решите задачу 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В</a:t>
            </a:r>
            <a:r>
              <a:rPr lang="ru-RU" dirty="0" smtClean="0"/>
              <a:t> одном городе 2 330 000 жителей, а в другом на 520 000 больше. Сколько жителей в этих городах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07504" y="3212976"/>
            <a:ext cx="7344816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prstClr val="black"/>
                </a:solidFill>
              </a:rPr>
              <a:t>Решение :</a:t>
            </a:r>
          </a:p>
          <a:p>
            <a:r>
              <a:rPr lang="ru-RU" sz="3200" dirty="0">
                <a:solidFill>
                  <a:prstClr val="black"/>
                </a:solidFill>
              </a:rPr>
              <a:t>1 ) </a:t>
            </a:r>
            <a:r>
              <a:rPr lang="ru-RU" sz="3200" dirty="0" smtClean="0">
                <a:solidFill>
                  <a:prstClr val="black"/>
                </a:solidFill>
              </a:rPr>
              <a:t>2 330 000 + 520 000 = 2 850 000</a:t>
            </a:r>
          </a:p>
          <a:p>
            <a:r>
              <a:rPr lang="ru-RU" sz="3200" dirty="0" smtClean="0">
                <a:solidFill>
                  <a:prstClr val="black"/>
                </a:solidFill>
              </a:rPr>
              <a:t>2 </a:t>
            </a:r>
            <a:r>
              <a:rPr lang="ru-RU" sz="3200" dirty="0">
                <a:solidFill>
                  <a:prstClr val="black"/>
                </a:solidFill>
              </a:rPr>
              <a:t>) </a:t>
            </a:r>
            <a:r>
              <a:rPr lang="ru-RU" sz="3200" dirty="0" smtClean="0">
                <a:solidFill>
                  <a:prstClr val="black"/>
                </a:solidFill>
              </a:rPr>
              <a:t>2 330 000 + 2 850 000 = 5 180 000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6" name="Рисунок 9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4365104"/>
            <a:ext cx="2580580" cy="2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913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295232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Изобразите  на координатном луче сложение :</a:t>
            </a:r>
            <a:br>
              <a:rPr lang="ru-RU" sz="4000" b="1" dirty="0" smtClean="0"/>
            </a:br>
            <a:r>
              <a:rPr lang="ru-RU" sz="4000" dirty="0" smtClean="0"/>
              <a:t>а )  5 + 2                                    б ) 7 + 3</a:t>
            </a:r>
            <a:br>
              <a:rPr lang="ru-RU" sz="4000" dirty="0" smtClean="0"/>
            </a:br>
            <a:r>
              <a:rPr lang="ru-RU" sz="4000" dirty="0" smtClean="0"/>
              <a:t> в ) 2 + 5                                      г )  8 + 1 </a:t>
            </a:r>
            <a:endParaRPr lang="ru-RU" sz="40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67066" y="3717032"/>
            <a:ext cx="7865374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64" y="3791564"/>
            <a:ext cx="5315451" cy="7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гнутая вниз стрелка 2"/>
          <p:cNvSpPr/>
          <p:nvPr/>
        </p:nvSpPr>
        <p:spPr>
          <a:xfrm>
            <a:off x="2843808" y="4581127"/>
            <a:ext cx="864096" cy="2880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2837042" y="4869160"/>
            <a:ext cx="863239" cy="395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/>
              <a:t>  </a:t>
            </a:r>
            <a:r>
              <a:rPr lang="ru-RU" sz="2400" dirty="0" smtClean="0"/>
              <a:t>+2</a:t>
            </a:r>
            <a:endParaRPr lang="ru-RU" sz="2400" dirty="0"/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1475655" y="4581126"/>
            <a:ext cx="2224625" cy="4856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1980569" y="5071966"/>
            <a:ext cx="863239" cy="395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/>
              <a:t>  </a:t>
            </a:r>
            <a:r>
              <a:rPr lang="ru-RU" sz="2400" dirty="0" smtClean="0"/>
              <a:t>+5</a:t>
            </a:r>
            <a:endParaRPr lang="ru-RU" sz="2400" dirty="0"/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3702682" y="4581126"/>
            <a:ext cx="1445382" cy="468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3993753" y="5071966"/>
            <a:ext cx="863239" cy="395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/>
              <a:t>  </a:t>
            </a:r>
            <a:r>
              <a:rPr lang="ru-RU" sz="2400" dirty="0" smtClean="0"/>
              <a:t>+3</a:t>
            </a:r>
            <a:endParaRPr lang="ru-RU" sz="2400" dirty="0"/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3992896" y="4581127"/>
            <a:ext cx="606857" cy="3098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бъект 4"/>
          <p:cNvSpPr txBox="1">
            <a:spLocks/>
          </p:cNvSpPr>
          <p:nvPr/>
        </p:nvSpPr>
        <p:spPr>
          <a:xfrm>
            <a:off x="3864704" y="4892577"/>
            <a:ext cx="863239" cy="395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/>
              <a:t>  </a:t>
            </a:r>
            <a:r>
              <a:rPr lang="ru-RU" sz="2400" dirty="0" smtClean="0"/>
              <a:t>+1</a:t>
            </a:r>
            <a:endParaRPr lang="ru-RU" sz="2400" dirty="0"/>
          </a:p>
        </p:txBody>
      </p:sp>
      <p:pic>
        <p:nvPicPr>
          <p:cNvPr id="15" name="Рисунок 9" descr="38cc4fc67e6316fa7179091ff498b111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4209971"/>
            <a:ext cx="2580580" cy="2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13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3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жик\Desktop\для презентаций\фоны школьные 3\1 фон (2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9"/>
            <a:ext cx="9144000" cy="685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78010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Домашнее</a:t>
            </a:r>
            <a:r>
              <a:rPr lang="ru-RU" sz="6000" b="1" i="1" dirty="0" smtClean="0">
                <a:solidFill>
                  <a:schemeClr val="tx1"/>
                </a:solidFill>
              </a:rPr>
              <a:t> </a:t>
            </a:r>
            <a:r>
              <a:rPr lang="ru-RU" sz="6000" b="1" dirty="0" smtClean="0">
                <a:solidFill>
                  <a:schemeClr val="tx1"/>
                </a:solidFill>
              </a:rPr>
              <a:t>задание</a:t>
            </a:r>
            <a:r>
              <a:rPr lang="ru-RU" sz="6000" b="1" i="1" dirty="0" smtClean="0">
                <a:solidFill>
                  <a:schemeClr val="tx1"/>
                </a:solidFill>
              </a:rPr>
              <a:t> </a:t>
            </a:r>
            <a:endParaRPr lang="ru-RU" sz="6000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42173"/>
            <a:ext cx="6400800" cy="2193280"/>
          </a:xfrm>
        </p:spPr>
        <p:txBody>
          <a:bodyPr>
            <a:normAutofit/>
          </a:bodyPr>
          <a:lstStyle/>
          <a:p>
            <a:r>
              <a:rPr kumimoji="0" lang="en-US" sz="54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§</a:t>
            </a:r>
            <a:r>
              <a:rPr kumimoji="0" lang="ru-RU" sz="54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 6</a:t>
            </a:r>
            <a:r>
              <a:rPr lang="ru-RU" sz="4800" dirty="0" smtClean="0">
                <a:solidFill>
                  <a:schemeClr val="tx1"/>
                </a:solidFill>
              </a:rPr>
              <a:t> № 229 , № 233 (а)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35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/>
              <a:t>№ 172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50 107</a:t>
            </a:r>
            <a:r>
              <a:rPr lang="en-US" sz="2400" dirty="0" smtClean="0"/>
              <a:t>  </a:t>
            </a:r>
            <a:r>
              <a:rPr lang="en-US" sz="2400" b="1" dirty="0" smtClean="0"/>
              <a:t>&gt;</a:t>
            </a:r>
            <a:r>
              <a:rPr lang="ru-RU" sz="2400" dirty="0" smtClean="0"/>
              <a:t>  48 004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63 001 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  <a:r>
              <a:rPr lang="en-US" sz="2400" dirty="0" smtClean="0"/>
              <a:t>  </a:t>
            </a:r>
            <a:r>
              <a:rPr lang="ru-RU" sz="2400" dirty="0" smtClean="0"/>
              <a:t>63 002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41 527 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  <a:r>
              <a:rPr lang="en-US" sz="2400" dirty="0" smtClean="0"/>
              <a:t>  </a:t>
            </a:r>
            <a:r>
              <a:rPr lang="ru-RU" sz="2400" dirty="0" smtClean="0"/>
              <a:t>41 638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30 000 </a:t>
            </a:r>
            <a:r>
              <a:rPr lang="en-US" sz="2400" dirty="0" smtClean="0"/>
              <a:t> </a:t>
            </a:r>
            <a:r>
              <a:rPr lang="en-US" sz="2400" b="1" dirty="0" smtClean="0"/>
              <a:t>&gt;</a:t>
            </a:r>
            <a:r>
              <a:rPr lang="en-US" sz="2400" dirty="0" smtClean="0"/>
              <a:t>  </a:t>
            </a:r>
            <a:r>
              <a:rPr lang="ru-RU" sz="2400" dirty="0" smtClean="0"/>
              <a:t>29 876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2 085 003 </a:t>
            </a:r>
            <a:r>
              <a:rPr lang="en-US" sz="2400" dirty="0" smtClean="0"/>
              <a:t> </a:t>
            </a:r>
            <a:r>
              <a:rPr lang="en-US" sz="2400" b="1" dirty="0" smtClean="0"/>
              <a:t>&lt;</a:t>
            </a:r>
            <a:r>
              <a:rPr lang="en-US" sz="2400" dirty="0" smtClean="0"/>
              <a:t> </a:t>
            </a:r>
            <a:r>
              <a:rPr lang="ru-RU" sz="2400" dirty="0" smtClean="0"/>
              <a:t>2 086 00</a:t>
            </a:r>
            <a:r>
              <a:rPr lang="en-US" sz="2400" dirty="0" smtClean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400" dirty="0" smtClean="0"/>
              <a:t>30 000 002 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r>
              <a:rPr lang="ru-RU" sz="2400" dirty="0" smtClean="0"/>
              <a:t>30 000 001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532859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/>
              <a:t>№ </a:t>
            </a:r>
            <a:r>
              <a:rPr lang="en-US" sz="2400" b="1" i="1" dirty="0"/>
              <a:t>179</a:t>
            </a:r>
          </a:p>
          <a:p>
            <a:pPr marL="0" indent="0">
              <a:buNone/>
            </a:pPr>
            <a:r>
              <a:rPr lang="ru-RU" sz="2400" dirty="0"/>
              <a:t>Всадник 80 км за 5 ч           на 24 </a:t>
            </a:r>
          </a:p>
          <a:p>
            <a:pPr marL="0" indent="0">
              <a:buNone/>
            </a:pPr>
            <a:r>
              <a:rPr lang="ru-RU" sz="2400" dirty="0"/>
              <a:t>Мотоциклист 80км ? ч     км/ч больше</a:t>
            </a:r>
          </a:p>
          <a:p>
            <a:pPr marL="0" indent="0">
              <a:buNone/>
            </a:pPr>
            <a:r>
              <a:rPr lang="ru-RU" sz="2400" b="1" i="1" dirty="0"/>
              <a:t>Решение : </a:t>
            </a:r>
          </a:p>
          <a:p>
            <a:pPr marL="1714500" lvl="3" indent="-457200">
              <a:buFont typeface="+mj-lt"/>
              <a:buAutoNum type="arabicParenR"/>
            </a:pPr>
            <a:r>
              <a:rPr lang="ru-RU" sz="2400" dirty="0"/>
              <a:t>80 : 5 = 16 км/ч</a:t>
            </a:r>
          </a:p>
          <a:p>
            <a:pPr marL="1714500" lvl="3" indent="-457200">
              <a:buFont typeface="+mj-lt"/>
              <a:buAutoNum type="arabicParenR"/>
            </a:pPr>
            <a:r>
              <a:rPr lang="ru-RU" sz="2400" dirty="0"/>
              <a:t>16  + 24 = 40 км/ч</a:t>
            </a:r>
          </a:p>
          <a:p>
            <a:pPr marL="1714500" lvl="3" indent="-457200">
              <a:buFont typeface="+mj-lt"/>
              <a:buAutoNum type="arabicParenR"/>
            </a:pPr>
            <a:r>
              <a:rPr lang="ru-RU" sz="2400" dirty="0"/>
              <a:t>80 : 40 = 2 </a:t>
            </a:r>
            <a:r>
              <a:rPr lang="ru-RU" sz="2400" dirty="0" smtClean="0"/>
              <a:t>ч.</a:t>
            </a:r>
          </a:p>
          <a:p>
            <a:pPr marL="0" lvl="3" indent="0">
              <a:buNone/>
            </a:pPr>
            <a:endParaRPr lang="ru-RU" sz="2400" dirty="0" smtClean="0"/>
          </a:p>
          <a:p>
            <a:pPr marL="0" lvl="3" indent="0">
              <a:buNone/>
            </a:pPr>
            <a:r>
              <a:rPr lang="ru-RU" sz="2400" b="1" i="1" dirty="0" smtClean="0"/>
              <a:t>Ответ </a:t>
            </a:r>
            <a:r>
              <a:rPr lang="ru-RU" sz="2400" b="1" i="1" dirty="0"/>
              <a:t>:</a:t>
            </a:r>
            <a:r>
              <a:rPr lang="ru-RU" sz="2400" dirty="0"/>
              <a:t> 2 ч.</a:t>
            </a:r>
          </a:p>
          <a:p>
            <a:pPr marL="0" indent="0">
              <a:buNone/>
            </a:pPr>
            <a:r>
              <a:rPr lang="ru-RU" sz="2400" dirty="0"/>
              <a:t>                    </a:t>
            </a: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5400000" flipH="1" flipV="1">
            <a:off x="6480212" y="2384884"/>
            <a:ext cx="720080" cy="21602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9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732240" y="4437112"/>
            <a:ext cx="2449466" cy="249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155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365504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>Цель урока: Познакомить </a:t>
            </a:r>
            <a:r>
              <a:rPr lang="ru-RU" dirty="0"/>
              <a:t>учащихся со сложением натуральных </a:t>
            </a:r>
            <a:r>
              <a:rPr lang="ru-RU" dirty="0" smtClean="0"/>
              <a:t>чисел и вывести законы сложения</a:t>
            </a:r>
            <a:endParaRPr lang="ru-RU" dirty="0"/>
          </a:p>
        </p:txBody>
      </p:sp>
      <p:pic>
        <p:nvPicPr>
          <p:cNvPr id="7" name="Рисунок 15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160240" cy="247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18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сложения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199" y="1484784"/>
            <a:ext cx="1787237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400" dirty="0" smtClean="0"/>
              <a:t>5 + 3 </a:t>
            </a:r>
            <a:endParaRPr lang="ru-RU" sz="4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790256" y="2250348"/>
            <a:ext cx="3466728" cy="649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/>
              <a:t>3</a:t>
            </a:r>
            <a:r>
              <a:rPr lang="ru-RU" sz="4400" dirty="0" smtClean="0"/>
              <a:t> - слагаемое</a:t>
            </a:r>
            <a:endParaRPr lang="ru-RU" sz="44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1801776" y="1484784"/>
            <a:ext cx="754000" cy="79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 smtClean="0"/>
              <a:t>=</a:t>
            </a:r>
            <a:endParaRPr lang="ru-RU" sz="4400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2275360" y="1484784"/>
            <a:ext cx="1036130" cy="708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3790256" y="2900211"/>
            <a:ext cx="3466728" cy="672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/>
              <a:t>8</a:t>
            </a:r>
            <a:r>
              <a:rPr lang="ru-RU" sz="4400" dirty="0" smtClean="0"/>
              <a:t> - сумма</a:t>
            </a:r>
            <a:endParaRPr lang="ru-RU" sz="4400" dirty="0"/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3790256" y="1484785"/>
            <a:ext cx="3466728" cy="790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 smtClean="0"/>
              <a:t>5 - слагаемое</a:t>
            </a:r>
            <a:endParaRPr lang="ru-RU" sz="44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15616" y="5026649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6136" y="4584607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33963" y="4599355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47664" y="4602884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79712" y="4584607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11760" y="4599355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838122" y="4602884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311490" y="4602884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790256" y="4602884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283968" y="4599355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16016" y="4602884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25900" y="4617688"/>
            <a:ext cx="0" cy="410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бъект 4"/>
          <p:cNvSpPr txBox="1">
            <a:spLocks/>
          </p:cNvSpPr>
          <p:nvPr/>
        </p:nvSpPr>
        <p:spPr>
          <a:xfrm>
            <a:off x="738616" y="5028093"/>
            <a:ext cx="5993624" cy="79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     0     1     2      3     4      5      6      7      8      9       10     х</a:t>
            </a:r>
            <a:endParaRPr lang="ru-RU" sz="2000" dirty="0"/>
          </a:p>
        </p:txBody>
      </p:sp>
      <p:sp>
        <p:nvSpPr>
          <p:cNvPr id="35" name="Выгнутая вниз стрелка 34"/>
          <p:cNvSpPr/>
          <p:nvPr/>
        </p:nvSpPr>
        <p:spPr>
          <a:xfrm>
            <a:off x="3491880" y="5423241"/>
            <a:ext cx="1368152" cy="395149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Объект 4"/>
          <p:cNvSpPr txBox="1">
            <a:spLocks/>
          </p:cNvSpPr>
          <p:nvPr/>
        </p:nvSpPr>
        <p:spPr>
          <a:xfrm>
            <a:off x="3700281" y="5932468"/>
            <a:ext cx="863239" cy="395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/>
              <a:t>  </a:t>
            </a:r>
            <a:r>
              <a:rPr lang="ru-RU" sz="2400" dirty="0" smtClean="0"/>
              <a:t>+3</a:t>
            </a:r>
            <a:endParaRPr lang="ru-RU" sz="2400" dirty="0"/>
          </a:p>
        </p:txBody>
      </p:sp>
      <p:sp>
        <p:nvSpPr>
          <p:cNvPr id="37" name="Овал 36"/>
          <p:cNvSpPr/>
          <p:nvPr/>
        </p:nvSpPr>
        <p:spPr>
          <a:xfrm>
            <a:off x="3463080" y="5349785"/>
            <a:ext cx="254112" cy="1975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9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4077071"/>
            <a:ext cx="2580580" cy="2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18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3351 0.03866 C 0.04045 0.04769 0.05104 0.05255 0.06198 0.05255 C 0.07448 0.05255 0.08437 0.04769 0.09149 0.03866 L 0.125 -1.48148E-6 " pathEditMode="relative" rAng="0" ptsTypes="FffFF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/>
      <p:bldP spid="9" grpId="0"/>
      <p:bldP spid="10" grpId="0"/>
      <p:bldP spid="11" grpId="0"/>
      <p:bldP spid="32" grpId="0"/>
      <p:bldP spid="35" grpId="0" animBg="1"/>
      <p:bldP spid="36" grpId="0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сумму: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355160" cy="42050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/>
              <a:t> </a:t>
            </a:r>
            <a:r>
              <a:rPr lang="ru-RU" sz="4400" dirty="0" smtClean="0"/>
              <a:t>23 456 + 123 =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345 673 + 2 345 =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9 843 456 + 56 674 = </a:t>
            </a:r>
            <a:endParaRPr lang="ru-RU" sz="44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4677928" y="1628801"/>
            <a:ext cx="2232248" cy="785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 smtClean="0"/>
              <a:t>23 579</a:t>
            </a:r>
            <a:endParaRPr lang="ru-RU" sz="4400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5224943" y="2424603"/>
            <a:ext cx="2260594" cy="785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/>
              <a:t> </a:t>
            </a:r>
            <a:r>
              <a:rPr lang="ru-RU" sz="4400" dirty="0" smtClean="0"/>
              <a:t>348 018</a:t>
            </a:r>
            <a:endParaRPr lang="ru-RU" sz="4400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5868144" y="3199788"/>
            <a:ext cx="2747690" cy="79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400" dirty="0" smtClean="0"/>
              <a:t>9 900 130</a:t>
            </a:r>
            <a:endParaRPr lang="ru-RU" sz="4400" dirty="0"/>
          </a:p>
        </p:txBody>
      </p:sp>
      <p:pic>
        <p:nvPicPr>
          <p:cNvPr id="11" name="Рисунок 9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355240" y="4079463"/>
            <a:ext cx="2580580" cy="2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5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160240" cy="247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18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7383" y="1463028"/>
            <a:ext cx="6633120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u="sng" dirty="0" smtClean="0"/>
              <a:t>Переместительное </a:t>
            </a:r>
            <a:r>
              <a:rPr lang="ru-RU" dirty="0" smtClean="0"/>
              <a:t>свойство</a:t>
            </a:r>
            <a:br>
              <a:rPr lang="ru-RU" dirty="0" smtClean="0"/>
            </a:br>
            <a:r>
              <a:rPr lang="ru-RU" dirty="0" smtClean="0"/>
              <a:t>От перемены мест слагаемых сумма не меняется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475656" y="413048"/>
            <a:ext cx="640871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Свойства сложения 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475656" y="3911300"/>
            <a:ext cx="640871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3 + 4 = 4 + 3</a:t>
            </a:r>
            <a:endParaRPr lang="ru-RU" dirty="0"/>
          </a:p>
        </p:txBody>
      </p:sp>
      <p:pic>
        <p:nvPicPr>
          <p:cNvPr id="7" name="Рисунок 15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160240" cy="247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669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964488" cy="3168352"/>
          </a:xfrm>
        </p:spPr>
        <p:txBody>
          <a:bodyPr>
            <a:normAutofit fontScale="90000"/>
          </a:bodyPr>
          <a:lstStyle/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u="sng" dirty="0" smtClean="0"/>
              <a:t>Сочетательное</a:t>
            </a:r>
            <a:r>
              <a:rPr lang="ru-RU" dirty="0" smtClean="0"/>
              <a:t> свойство</a:t>
            </a:r>
            <a:br>
              <a:rPr lang="ru-RU" dirty="0" smtClean="0"/>
            </a:br>
            <a:r>
              <a:rPr lang="ru-RU" dirty="0" smtClean="0"/>
              <a:t>Чтобы прибавить к числу сумму двух чисел, можно сначала прибавить первое слагаемое, а потом к полученной сумме  - второе слагаемое</a:t>
            </a:r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39552" y="3429000"/>
            <a:ext cx="663312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3 + ( 8 + 6 ) = 3 + 14 =17</a:t>
            </a:r>
          </a:p>
          <a:p>
            <a:r>
              <a:rPr lang="ru-RU" dirty="0" smtClean="0"/>
              <a:t>( 3 + 8 ) + 6 = 11 + 6 = 17 </a:t>
            </a:r>
            <a:endParaRPr lang="ru-RU" dirty="0"/>
          </a:p>
        </p:txBody>
      </p:sp>
      <p:pic>
        <p:nvPicPr>
          <p:cNvPr id="9" name="Рисунок 9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4128395"/>
            <a:ext cx="2580580" cy="262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669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365504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>3. От прибавления нуля число не изменяется 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83568" y="3140968"/>
            <a:ext cx="736550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2 + 0 = 2</a:t>
            </a:r>
          </a:p>
          <a:p>
            <a:r>
              <a:rPr lang="ru-RU" dirty="0" smtClean="0"/>
              <a:t>0 +2 = 2 </a:t>
            </a:r>
          </a:p>
          <a:p>
            <a:endParaRPr lang="ru-RU" dirty="0"/>
          </a:p>
        </p:txBody>
      </p:sp>
      <p:pic>
        <p:nvPicPr>
          <p:cNvPr id="6" name="Рисунок 15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18603"/>
            <a:ext cx="2202830" cy="252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669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00B0F0"/>
            </a:gs>
            <a:gs pos="0">
              <a:srgbClr val="FFFF00"/>
            </a:gs>
            <a:gs pos="38000">
              <a:srgbClr val="FFFF00"/>
            </a:gs>
            <a:gs pos="100000">
              <a:srgbClr val="002060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365504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>3. От прибавления нуля число не изменяется 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83568" y="3140968"/>
            <a:ext cx="736550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prstClr val="black"/>
                </a:solidFill>
              </a:rPr>
              <a:t>2 + 0 = 2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0 +2 = 2 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" name="Рисунок 15" descr="38cc4fc67e6316fa7179091ff498b11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18603"/>
            <a:ext cx="2202830" cy="252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27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444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Тема: Сложение натуральных чисел и его свойства</vt:lpstr>
      <vt:lpstr>Проверка домашнего задания</vt:lpstr>
      <vt:lpstr>Цель урока: Познакомить учащихся со сложением натуральных чисел и вывести законы сложения</vt:lpstr>
      <vt:lpstr>Основные компоненты сложения </vt:lpstr>
      <vt:lpstr>Найдите сумму:</vt:lpstr>
      <vt:lpstr>1. Переместительное свойство От перемены мест слагаемых сумма не меняется</vt:lpstr>
      <vt:lpstr>2. Сочетательное свойство Чтобы прибавить к числу сумму двух чисел, можно сначала прибавить первое слагаемое, а потом к полученной сумме  - второе слагаемое</vt:lpstr>
      <vt:lpstr>3. От прибавления нуля число не изменяется </vt:lpstr>
      <vt:lpstr>3. От прибавления нуля число не изменяется </vt:lpstr>
      <vt:lpstr>Вычислите устно :</vt:lpstr>
      <vt:lpstr>Найдите суммы :    </vt:lpstr>
      <vt:lpstr>Решите задачу :  Две девочки собирали малину в лесу. Первая девочка собрала 1 кг 250г, а вторая на 300 г больше. Сколько  граммов малины собрали обе девочки?</vt:lpstr>
      <vt:lpstr>Решите задачу :  В одном городе 2 330 000 жителей, а в другом на 520 000 больше. Сколько жителей в этих городах?</vt:lpstr>
      <vt:lpstr>Изобразите  на координатном луче сложение : а )  5 + 2                                    б ) 7 + 3  в ) 2 + 5                                      г )  8 + 1 </vt:lpstr>
      <vt:lpstr>Домашнее задание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Вычитание  5 класс</dc:title>
  <dc:creator>Ежик</dc:creator>
  <cp:lastModifiedBy>пользователь</cp:lastModifiedBy>
  <cp:revision>24</cp:revision>
  <dcterms:created xsi:type="dcterms:W3CDTF">2013-07-16T15:30:25Z</dcterms:created>
  <dcterms:modified xsi:type="dcterms:W3CDTF">2013-07-17T12:22:32Z</dcterms:modified>
</cp:coreProperties>
</file>