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7" r:id="rId4"/>
    <p:sldId id="271" r:id="rId5"/>
    <p:sldId id="260" r:id="rId6"/>
    <p:sldId id="270" r:id="rId7"/>
    <p:sldId id="269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ru-RU" sz="2800" dirty="0" smtClean="0">
                <a:solidFill>
                  <a:schemeClr val="accent3"/>
                </a:solidFill>
              </a:rPr>
              <a:t>Итоговая аттестация по предметам</a:t>
            </a:r>
            <a:endParaRPr lang="ru-RU" sz="2800" dirty="0">
              <a:solidFill>
                <a:schemeClr val="accent3"/>
              </a:solidFill>
            </a:endParaRPr>
          </a:p>
        </c:rich>
      </c:tx>
      <c:layout>
        <c:manualLayout>
          <c:xMode val="edge"/>
          <c:yMode val="edge"/>
          <c:x val="0.28731774934383203"/>
          <c:y val="1.8749999999999999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русс.яз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2008-09   1кл</c:v>
                </c:pt>
                <c:pt idx="1">
                  <c:v>2009-10   2кл</c:v>
                </c:pt>
                <c:pt idx="2">
                  <c:v>2010-11   3кл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1">
                  <c:v>92</c:v>
                </c:pt>
                <c:pt idx="2">
                  <c:v>89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матем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2008-09   1кл</c:v>
                </c:pt>
                <c:pt idx="1">
                  <c:v>2009-10   2кл</c:v>
                </c:pt>
                <c:pt idx="2">
                  <c:v>2010-11   3кл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1">
                  <c:v>92</c:v>
                </c:pt>
                <c:pt idx="2">
                  <c:v>92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чтение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2008-09   1кл</c:v>
                </c:pt>
                <c:pt idx="1">
                  <c:v>2009-10   2кл</c:v>
                </c:pt>
                <c:pt idx="2">
                  <c:v>2010-11   3кл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окруж. Мир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2008-09   1кл</c:v>
                </c:pt>
                <c:pt idx="1">
                  <c:v>2009-10   2кл</c:v>
                </c:pt>
                <c:pt idx="2">
                  <c:v>2010-11   3кл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1">
                  <c:v>100</c:v>
                </c:pt>
                <c:pt idx="2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998080"/>
        <c:axId val="90198016"/>
      </c:barChart>
      <c:catAx>
        <c:axId val="899980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90198016"/>
        <c:crosses val="autoZero"/>
        <c:auto val="1"/>
        <c:lblAlgn val="ctr"/>
        <c:lblOffset val="100"/>
        <c:noMultiLvlLbl val="0"/>
      </c:catAx>
      <c:valAx>
        <c:axId val="901980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899980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5EF04-465B-4850-A455-7D9F343CC1A7}" type="datetimeFigureOut">
              <a:rPr lang="ru-RU" smtClean="0"/>
              <a:t>20.04.2012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CE480-7719-48C8-8688-9C2AB4411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569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CE480-7719-48C8-8688-9C2AB441199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93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33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296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91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90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57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221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040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95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74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225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128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68E57-75CA-4D54-AD4B-36AD794113E1}" type="datetimeFigureOut">
              <a:rPr lang="ru-RU" smtClean="0"/>
              <a:pPr/>
              <a:t>20.04.2012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C28C0-9CC8-48BB-A345-6D4EFA53D0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68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202690" y="3284823"/>
          <a:ext cx="6738620" cy="1104457"/>
        </p:xfrm>
        <a:graphic>
          <a:graphicData uri="http://schemas.openxmlformats.org/drawingml/2006/table">
            <a:tbl>
              <a:tblPr/>
              <a:tblGrid>
                <a:gridCol w="1795145"/>
                <a:gridCol w="1444625"/>
                <a:gridCol w="1752600"/>
                <a:gridCol w="1746250"/>
              </a:tblGrid>
              <a:tr h="368935">
                <a:tc>
                  <a:txBody>
                    <a:bodyPr/>
                    <a:lstStyle/>
                    <a:p>
                      <a:pPr marL="3746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Учебный год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51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Качество знаний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spc="-65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 среднем по классу)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Уровень обуч.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marL="414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2008 -2009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marL="6280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marL="414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2009 -2010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9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78%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490">
                <a:tc>
                  <a:txBody>
                    <a:bodyPr/>
                    <a:lstStyle/>
                    <a:p>
                      <a:pPr marL="4356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2010-2011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marL="609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84%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100" dirty="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</a:tbl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50" name="Picture 2" descr="H:\справка 2\img46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332655"/>
            <a:ext cx="7505898" cy="604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95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928662" y="1630680"/>
          <a:ext cx="77581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023"/>
                <a:gridCol w="1293023"/>
                <a:gridCol w="1293023"/>
                <a:gridCol w="1293023"/>
                <a:gridCol w="1293023"/>
                <a:gridCol w="1293023"/>
              </a:tblGrid>
              <a:tr h="28035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285852" y="714356"/>
            <a:ext cx="72152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Итоговая аттестация учащихся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(в среднем по классу)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794327"/>
              </p:ext>
            </p:extLst>
          </p:nvPr>
        </p:nvGraphicFramePr>
        <p:xfrm>
          <a:off x="1524000" y="2071676"/>
          <a:ext cx="6405588" cy="421484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01397"/>
                <a:gridCol w="1601397"/>
                <a:gridCol w="1601397"/>
                <a:gridCol w="1601397"/>
              </a:tblGrid>
              <a:tr h="105371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Учебный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Качество знаний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/>
                        <a:t>Уровень </a:t>
                      </a:r>
                      <a:r>
                        <a:rPr lang="ru-RU" sz="1800" kern="1200" dirty="0" err="1" smtClean="0"/>
                        <a:t>обуч</a:t>
                      </a:r>
                      <a:r>
                        <a:rPr lang="ru-RU" sz="1800" kern="1200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105371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2008-09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</a:t>
                      </a:r>
                      <a:r>
                        <a:rPr lang="ru-RU" dirty="0" err="1" smtClean="0"/>
                        <a:t>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105371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2009-10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</a:t>
                      </a:r>
                      <a:r>
                        <a:rPr lang="ru-RU" dirty="0" err="1" smtClean="0"/>
                        <a:t>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78%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100%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05371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2010-11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</a:t>
                      </a:r>
                      <a:r>
                        <a:rPr lang="ru-RU" dirty="0" err="1" smtClean="0"/>
                        <a:t>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84%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977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202690" y="3284823"/>
          <a:ext cx="6738620" cy="1156716"/>
        </p:xfrm>
        <a:graphic>
          <a:graphicData uri="http://schemas.openxmlformats.org/drawingml/2006/table">
            <a:tbl>
              <a:tblPr/>
              <a:tblGrid>
                <a:gridCol w="1795145"/>
                <a:gridCol w="1444625"/>
                <a:gridCol w="1752600"/>
                <a:gridCol w="1746250"/>
              </a:tblGrid>
              <a:tr h="368935">
                <a:tc>
                  <a:txBody>
                    <a:bodyPr/>
                    <a:lstStyle/>
                    <a:p>
                      <a:pPr marL="3746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Учебный год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51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Качество знаний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spc="-65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 среднем по классу)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Уровень обуч.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marL="414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2008 -2009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marL="6280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marL="414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2009 -2010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9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78%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490">
                <a:tc>
                  <a:txBody>
                    <a:bodyPr/>
                    <a:lstStyle/>
                    <a:p>
                      <a:pPr marL="4356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2010-2011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marL="609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84%</a:t>
                      </a:r>
                      <a:endParaRPr lang="ru-RU" sz="110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76923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100" dirty="0">
                        <a:solidFill>
                          <a:srgbClr val="76923C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</a:tbl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68989785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20670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928662" y="1630680"/>
          <a:ext cx="77581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023"/>
                <a:gridCol w="1293023"/>
                <a:gridCol w="1293023"/>
                <a:gridCol w="1293023"/>
                <a:gridCol w="1293023"/>
                <a:gridCol w="1293023"/>
              </a:tblGrid>
              <a:tr h="28035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099" y="-1252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285852" y="837467"/>
            <a:ext cx="72152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chemeClr val="accent3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Анализ </a:t>
            </a:r>
            <a:r>
              <a:rPr lang="ru-RU" sz="4000" b="1" dirty="0" smtClean="0">
                <a:solidFill>
                  <a:schemeClr val="accent3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успеваемости по годам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2413338"/>
            <a:ext cx="69585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3"/>
                </a:solidFill>
              </a:rPr>
              <a:t>Анализируя успеваемость учащихся класса по годам, мы видим, что к четвертому классу произошло её снижение. Это связано со сложностью изучаемого  материала, но в первой и второй четверти 4класса успеваемость стабильна-74%. Все учащиеся усваивают программный материал.</a:t>
            </a:r>
          </a:p>
        </p:txBody>
      </p:sp>
    </p:spTree>
    <p:extLst>
      <p:ext uri="{BB962C8B-B14F-4D97-AF65-F5344CB8AC3E}">
        <p14:creationId xmlns:p14="http://schemas.microsoft.com/office/powerpoint/2010/main" val="3033543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074"/>
            <a:ext cx="9198768" cy="6881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0" y="1822450"/>
            <a:ext cx="5499100" cy="4486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2400" y="7010399"/>
            <a:ext cx="6111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154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928662" y="1630680"/>
          <a:ext cx="77581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023"/>
                <a:gridCol w="1293023"/>
                <a:gridCol w="1293023"/>
                <a:gridCol w="1293023"/>
                <a:gridCol w="1293023"/>
                <a:gridCol w="1293023"/>
              </a:tblGrid>
              <a:tr h="28035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3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099" y="-99392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285852" y="837467"/>
            <a:ext cx="72152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chemeClr val="accent3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Анализ контрольных </a:t>
            </a:r>
            <a:r>
              <a:rPr lang="ru-RU" sz="4000" b="1" dirty="0" smtClean="0">
                <a:solidFill>
                  <a:schemeClr val="accent3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работ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136339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3"/>
                </a:solidFill>
              </a:rPr>
              <a:t>Анализируя контрольные работы учащихся класса по годам, мы видим, что результат входных контрольных работ ниже, чем результат итоговых работ за второе полугодие. Процент </a:t>
            </a:r>
            <a:r>
              <a:rPr lang="ru-RU" sz="2800" dirty="0" err="1">
                <a:solidFill>
                  <a:schemeClr val="accent3"/>
                </a:solidFill>
              </a:rPr>
              <a:t>обученности</a:t>
            </a:r>
            <a:r>
              <a:rPr lang="ru-RU" sz="2800" dirty="0">
                <a:solidFill>
                  <a:schemeClr val="accent3"/>
                </a:solidFill>
              </a:rPr>
              <a:t> составляет от 96%до100% по математике; 100% по русскому языку. Процент качества знаний за второе полугодие: по математике-88%;по русскому языку от 92%до96%.</a:t>
            </a:r>
          </a:p>
        </p:txBody>
      </p:sp>
    </p:spTree>
    <p:extLst>
      <p:ext uri="{BB962C8B-B14F-4D97-AF65-F5344CB8AC3E}">
        <p14:creationId xmlns:p14="http://schemas.microsoft.com/office/powerpoint/2010/main" val="2105028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22450"/>
            <a:ext cx="7200800" cy="4630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3743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22450"/>
            <a:ext cx="7200800" cy="441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63563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217</Words>
  <Application>Microsoft Office PowerPoint</Application>
  <PresentationFormat>Экран (4:3)</PresentationFormat>
  <Paragraphs>58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</dc:creator>
  <cp:lastModifiedBy>Admin</cp:lastModifiedBy>
  <cp:revision>24</cp:revision>
  <dcterms:created xsi:type="dcterms:W3CDTF">2012-01-20T12:01:20Z</dcterms:created>
  <dcterms:modified xsi:type="dcterms:W3CDTF">2012-04-20T15:07:06Z</dcterms:modified>
</cp:coreProperties>
</file>