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305"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0"/>
  </p:normalViewPr>
  <p:slideViewPr>
    <p:cSldViewPr>
      <p:cViewPr varScale="1">
        <p:scale>
          <a:sx n="103" d="100"/>
          <a:sy n="103" d="100"/>
        </p:scale>
        <p:origin x="2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ru-RU">
              <a:solidFill>
                <a:srgbClr val="000000"/>
              </a:solidFill>
            </a:endParaRPr>
          </a:p>
        </p:txBody>
      </p:sp>
      <p:sp>
        <p:nvSpPr>
          <p:cNvPr id="5" name="Footer Placeholder 4"/>
          <p:cNvSpPr>
            <a:spLocks noGrp="1"/>
          </p:cNvSpPr>
          <p:nvPr>
            <p:ph type="ftr" sz="quarter" idx="11"/>
          </p:nvPr>
        </p:nvSpPr>
        <p:spPr/>
        <p:txBody>
          <a:bodyPr/>
          <a:lstStyle/>
          <a:p>
            <a:pPr>
              <a:defRPr/>
            </a:pPr>
            <a:endParaRPr lang="ru-RU">
              <a:solidFill>
                <a:srgbClr val="000000"/>
              </a:solidFill>
            </a:endParaRPr>
          </a:p>
        </p:txBody>
      </p:sp>
      <p:sp>
        <p:nvSpPr>
          <p:cNvPr id="6" name="Slide Number Placeholder 5"/>
          <p:cNvSpPr>
            <a:spLocks noGrp="1"/>
          </p:cNvSpPr>
          <p:nvPr>
            <p:ph type="sldNum" sz="quarter" idx="12"/>
          </p:nvPr>
        </p:nvSpPr>
        <p:spPr/>
        <p:txBody>
          <a:bodyPr/>
          <a:lstStyle/>
          <a:p>
            <a:pPr>
              <a:defRPr/>
            </a:pPr>
            <a:fld id="{A1F64CD6-7B08-4462-9807-C8E51D87F579}" type="slidenum">
              <a:rPr lang="ru-RU" smtClean="0">
                <a:solidFill>
                  <a:srgbClr val="000000"/>
                </a:solidFill>
              </a:rPr>
              <a:pPr>
                <a:defRPr/>
              </a:pPr>
              <a:t>‹#›</a:t>
            </a:fld>
            <a:endParaRPr lang="ru-RU">
              <a:solidFill>
                <a:srgbClr val="000000"/>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ru-RU">
              <a:solidFill>
                <a:srgbClr val="000000"/>
              </a:solidFill>
            </a:endParaRPr>
          </a:p>
        </p:txBody>
      </p:sp>
      <p:sp>
        <p:nvSpPr>
          <p:cNvPr id="5" name="Footer Placeholder 4"/>
          <p:cNvSpPr>
            <a:spLocks noGrp="1"/>
          </p:cNvSpPr>
          <p:nvPr>
            <p:ph type="ftr" sz="quarter" idx="11"/>
          </p:nvPr>
        </p:nvSpPr>
        <p:spPr/>
        <p:txBody>
          <a:bodyPr/>
          <a:lstStyle/>
          <a:p>
            <a:pPr>
              <a:defRPr/>
            </a:pPr>
            <a:endParaRPr lang="ru-RU">
              <a:solidFill>
                <a:srgbClr val="000000"/>
              </a:solidFill>
            </a:endParaRPr>
          </a:p>
        </p:txBody>
      </p:sp>
      <p:sp>
        <p:nvSpPr>
          <p:cNvPr id="6" name="Slide Number Placeholder 5"/>
          <p:cNvSpPr>
            <a:spLocks noGrp="1"/>
          </p:cNvSpPr>
          <p:nvPr>
            <p:ph type="sldNum" sz="quarter" idx="12"/>
          </p:nvPr>
        </p:nvSpPr>
        <p:spPr/>
        <p:txBody>
          <a:bodyPr/>
          <a:lstStyle/>
          <a:p>
            <a:pPr>
              <a:defRPr/>
            </a:pPr>
            <a:fld id="{15BFF861-B9F9-412A-89AF-3CA348ABB704}"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endParaRPr lang="ru-RU">
              <a:solidFill>
                <a:srgbClr val="000000"/>
              </a:solidFill>
            </a:endParaRPr>
          </a:p>
        </p:txBody>
      </p:sp>
      <p:sp>
        <p:nvSpPr>
          <p:cNvPr id="5" name="Footer Placeholder 4"/>
          <p:cNvSpPr>
            <a:spLocks noGrp="1"/>
          </p:cNvSpPr>
          <p:nvPr>
            <p:ph type="ftr" sz="quarter" idx="11"/>
          </p:nvPr>
        </p:nvSpPr>
        <p:spPr/>
        <p:txBody>
          <a:bodyPr/>
          <a:lstStyle/>
          <a:p>
            <a:pPr>
              <a:defRPr/>
            </a:pPr>
            <a:endParaRPr lang="ru-RU">
              <a:solidFill>
                <a:srgbClr val="000000"/>
              </a:solidFill>
            </a:endParaRPr>
          </a:p>
        </p:txBody>
      </p:sp>
      <p:sp>
        <p:nvSpPr>
          <p:cNvPr id="6" name="Slide Number Placeholder 5"/>
          <p:cNvSpPr>
            <a:spLocks noGrp="1"/>
          </p:cNvSpPr>
          <p:nvPr>
            <p:ph type="sldNum" sz="quarter" idx="12"/>
          </p:nvPr>
        </p:nvSpPr>
        <p:spPr/>
        <p:txBody>
          <a:bodyPr/>
          <a:lstStyle/>
          <a:p>
            <a:pPr>
              <a:defRPr/>
            </a:pPr>
            <a:fld id="{979448B0-3429-4D6F-85BF-B15617CF38A2}"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4638"/>
            <a:ext cx="82296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457200" y="6245225"/>
            <a:ext cx="2133600" cy="476250"/>
          </a:xfrm>
        </p:spPr>
        <p:txBody>
          <a:bodyPr/>
          <a:lstStyle>
            <a:lvl1pPr>
              <a:defRPr/>
            </a:lvl1pPr>
          </a:lstStyle>
          <a:p>
            <a:endParaRPr lang="ru-RU"/>
          </a:p>
        </p:txBody>
      </p:sp>
      <p:sp>
        <p:nvSpPr>
          <p:cNvPr id="4" name="Нижний колонтитул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Номер слайда 4"/>
          <p:cNvSpPr>
            <a:spLocks noGrp="1"/>
          </p:cNvSpPr>
          <p:nvPr>
            <p:ph type="sldNum" sz="quarter" idx="12"/>
          </p:nvPr>
        </p:nvSpPr>
        <p:spPr>
          <a:xfrm>
            <a:off x="6553200" y="6245225"/>
            <a:ext cx="2133600" cy="476250"/>
          </a:xfrm>
        </p:spPr>
        <p:txBody>
          <a:bodyPr/>
          <a:lstStyle>
            <a:lvl1pPr>
              <a:defRPr/>
            </a:lvl1pPr>
          </a:lstStyle>
          <a:p>
            <a:fld id="{56C53B42-C6BE-4114-A122-1B019455300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ru-RU">
              <a:solidFill>
                <a:srgbClr val="000000"/>
              </a:solidFill>
            </a:endParaRPr>
          </a:p>
        </p:txBody>
      </p:sp>
      <p:sp>
        <p:nvSpPr>
          <p:cNvPr id="5" name="Footer Placeholder 4"/>
          <p:cNvSpPr>
            <a:spLocks noGrp="1"/>
          </p:cNvSpPr>
          <p:nvPr>
            <p:ph type="ftr" sz="quarter" idx="11"/>
          </p:nvPr>
        </p:nvSpPr>
        <p:spPr/>
        <p:txBody>
          <a:bodyPr/>
          <a:lstStyle/>
          <a:p>
            <a:pPr>
              <a:defRPr/>
            </a:pPr>
            <a:endParaRPr lang="ru-RU">
              <a:solidFill>
                <a:srgbClr val="000000"/>
              </a:solidFill>
            </a:endParaRPr>
          </a:p>
        </p:txBody>
      </p:sp>
      <p:sp>
        <p:nvSpPr>
          <p:cNvPr id="6" name="Slide Number Placeholder 5"/>
          <p:cNvSpPr>
            <a:spLocks noGrp="1"/>
          </p:cNvSpPr>
          <p:nvPr>
            <p:ph type="sldNum" sz="quarter" idx="12"/>
          </p:nvPr>
        </p:nvSpPr>
        <p:spPr/>
        <p:txBody>
          <a:bodyPr/>
          <a:lstStyle/>
          <a:p>
            <a:pPr>
              <a:defRPr/>
            </a:pPr>
            <a:fld id="{A16779AD-43A7-4B8F-B100-EA1D39BDB96B}" type="slidenum">
              <a:rPr lang="ru-RU" smtClean="0">
                <a:solidFill>
                  <a:srgbClr val="000000"/>
                </a:solidFill>
              </a:rPr>
              <a:pPr>
                <a:defRPr/>
              </a:pPr>
              <a:t>‹#›</a:t>
            </a:fld>
            <a:endParaRPr lang="ru-RU">
              <a:solidFill>
                <a:srgbClr val="000000"/>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ru-RU">
              <a:solidFill>
                <a:srgbClr val="000000"/>
              </a:solidFill>
            </a:endParaRPr>
          </a:p>
        </p:txBody>
      </p:sp>
      <p:sp>
        <p:nvSpPr>
          <p:cNvPr id="5" name="Footer Placeholder 4"/>
          <p:cNvSpPr>
            <a:spLocks noGrp="1"/>
          </p:cNvSpPr>
          <p:nvPr>
            <p:ph type="ftr" sz="quarter" idx="11"/>
          </p:nvPr>
        </p:nvSpPr>
        <p:spPr/>
        <p:txBody>
          <a:bodyPr/>
          <a:lstStyle/>
          <a:p>
            <a:pPr>
              <a:defRPr/>
            </a:pPr>
            <a:endParaRPr lang="ru-RU">
              <a:solidFill>
                <a:srgbClr val="000000"/>
              </a:solidFill>
            </a:endParaRPr>
          </a:p>
        </p:txBody>
      </p:sp>
      <p:sp>
        <p:nvSpPr>
          <p:cNvPr id="6" name="Slide Number Placeholder 5"/>
          <p:cNvSpPr>
            <a:spLocks noGrp="1"/>
          </p:cNvSpPr>
          <p:nvPr>
            <p:ph type="sldNum" sz="quarter" idx="12"/>
          </p:nvPr>
        </p:nvSpPr>
        <p:spPr/>
        <p:txBody>
          <a:bodyPr/>
          <a:lstStyle/>
          <a:p>
            <a:pPr>
              <a:defRPr/>
            </a:pPr>
            <a:fld id="{D4C6FE49-3BCB-47BD-BE02-20BBC6E43096}"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endParaRPr lang="ru-RU">
              <a:solidFill>
                <a:srgbClr val="000000"/>
              </a:solidFill>
            </a:endParaRPr>
          </a:p>
        </p:txBody>
      </p:sp>
      <p:sp>
        <p:nvSpPr>
          <p:cNvPr id="6" name="Footer Placeholder 5"/>
          <p:cNvSpPr>
            <a:spLocks noGrp="1"/>
          </p:cNvSpPr>
          <p:nvPr>
            <p:ph type="ftr" sz="quarter" idx="11"/>
          </p:nvPr>
        </p:nvSpPr>
        <p:spPr/>
        <p:txBody>
          <a:bodyPr/>
          <a:lstStyle/>
          <a:p>
            <a:pPr>
              <a:defRPr/>
            </a:pPr>
            <a:endParaRPr lang="ru-RU">
              <a:solidFill>
                <a:srgbClr val="000000"/>
              </a:solidFill>
            </a:endParaRPr>
          </a:p>
        </p:txBody>
      </p:sp>
      <p:sp>
        <p:nvSpPr>
          <p:cNvPr id="7" name="Slide Number Placeholder 6"/>
          <p:cNvSpPr>
            <a:spLocks noGrp="1"/>
          </p:cNvSpPr>
          <p:nvPr>
            <p:ph type="sldNum" sz="quarter" idx="12"/>
          </p:nvPr>
        </p:nvSpPr>
        <p:spPr/>
        <p:txBody>
          <a:bodyPr/>
          <a:lstStyle/>
          <a:p>
            <a:pPr>
              <a:defRPr/>
            </a:pPr>
            <a:fld id="{9F89B93D-FAD4-4B28-A58A-DE44EB9B91DA}" type="slidenum">
              <a:rPr lang="ru-RU" smtClean="0">
                <a:solidFill>
                  <a:srgbClr val="000000"/>
                </a:solidFill>
              </a:rPr>
              <a:pPr>
                <a:defRPr/>
              </a:pPr>
              <a:t>‹#›</a:t>
            </a:fld>
            <a:endParaRPr lang="ru-RU">
              <a:solidFill>
                <a:srgbClr val="000000"/>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ru-RU">
              <a:solidFill>
                <a:srgbClr val="000000"/>
              </a:solidFill>
            </a:endParaRPr>
          </a:p>
        </p:txBody>
      </p:sp>
      <p:sp>
        <p:nvSpPr>
          <p:cNvPr id="8" name="Footer Placeholder 7"/>
          <p:cNvSpPr>
            <a:spLocks noGrp="1"/>
          </p:cNvSpPr>
          <p:nvPr>
            <p:ph type="ftr" sz="quarter" idx="11"/>
          </p:nvPr>
        </p:nvSpPr>
        <p:spPr/>
        <p:txBody>
          <a:bodyPr/>
          <a:lstStyle/>
          <a:p>
            <a:pPr>
              <a:defRPr/>
            </a:pPr>
            <a:endParaRPr lang="ru-RU">
              <a:solidFill>
                <a:srgbClr val="000000"/>
              </a:solidFill>
            </a:endParaRPr>
          </a:p>
        </p:txBody>
      </p:sp>
      <p:sp>
        <p:nvSpPr>
          <p:cNvPr id="9" name="Slide Number Placeholder 8"/>
          <p:cNvSpPr>
            <a:spLocks noGrp="1"/>
          </p:cNvSpPr>
          <p:nvPr>
            <p:ph type="sldNum" sz="quarter" idx="12"/>
          </p:nvPr>
        </p:nvSpPr>
        <p:spPr/>
        <p:txBody>
          <a:bodyPr/>
          <a:lstStyle/>
          <a:p>
            <a:pPr>
              <a:defRPr/>
            </a:pPr>
            <a:fld id="{A0F89448-429C-4223-99D8-89A4303E1097}" type="slidenum">
              <a:rPr lang="ru-RU" smtClean="0">
                <a:solidFill>
                  <a:srgbClr val="000000"/>
                </a:solidFill>
              </a:rPr>
              <a:pPr>
                <a:defRPr/>
              </a:pPr>
              <a:t>‹#›</a:t>
            </a:fld>
            <a:endParaRPr lang="ru-RU">
              <a:solidFill>
                <a:srgbClr val="000000"/>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endParaRPr lang="ru-RU">
              <a:solidFill>
                <a:srgbClr val="000000"/>
              </a:solidFill>
            </a:endParaRPr>
          </a:p>
        </p:txBody>
      </p:sp>
      <p:sp>
        <p:nvSpPr>
          <p:cNvPr id="4" name="Footer Placeholder 3"/>
          <p:cNvSpPr>
            <a:spLocks noGrp="1"/>
          </p:cNvSpPr>
          <p:nvPr>
            <p:ph type="ftr" sz="quarter" idx="11"/>
          </p:nvPr>
        </p:nvSpPr>
        <p:spPr/>
        <p:txBody>
          <a:bodyPr/>
          <a:lstStyle/>
          <a:p>
            <a:pPr>
              <a:defRPr/>
            </a:pPr>
            <a:endParaRPr lang="ru-RU">
              <a:solidFill>
                <a:srgbClr val="000000"/>
              </a:solidFill>
            </a:endParaRPr>
          </a:p>
        </p:txBody>
      </p:sp>
      <p:sp>
        <p:nvSpPr>
          <p:cNvPr id="5" name="Slide Number Placeholder 4"/>
          <p:cNvSpPr>
            <a:spLocks noGrp="1"/>
          </p:cNvSpPr>
          <p:nvPr>
            <p:ph type="sldNum" sz="quarter" idx="12"/>
          </p:nvPr>
        </p:nvSpPr>
        <p:spPr/>
        <p:txBody>
          <a:bodyPr/>
          <a:lstStyle/>
          <a:p>
            <a:pPr>
              <a:defRPr/>
            </a:pPr>
            <a:fld id="{84669C0D-E780-4898-810C-7DC9250983D8}"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ru-RU">
              <a:solidFill>
                <a:srgbClr val="000000"/>
              </a:solidFill>
            </a:endParaRPr>
          </a:p>
        </p:txBody>
      </p:sp>
      <p:sp>
        <p:nvSpPr>
          <p:cNvPr id="3" name="Footer Placeholder 2"/>
          <p:cNvSpPr>
            <a:spLocks noGrp="1"/>
          </p:cNvSpPr>
          <p:nvPr>
            <p:ph type="ftr" sz="quarter" idx="11"/>
          </p:nvPr>
        </p:nvSpPr>
        <p:spPr/>
        <p:txBody>
          <a:bodyPr/>
          <a:lstStyle/>
          <a:p>
            <a:pPr>
              <a:defRPr/>
            </a:pPr>
            <a:endParaRPr lang="ru-RU">
              <a:solidFill>
                <a:srgbClr val="000000"/>
              </a:solidFill>
            </a:endParaRPr>
          </a:p>
        </p:txBody>
      </p:sp>
      <p:sp>
        <p:nvSpPr>
          <p:cNvPr id="4" name="Slide Number Placeholder 3"/>
          <p:cNvSpPr>
            <a:spLocks noGrp="1"/>
          </p:cNvSpPr>
          <p:nvPr>
            <p:ph type="sldNum" sz="quarter" idx="12"/>
          </p:nvPr>
        </p:nvSpPr>
        <p:spPr/>
        <p:txBody>
          <a:bodyPr/>
          <a:lstStyle/>
          <a:p>
            <a:pPr>
              <a:defRPr/>
            </a:pPr>
            <a:fld id="{2B783DC3-8A3E-4CC8-A388-E4D0991F1384}"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solidFill>
                <a:srgbClr val="000000"/>
              </a:solidFill>
            </a:endParaRPr>
          </a:p>
        </p:txBody>
      </p:sp>
      <p:sp>
        <p:nvSpPr>
          <p:cNvPr id="6" name="Footer Placeholder 5"/>
          <p:cNvSpPr>
            <a:spLocks noGrp="1"/>
          </p:cNvSpPr>
          <p:nvPr>
            <p:ph type="ftr" sz="quarter" idx="11"/>
          </p:nvPr>
        </p:nvSpPr>
        <p:spPr/>
        <p:txBody>
          <a:bodyPr/>
          <a:lstStyle/>
          <a:p>
            <a:pPr>
              <a:defRPr/>
            </a:pPr>
            <a:endParaRPr lang="ru-RU">
              <a:solidFill>
                <a:srgbClr val="000000"/>
              </a:solidFill>
            </a:endParaRPr>
          </a:p>
        </p:txBody>
      </p:sp>
      <p:sp>
        <p:nvSpPr>
          <p:cNvPr id="7" name="Slide Number Placeholder 6"/>
          <p:cNvSpPr>
            <a:spLocks noGrp="1"/>
          </p:cNvSpPr>
          <p:nvPr>
            <p:ph type="sldNum" sz="quarter" idx="12"/>
          </p:nvPr>
        </p:nvSpPr>
        <p:spPr/>
        <p:txBody>
          <a:bodyPr/>
          <a:lstStyle/>
          <a:p>
            <a:pPr>
              <a:defRPr/>
            </a:pPr>
            <a:fld id="{3116C866-8871-410F-91AC-9BE7F1611070}" type="slidenum">
              <a:rPr lang="ru-RU" smtClean="0">
                <a:solidFill>
                  <a:srgbClr val="000000"/>
                </a:solidFill>
              </a:rPr>
              <a:pPr>
                <a:defRPr/>
              </a:pPr>
              <a:t>‹#›</a:t>
            </a:fld>
            <a:endParaRPr lang="ru-RU">
              <a:solidFill>
                <a:srgbClr val="000000"/>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ru-RU">
              <a:solidFill>
                <a:srgbClr val="000000"/>
              </a:solidFill>
            </a:endParaRPr>
          </a:p>
        </p:txBody>
      </p:sp>
      <p:sp>
        <p:nvSpPr>
          <p:cNvPr id="6" name="Footer Placeholder 5"/>
          <p:cNvSpPr>
            <a:spLocks noGrp="1"/>
          </p:cNvSpPr>
          <p:nvPr>
            <p:ph type="ftr" sz="quarter" idx="11"/>
          </p:nvPr>
        </p:nvSpPr>
        <p:spPr/>
        <p:txBody>
          <a:bodyPr/>
          <a:lstStyle/>
          <a:p>
            <a:pPr>
              <a:defRPr/>
            </a:pPr>
            <a:endParaRPr lang="ru-RU">
              <a:solidFill>
                <a:srgbClr val="000000"/>
              </a:solidFill>
            </a:endParaRPr>
          </a:p>
        </p:txBody>
      </p:sp>
      <p:sp>
        <p:nvSpPr>
          <p:cNvPr id="7" name="Slide Number Placeholder 6"/>
          <p:cNvSpPr>
            <a:spLocks noGrp="1"/>
          </p:cNvSpPr>
          <p:nvPr>
            <p:ph type="sldNum" sz="quarter" idx="12"/>
          </p:nvPr>
        </p:nvSpPr>
        <p:spPr/>
        <p:txBody>
          <a:bodyPr/>
          <a:lstStyle/>
          <a:p>
            <a:pPr>
              <a:defRPr/>
            </a:pPr>
            <a:fld id="{8ACA6941-62E5-4187-BF04-78B9B4074EC7}" type="slidenum">
              <a:rPr lang="ru-RU" smtClean="0">
                <a:solidFill>
                  <a:srgbClr val="000000"/>
                </a:solidFill>
              </a:rPr>
              <a:pPr>
                <a:defRPr/>
              </a:pPr>
              <a:t>‹#›</a:t>
            </a:fld>
            <a:endParaRPr lang="ru-RU">
              <a:solidFill>
                <a:srgbClr val="000000"/>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fontAlgn="base">
              <a:spcBef>
                <a:spcPct val="0"/>
              </a:spcBef>
              <a:spcAft>
                <a:spcPct val="0"/>
              </a:spcAft>
              <a:defRPr/>
            </a:pPr>
            <a:endParaRPr lang="ru-RU">
              <a:solidFill>
                <a:srgbClr val="000000"/>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fontAlgn="base">
              <a:spcBef>
                <a:spcPct val="0"/>
              </a:spcBef>
              <a:spcAft>
                <a:spcPct val="0"/>
              </a:spcAft>
              <a:defRPr/>
            </a:pPr>
            <a:endParaRPr lang="ru-RU">
              <a:solidFill>
                <a:srgbClr val="000000"/>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fontAlgn="base">
              <a:spcBef>
                <a:spcPct val="0"/>
              </a:spcBef>
              <a:spcAft>
                <a:spcPct val="0"/>
              </a:spcAft>
              <a:defRPr/>
            </a:pPr>
            <a:fld id="{80949C54-1742-497A-B9AD-11020ADE06AD}" type="slidenum">
              <a:rPr lang="ru-RU" smtClean="0">
                <a:solidFill>
                  <a:srgbClr val="000000"/>
                </a:solidFill>
              </a:rPr>
              <a:pPr fontAlgn="base">
                <a:spcBef>
                  <a:spcPct val="0"/>
                </a:spcBef>
                <a:spcAft>
                  <a:spcPct val="0"/>
                </a:spcAft>
                <a:defRPr/>
              </a:pPr>
              <a:t>‹#›</a:t>
            </a:fld>
            <a:endParaRPr lang="ru-RU">
              <a:solidFill>
                <a:srgbClr val="000000"/>
              </a:solidFill>
            </a:endParaRPr>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p:spPr>
        <p:txBody>
          <a:bodyPr>
            <a:noAutofit/>
          </a:bodyPr>
          <a:lstStyle/>
          <a:p>
            <a:r>
              <a:rPr lang="ru-RU" sz="1400" dirty="0" smtClean="0"/>
              <a:t>Муниципальное общеобразовательное</a:t>
            </a:r>
            <a:br>
              <a:rPr lang="ru-RU" sz="1400" dirty="0" smtClean="0"/>
            </a:br>
            <a:r>
              <a:rPr lang="ru-RU" sz="1400" dirty="0" smtClean="0"/>
              <a:t>Учреждение.  СОШ № 5.</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Программа</a:t>
            </a:r>
            <a:br>
              <a:rPr lang="ru-RU" sz="1400" dirty="0" smtClean="0"/>
            </a:br>
            <a:r>
              <a:rPr lang="ru-RU" sz="1400" dirty="0" smtClean="0"/>
              <a:t>Элективного курса.</a:t>
            </a:r>
            <a:br>
              <a:rPr lang="ru-RU" sz="1400" dirty="0" smtClean="0"/>
            </a:br>
            <a:r>
              <a:rPr lang="ru-RU" sz="1400" dirty="0" smtClean="0"/>
              <a:t> </a:t>
            </a:r>
            <a:br>
              <a:rPr lang="ru-RU" sz="1400" dirty="0" smtClean="0"/>
            </a:br>
            <a:r>
              <a:rPr lang="ru-RU" sz="1400" dirty="0" smtClean="0"/>
              <a:t>Тема: “МИР, МАТЕМАТИКА, МАТЕМАТИКИ”.</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Разработала учитель высшей</a:t>
            </a:r>
            <a:br>
              <a:rPr lang="ru-RU" sz="1400" dirty="0" smtClean="0"/>
            </a:br>
            <a:r>
              <a:rPr lang="ru-RU" sz="1400" dirty="0" smtClean="0"/>
              <a:t>					               квалификационной категории</a:t>
            </a:r>
            <a:br>
              <a:rPr lang="ru-RU" sz="1400" dirty="0" smtClean="0"/>
            </a:br>
            <a:r>
              <a:rPr lang="ru-RU" sz="1400" dirty="0" smtClean="0"/>
              <a:t>                                                                                                      Гаврилова Т. А.</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Тавричанка </a:t>
            </a:r>
            <a:r>
              <a:rPr lang="en-US" sz="1400" dirty="0" smtClean="0"/>
              <a:t>2011-2012 </a:t>
            </a:r>
            <a:r>
              <a:rPr lang="ru-RU" sz="1400" dirty="0" smtClean="0"/>
              <a:t>год.</a:t>
            </a:r>
            <a:br>
              <a:rPr lang="ru-RU" sz="1400" dirty="0" smtClean="0"/>
            </a:br>
            <a:endParaRPr lang="ru-RU" sz="1400" dirty="0"/>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3" name="Group 155"/>
          <p:cNvGraphicFramePr>
            <a:graphicFrameLocks noGrp="1"/>
          </p:cNvGraphicFramePr>
          <p:nvPr/>
        </p:nvGraphicFramePr>
        <p:xfrm>
          <a:off x="0" y="0"/>
          <a:ext cx="9217025" cy="8158798"/>
        </p:xfrm>
        <a:graphic>
          <a:graphicData uri="http://schemas.openxmlformats.org/drawingml/2006/table">
            <a:tbl>
              <a:tblPr/>
              <a:tblGrid>
                <a:gridCol w="2295525"/>
                <a:gridCol w="2260600"/>
                <a:gridCol w="2257425"/>
                <a:gridCol w="2403475"/>
              </a:tblGrid>
              <a:tr h="477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rPr>
                        <a:t>Условие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Вид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Методы решения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Примеры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6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rPr>
                        <a:t>1) </a:t>
                      </a:r>
                      <a:r>
                        <a:rPr kumimoji="0" lang="en-US" sz="1600" b="1" i="0" u="none" strike="noStrike" cap="none" normalizeH="0" baseline="0" dirty="0" smtClean="0">
                          <a:ln>
                            <a:noFill/>
                          </a:ln>
                          <a:solidFill>
                            <a:schemeClr val="tx1"/>
                          </a:solidFill>
                          <a:effectLst/>
                          <a:latin typeface="Arial" pitchFamily="34" charset="0"/>
                        </a:rPr>
                        <a:t>b=0, c</a:t>
                      </a:r>
                      <a:r>
                        <a:rPr kumimoji="0" lang="ru-RU" sz="1600" b="1" i="0" u="none" strike="noStrike" cap="none" normalizeH="0" baseline="0" dirty="0" smtClean="0">
                          <a:ln>
                            <a:noFill/>
                          </a:ln>
                          <a:solidFill>
                            <a:schemeClr val="tx1"/>
                          </a:solidFill>
                          <a:effectLst/>
                          <a:latin typeface="Arial" pitchFamily="34" charset="0"/>
                        </a:rPr>
                        <a:t>≠</a:t>
                      </a:r>
                      <a:r>
                        <a:rPr kumimoji="0" lang="en-US" sz="1600" b="1" i="0" u="none" strike="noStrike" cap="none" normalizeH="0" baseline="0" dirty="0" smtClean="0">
                          <a:ln>
                            <a:noFill/>
                          </a:ln>
                          <a:solidFill>
                            <a:schemeClr val="tx1"/>
                          </a:solidFill>
                          <a:effectLst/>
                          <a:latin typeface="Arial" pitchFamily="34" charset="0"/>
                        </a:rPr>
                        <a:t>0</a:t>
                      </a:r>
                      <a:endParaRPr kumimoji="0" lang="ru-RU" sz="16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ax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+c=0</a:t>
                      </a:r>
                      <a:endParaRPr kumimoji="0" lang="ru-RU" sz="16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Перенос слагаемого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2</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 </a:t>
                      </a:r>
                      <a:r>
                        <a:rPr kumimoji="0" lang="ru-RU" sz="1600" b="1" i="0" u="none" strike="noStrike" cap="none" normalizeH="0" baseline="0" smtClean="0">
                          <a:ln>
                            <a:noFill/>
                          </a:ln>
                          <a:solidFill>
                            <a:schemeClr val="tx1"/>
                          </a:solidFill>
                          <a:effectLst/>
                          <a:latin typeface="Arial" pitchFamily="34" charset="0"/>
                        </a:rPr>
                        <a:t>4</a:t>
                      </a:r>
                      <a:r>
                        <a:rPr kumimoji="0" lang="en-US" sz="1600" b="1" i="0" u="none" strike="noStrike" cap="none" normalizeH="0" baseline="0" smtClean="0">
                          <a:ln>
                            <a:noFill/>
                          </a:ln>
                          <a:solidFill>
                            <a:schemeClr val="tx1"/>
                          </a:solidFill>
                          <a:effectLst/>
                          <a:latin typeface="Arial" pitchFamily="34" charset="0"/>
                        </a:rPr>
                        <a:t>=0</a:t>
                      </a: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2</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a:t>
                      </a:r>
                      <a:r>
                        <a:rPr kumimoji="0" lang="en-US" sz="1000" b="1" i="0" u="none" strike="noStrike" cap="none" normalizeH="0" baseline="0" smtClean="0">
                          <a:ln>
                            <a:noFill/>
                          </a:ln>
                          <a:solidFill>
                            <a:schemeClr val="tx1"/>
                          </a:solidFill>
                          <a:effectLst/>
                          <a:latin typeface="Arial" pitchFamily="34" charset="0"/>
                        </a:rPr>
                        <a:t>1</a:t>
                      </a:r>
                      <a:r>
                        <a:rPr kumimoji="0" lang="en-US" sz="1600" b="1" i="0" u="none" strike="noStrike" cap="none" normalizeH="0" baseline="0" smtClean="0">
                          <a:ln>
                            <a:noFill/>
                          </a:ln>
                          <a:solidFill>
                            <a:schemeClr val="tx1"/>
                          </a:solidFill>
                          <a:effectLst/>
                          <a:latin typeface="Arial" pitchFamily="34" charset="0"/>
                        </a:rPr>
                        <a:t>=</a:t>
                      </a:r>
                      <a:r>
                        <a:rPr kumimoji="0" lang="ru-RU" sz="1600" b="1" i="0" u="none" strike="noStrike" cap="none" normalizeH="0" baseline="0" smtClean="0">
                          <a:ln>
                            <a:noFill/>
                          </a:ln>
                          <a:solidFill>
                            <a:schemeClr val="tx1"/>
                          </a:solidFill>
                          <a:effectLst/>
                          <a:latin typeface="Arial" pitchFamily="34" charset="0"/>
                        </a:rPr>
                        <a:t>√</a:t>
                      </a:r>
                      <a:r>
                        <a:rPr kumimoji="0" lang="en-US" sz="1600" b="1" i="0" u="none" strike="noStrike" cap="none" normalizeH="0" baseline="0" smtClean="0">
                          <a:ln>
                            <a:noFill/>
                          </a:ln>
                          <a:solidFill>
                            <a:schemeClr val="tx1"/>
                          </a:solidFill>
                          <a:effectLst/>
                          <a:latin typeface="Arial" pitchFamily="34" charset="0"/>
                        </a:rPr>
                        <a:t>2  X</a:t>
                      </a:r>
                      <a:r>
                        <a:rPr kumimoji="0" lang="en-US" sz="1000" b="1" i="0" u="none" strike="noStrike" cap="none" normalizeH="0" baseline="0" smtClean="0">
                          <a:ln>
                            <a:noFill/>
                          </a:ln>
                          <a:solidFill>
                            <a:schemeClr val="tx1"/>
                          </a:solidFill>
                          <a:effectLst/>
                          <a:latin typeface="Arial" pitchFamily="34" charset="0"/>
                        </a:rPr>
                        <a:t>2</a:t>
                      </a:r>
                      <a:r>
                        <a:rPr kumimoji="0" lang="en-US" sz="1600" b="1" i="0" u="none" strike="noStrike" cap="none" normalizeH="0" baseline="0" smtClean="0">
                          <a:ln>
                            <a:noFill/>
                          </a:ln>
                          <a:solidFill>
                            <a:schemeClr val="tx1"/>
                          </a:solidFill>
                          <a:effectLst/>
                          <a:latin typeface="Arial" pitchFamily="34" charset="0"/>
                        </a:rPr>
                        <a:t>= -</a:t>
                      </a:r>
                      <a:r>
                        <a:rPr kumimoji="0" lang="ru-RU" sz="1600" b="1" i="0" u="none" strike="noStrike" cap="none" normalizeH="0" baseline="0" smtClean="0">
                          <a:ln>
                            <a:noFill/>
                          </a:ln>
                          <a:solidFill>
                            <a:schemeClr val="tx1"/>
                          </a:solidFill>
                          <a:effectLst/>
                          <a:latin typeface="Arial" pitchFamily="34" charset="0"/>
                        </a:rPr>
                        <a:t>√</a:t>
                      </a:r>
                      <a:r>
                        <a:rPr kumimoji="0" lang="en-US" sz="1600" b="1" i="0" u="none" strike="noStrike" cap="none" normalizeH="0" baseline="0" smtClean="0">
                          <a:ln>
                            <a:noFill/>
                          </a:ln>
                          <a:solidFill>
                            <a:schemeClr val="tx1"/>
                          </a:solidFill>
                          <a:effectLst/>
                          <a:latin typeface="Arial" pitchFamily="34" charset="0"/>
                        </a:rPr>
                        <a:t>2</a:t>
                      </a:r>
                      <a:endParaRPr kumimoji="0" lang="ru-RU" sz="16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6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2)</a:t>
                      </a:r>
                      <a:r>
                        <a:rPr kumimoji="0" lang="en-US" sz="1600" b="1" i="0" u="none" strike="noStrike" cap="none" normalizeH="0" baseline="0" smtClean="0">
                          <a:ln>
                            <a:noFill/>
                          </a:ln>
                          <a:solidFill>
                            <a:schemeClr val="tx1"/>
                          </a:solidFill>
                          <a:effectLst/>
                          <a:latin typeface="Arial" pitchFamily="34" charset="0"/>
                        </a:rPr>
                        <a:t>b</a:t>
                      </a:r>
                      <a:r>
                        <a:rPr kumimoji="0" lang="ru-RU" sz="1600" b="1" i="0" u="none" strike="noStrike" cap="none" normalizeH="0" baseline="0" smtClean="0">
                          <a:ln>
                            <a:noFill/>
                          </a:ln>
                          <a:solidFill>
                            <a:schemeClr val="tx1"/>
                          </a:solidFill>
                          <a:effectLst/>
                          <a:latin typeface="Arial" pitchFamily="34" charset="0"/>
                        </a:rPr>
                        <a:t>≠</a:t>
                      </a:r>
                      <a:r>
                        <a:rPr kumimoji="0" lang="en-US" sz="1600" b="1" i="0" u="none" strike="noStrike" cap="none" normalizeH="0" baseline="0" smtClean="0">
                          <a:ln>
                            <a:noFill/>
                          </a:ln>
                          <a:solidFill>
                            <a:schemeClr val="tx1"/>
                          </a:solidFill>
                          <a:effectLst/>
                          <a:latin typeface="Arial" pitchFamily="34" charset="0"/>
                        </a:rPr>
                        <a:t>0, c=0</a:t>
                      </a:r>
                      <a:endParaRPr kumimoji="0" lang="ru-RU" sz="1600" b="1" i="0" u="none" strike="noStrike" cap="none" normalizeH="0" baseline="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ax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 + bx=0</a:t>
                      </a:r>
                      <a:r>
                        <a:rPr kumimoji="0" lang="ru-RU" sz="1600" b="1" i="0" u="none" strike="noStrike" cap="none" normalizeH="0" baseline="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Вынесение общего</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множителя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3</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+6X=0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3X(X+2)=0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X(X+2)=0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X=0 </a:t>
                      </a:r>
                      <a:r>
                        <a:rPr kumimoji="0" lang="ru-RU" sz="1600" b="1" i="0" u="none" strike="noStrike" cap="none" normalizeH="0" baseline="0" smtClean="0">
                          <a:ln>
                            <a:noFill/>
                          </a:ln>
                          <a:solidFill>
                            <a:schemeClr val="tx1"/>
                          </a:solidFill>
                          <a:effectLst/>
                          <a:latin typeface="Arial" pitchFamily="34" charset="0"/>
                        </a:rPr>
                        <a:t>или </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                 </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3)</a:t>
                      </a:r>
                      <a:r>
                        <a:rPr kumimoji="0" lang="en-US" sz="1600" b="1" i="0" u="none" strike="noStrike" cap="none" normalizeH="0" baseline="0" smtClean="0">
                          <a:ln>
                            <a:noFill/>
                          </a:ln>
                          <a:solidFill>
                            <a:schemeClr val="tx1"/>
                          </a:solidFill>
                          <a:effectLst/>
                          <a:latin typeface="Arial" pitchFamily="34" charset="0"/>
                        </a:rPr>
                        <a:t>b=0, c=0</a:t>
                      </a:r>
                      <a:r>
                        <a:rPr kumimoji="0" lang="ru-RU" sz="1600" b="1" i="0" u="none" strike="noStrike" cap="none" normalizeH="0" baseline="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ax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 = 0</a:t>
                      </a:r>
                      <a:r>
                        <a:rPr kumimoji="0" lang="ru-RU" sz="1600" b="1" i="0" u="none" strike="noStrike" cap="none" normalizeH="0" baseline="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Нахождение неизвестного множителя</a:t>
                      </a:r>
                      <a:endParaRPr kumimoji="0" lang="en-US"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=0</a:t>
                      </a:r>
                      <a:r>
                        <a:rPr kumimoji="0" lang="ru-RU" sz="1600" b="1" i="0" u="none" strike="noStrike" cap="none" normalizeH="0" baseline="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7</a:t>
                      </a: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²=0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X</a:t>
                      </a:r>
                      <a:r>
                        <a:rPr kumimoji="0" lang="ru-RU" sz="1600" b="1" i="0" u="none" strike="noStrike" cap="none" normalizeH="0" baseline="0" smtClean="0">
                          <a:ln>
                            <a:noFill/>
                          </a:ln>
                          <a:solidFill>
                            <a:schemeClr val="tx1"/>
                          </a:solidFill>
                          <a:effectLst/>
                          <a:latin typeface="Arial"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876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smtClean="0">
                          <a:ln>
                            <a:noFill/>
                          </a:ln>
                          <a:solidFill>
                            <a:schemeClr val="tx1"/>
                          </a:solidFill>
                          <a:effectLst/>
                          <a:latin typeface="Arial" pitchFamily="34" charset="0"/>
                        </a:rPr>
                        <a:t>4)</a:t>
                      </a:r>
                      <a:r>
                        <a:rPr kumimoji="0" lang="en-US" sz="1600" b="1" i="0" u="none" strike="noStrike" cap="none" normalizeH="0" baseline="0" smtClean="0">
                          <a:ln>
                            <a:noFill/>
                          </a:ln>
                          <a:solidFill>
                            <a:schemeClr val="tx1"/>
                          </a:solidFill>
                          <a:effectLst/>
                          <a:latin typeface="Arial" pitchFamily="34" charset="0"/>
                        </a:rPr>
                        <a:t> b</a:t>
                      </a:r>
                      <a:r>
                        <a:rPr kumimoji="0" lang="ru-RU" sz="1600" b="1" i="0" u="none" strike="noStrike" cap="none" normalizeH="0" baseline="0" smtClean="0">
                          <a:ln>
                            <a:noFill/>
                          </a:ln>
                          <a:solidFill>
                            <a:schemeClr val="tx1"/>
                          </a:solidFill>
                          <a:effectLst/>
                          <a:latin typeface="Arial" pitchFamily="34" charset="0"/>
                        </a:rPr>
                        <a:t>≠</a:t>
                      </a:r>
                      <a:r>
                        <a:rPr kumimoji="0" lang="en-US" sz="1600" b="1" i="0" u="none" strike="noStrike" cap="none" normalizeH="0" baseline="0" smtClean="0">
                          <a:ln>
                            <a:noFill/>
                          </a:ln>
                          <a:solidFill>
                            <a:schemeClr val="tx1"/>
                          </a:solidFill>
                          <a:effectLst/>
                          <a:latin typeface="Arial" pitchFamily="34" charset="0"/>
                        </a:rPr>
                        <a:t>0, c</a:t>
                      </a:r>
                      <a:r>
                        <a:rPr kumimoji="0" lang="ru-RU" sz="1600" b="1" i="0" u="none" strike="noStrike" cap="none" normalizeH="0" baseline="0" smtClean="0">
                          <a:ln>
                            <a:noFill/>
                          </a:ln>
                          <a:solidFill>
                            <a:schemeClr val="tx1"/>
                          </a:solidFill>
                          <a:effectLst/>
                          <a:latin typeface="Arial" pitchFamily="34" charset="0"/>
                        </a:rPr>
                        <a:t>≠</a:t>
                      </a:r>
                      <a:r>
                        <a:rPr kumimoji="0" lang="en-US" sz="1600" b="1" i="0" u="none" strike="noStrike" cap="none" normalizeH="0" baseline="0" smtClean="0">
                          <a:ln>
                            <a:noFill/>
                          </a:ln>
                          <a:solidFill>
                            <a:schemeClr val="tx1"/>
                          </a:solidFill>
                          <a:effectLst/>
                          <a:latin typeface="Arial" pitchFamily="34" charset="0"/>
                        </a:rPr>
                        <a:t>0</a:t>
                      </a:r>
                      <a:r>
                        <a:rPr kumimoji="0" lang="ru-RU" sz="1600" b="1" i="0" u="none" strike="noStrike" cap="none" normalizeH="0" baseline="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pitchFamily="34" charset="0"/>
                        </a:rPr>
                        <a:t>ax</a:t>
                      </a:r>
                      <a:r>
                        <a:rPr kumimoji="0" lang="ru-RU" sz="1600" b="1" i="0" u="none" strike="noStrike" cap="none" normalizeH="0" baseline="0" smtClean="0">
                          <a:ln>
                            <a:noFill/>
                          </a:ln>
                          <a:solidFill>
                            <a:schemeClr val="tx1"/>
                          </a:solidFill>
                          <a:effectLst/>
                          <a:latin typeface="Arial" pitchFamily="34" charset="0"/>
                        </a:rPr>
                        <a:t>²</a:t>
                      </a:r>
                      <a:r>
                        <a:rPr kumimoji="0" lang="en-US" sz="1600" b="1" i="0" u="none" strike="noStrike" cap="none" normalizeH="0" baseline="0" smtClean="0">
                          <a:ln>
                            <a:noFill/>
                          </a:ln>
                          <a:solidFill>
                            <a:schemeClr val="tx1"/>
                          </a:solidFill>
                          <a:effectLst/>
                          <a:latin typeface="Arial" pitchFamily="34" charset="0"/>
                        </a:rPr>
                        <a:t>+bx+c=0</a:t>
                      </a:r>
                      <a:r>
                        <a:rPr kumimoji="0" lang="ru-RU" sz="1600" b="1" i="0" u="none" strike="noStrike" cap="none" normalizeH="0" baseline="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rPr>
                        <a:t>а) </a:t>
                      </a:r>
                      <a:r>
                        <a:rPr kumimoji="0" lang="en-US" sz="1600" b="1" i="0" u="none" strike="noStrike" cap="none" normalizeH="0" baseline="0" dirty="0" smtClean="0">
                          <a:ln>
                            <a:noFill/>
                          </a:ln>
                          <a:solidFill>
                            <a:schemeClr val="tx1"/>
                          </a:solidFill>
                          <a:effectLst/>
                          <a:latin typeface="Arial" pitchFamily="34" charset="0"/>
                        </a:rPr>
                        <a:t>x</a:t>
                      </a:r>
                      <a:r>
                        <a:rPr kumimoji="0" lang="ru-RU" sz="1600" b="1" i="0" u="none" strike="noStrike" cap="none" normalizeH="0" baseline="0" dirty="0" smtClean="0">
                          <a:ln>
                            <a:noFill/>
                          </a:ln>
                          <a:solidFill>
                            <a:schemeClr val="tx1"/>
                          </a:solidFill>
                          <a:effectLst/>
                          <a:latin typeface="Arial" pitchFamily="34" charset="0"/>
                        </a:rPr>
                        <a:t>²</a:t>
                      </a:r>
                      <a:r>
                        <a:rPr kumimoji="0" lang="en-US" sz="1600" b="1" i="0" u="none" strike="noStrike" cap="none" normalizeH="0" baseline="0" dirty="0" smtClean="0">
                          <a:ln>
                            <a:noFill/>
                          </a:ln>
                          <a:solidFill>
                            <a:schemeClr val="tx1"/>
                          </a:solidFill>
                          <a:effectLst/>
                          <a:latin typeface="Arial" pitchFamily="34" charset="0"/>
                        </a:rPr>
                        <a:t>-8x+12=0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D=64- 4</a:t>
                      </a:r>
                      <a:r>
                        <a:rPr kumimoji="0" lang="ru-RU" sz="1600" b="1" i="0" u="none" strike="noStrike" cap="none" normalizeH="0" baseline="0" dirty="0" smtClean="0">
                          <a:ln>
                            <a:noFill/>
                          </a:ln>
                          <a:solidFill>
                            <a:schemeClr val="tx1"/>
                          </a:solidFill>
                          <a:effectLst/>
                          <a:latin typeface="Arial" pitchFamily="34" charset="0"/>
                        </a:rPr>
                        <a:t>·</a:t>
                      </a:r>
                      <a:r>
                        <a:rPr kumimoji="0" lang="en-US" sz="1600" b="1" i="0" u="none" strike="noStrike" cap="none" normalizeH="0" baseline="0" dirty="0" smtClean="0">
                          <a:ln>
                            <a:noFill/>
                          </a:ln>
                          <a:solidFill>
                            <a:schemeClr val="tx1"/>
                          </a:solidFill>
                          <a:effectLst/>
                          <a:latin typeface="Arial" pitchFamily="34" charset="0"/>
                        </a:rPr>
                        <a:t>12=16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   X</a:t>
                      </a:r>
                      <a:r>
                        <a:rPr kumimoji="0" lang="en-US" sz="1000" b="1" i="0" u="none" strike="noStrike" cap="none" normalizeH="0" baseline="0" dirty="0" smtClean="0">
                          <a:ln>
                            <a:noFill/>
                          </a:ln>
                          <a:solidFill>
                            <a:schemeClr val="tx1"/>
                          </a:solidFill>
                          <a:effectLst/>
                          <a:latin typeface="Arial" pitchFamily="34" charset="0"/>
                        </a:rPr>
                        <a:t>1</a:t>
                      </a:r>
                      <a:r>
                        <a:rPr kumimoji="0" lang="en-US" sz="1600" b="1" i="0" u="none" strike="noStrike" cap="none" normalizeH="0" baseline="0" dirty="0" smtClean="0">
                          <a:ln>
                            <a:noFill/>
                          </a:ln>
                          <a:solidFill>
                            <a:schemeClr val="tx1"/>
                          </a:solidFill>
                          <a:effectLst/>
                          <a:latin typeface="Arial" pitchFamily="34" charset="0"/>
                        </a:rPr>
                        <a:t>,</a:t>
                      </a:r>
                      <a:r>
                        <a:rPr kumimoji="0" lang="en-US" sz="1000" b="1" i="0" u="none" strike="noStrike" cap="none" normalizeH="0" baseline="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   X</a:t>
                      </a:r>
                      <a:r>
                        <a:rPr kumimoji="0" lang="en-US" sz="1000" b="1" i="0" u="none" strike="noStrike" cap="none" normalizeH="0" baseline="0" dirty="0" smtClean="0">
                          <a:ln>
                            <a:noFill/>
                          </a:ln>
                          <a:solidFill>
                            <a:schemeClr val="tx1"/>
                          </a:solidFill>
                          <a:effectLst/>
                          <a:latin typeface="Arial" pitchFamily="34" charset="0"/>
                        </a:rPr>
                        <a:t>1</a:t>
                      </a:r>
                      <a:r>
                        <a:rPr kumimoji="0" lang="en-US" sz="1600" b="1" i="0" u="none" strike="noStrike" cap="none" normalizeH="0" baseline="0" dirty="0" smtClean="0">
                          <a:ln>
                            <a:noFill/>
                          </a:ln>
                          <a:solidFill>
                            <a:schemeClr val="tx1"/>
                          </a:solidFill>
                          <a:effectLst/>
                          <a:latin typeface="Arial" pitchFamily="34" charset="0"/>
                        </a:rPr>
                        <a:t>=6</a:t>
                      </a:r>
                      <a:r>
                        <a:rPr kumimoji="0" lang="ru-RU" sz="1600" b="1" i="0" u="none" strike="noStrike" cap="none" normalizeH="0" baseline="0" dirty="0" smtClean="0">
                          <a:ln>
                            <a:noFill/>
                          </a:ln>
                          <a:solidFill>
                            <a:schemeClr val="tx1"/>
                          </a:solidFill>
                          <a:effectLst/>
                          <a:latin typeface="Arial" pitchFamily="34" charset="0"/>
                        </a:rPr>
                        <a:t>;</a:t>
                      </a:r>
                      <a:r>
                        <a:rPr kumimoji="0" lang="en-US" sz="1600" b="1" i="0" u="none" strike="noStrike" cap="none" normalizeH="0" baseline="0" dirty="0" smtClean="0">
                          <a:ln>
                            <a:noFill/>
                          </a:ln>
                          <a:solidFill>
                            <a:schemeClr val="tx1"/>
                          </a:solidFill>
                          <a:effectLst/>
                          <a:latin typeface="Arial" pitchFamily="34" charset="0"/>
                        </a:rPr>
                        <a:t>X</a:t>
                      </a:r>
                      <a:r>
                        <a:rPr kumimoji="0" lang="en-US" sz="1000" b="1" i="0" u="none" strike="noStrike" cap="none" normalizeH="0" baseline="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=2</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rPr>
                        <a:t>б) </a:t>
                      </a:r>
                      <a:r>
                        <a:rPr kumimoji="0" lang="en-US" sz="1600" b="1" i="0" u="none" strike="noStrike" cap="none" normalizeH="0" baseline="0" dirty="0" smtClean="0">
                          <a:ln>
                            <a:noFill/>
                          </a:ln>
                          <a:solidFill>
                            <a:schemeClr val="tx1"/>
                          </a:solidFill>
                          <a:effectLst/>
                          <a:latin typeface="Arial" pitchFamily="34" charset="0"/>
                        </a:rPr>
                        <a:t>x</a:t>
                      </a:r>
                      <a:r>
                        <a:rPr kumimoji="0" lang="ru-RU" sz="1600" b="1" i="0" u="none" strike="noStrike" cap="none" normalizeH="0" baseline="0" dirty="0" smtClean="0">
                          <a:ln>
                            <a:noFill/>
                          </a:ln>
                          <a:solidFill>
                            <a:schemeClr val="tx1"/>
                          </a:solidFill>
                          <a:effectLst/>
                          <a:latin typeface="Arial" pitchFamily="34" charset="0"/>
                        </a:rPr>
                        <a:t>²</a:t>
                      </a:r>
                      <a:r>
                        <a:rPr kumimoji="0" lang="en-US" sz="1600" b="1" i="0" u="none" strike="noStrike" cap="none" normalizeH="0" baseline="0" dirty="0" smtClean="0">
                          <a:ln>
                            <a:noFill/>
                          </a:ln>
                          <a:solidFill>
                            <a:schemeClr val="tx1"/>
                          </a:solidFill>
                          <a:effectLst/>
                          <a:latin typeface="Arial" pitchFamily="34" charset="0"/>
                        </a:rPr>
                        <a:t>-8x+12=0</a:t>
                      </a:r>
                      <a:endParaRPr kumimoji="0" lang="ru-RU" sz="16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D1=16-12=0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   X</a:t>
                      </a:r>
                      <a:r>
                        <a:rPr kumimoji="0" lang="en-US" sz="1000" b="1" i="0" u="none" strike="noStrike" cap="none" normalizeH="0" baseline="0" dirty="0" smtClean="0">
                          <a:ln>
                            <a:noFill/>
                          </a:ln>
                          <a:solidFill>
                            <a:schemeClr val="tx1"/>
                          </a:solidFill>
                          <a:effectLst/>
                          <a:latin typeface="Arial" pitchFamily="34" charset="0"/>
                        </a:rPr>
                        <a:t>1</a:t>
                      </a:r>
                      <a:r>
                        <a:rPr kumimoji="0" lang="en-US" sz="1600" b="1" i="0" u="none" strike="noStrike" cap="none" normalizeH="0" baseline="0" dirty="0" smtClean="0">
                          <a:ln>
                            <a:noFill/>
                          </a:ln>
                          <a:solidFill>
                            <a:schemeClr val="tx1"/>
                          </a:solidFill>
                          <a:effectLst/>
                          <a:latin typeface="Arial" pitchFamily="34" charset="0"/>
                        </a:rPr>
                        <a:t>,</a:t>
                      </a:r>
                      <a:r>
                        <a:rPr kumimoji="0" lang="en-US" sz="1000" b="1" i="0" u="none" strike="noStrike" cap="none" normalizeH="0" baseline="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=4±2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   X</a:t>
                      </a:r>
                      <a:r>
                        <a:rPr kumimoji="0" lang="en-US" sz="1000" b="1" i="0" u="none" strike="noStrike" cap="none" normalizeH="0" baseline="0" dirty="0" smtClean="0">
                          <a:ln>
                            <a:noFill/>
                          </a:ln>
                          <a:solidFill>
                            <a:schemeClr val="tx1"/>
                          </a:solidFill>
                          <a:effectLst/>
                          <a:latin typeface="Arial" pitchFamily="34" charset="0"/>
                        </a:rPr>
                        <a:t>1</a:t>
                      </a:r>
                      <a:r>
                        <a:rPr kumimoji="0" lang="en-US" sz="1600" b="1" i="0" u="none" strike="noStrike" cap="none" normalizeH="0" baseline="0" dirty="0" smtClean="0">
                          <a:ln>
                            <a:noFill/>
                          </a:ln>
                          <a:solidFill>
                            <a:schemeClr val="tx1"/>
                          </a:solidFill>
                          <a:effectLst/>
                          <a:latin typeface="Arial" pitchFamily="34" charset="0"/>
                        </a:rPr>
                        <a:t>=6</a:t>
                      </a:r>
                      <a:r>
                        <a:rPr kumimoji="0" lang="ru-RU" sz="1600" b="1" i="0" u="none" strike="noStrike" cap="none" normalizeH="0" baseline="0" dirty="0" smtClean="0">
                          <a:ln>
                            <a:noFill/>
                          </a:ln>
                          <a:solidFill>
                            <a:schemeClr val="tx1"/>
                          </a:solidFill>
                          <a:effectLst/>
                          <a:latin typeface="Arial" pitchFamily="34" charset="0"/>
                        </a:rPr>
                        <a:t>;</a:t>
                      </a:r>
                      <a:r>
                        <a:rPr kumimoji="0" lang="en-US" sz="1600" b="1" i="0" u="none" strike="noStrike" cap="none" normalizeH="0" baseline="0" dirty="0" smtClean="0">
                          <a:ln>
                            <a:noFill/>
                          </a:ln>
                          <a:solidFill>
                            <a:schemeClr val="tx1"/>
                          </a:solidFill>
                          <a:effectLst/>
                          <a:latin typeface="Arial" pitchFamily="34" charset="0"/>
                        </a:rPr>
                        <a:t>X</a:t>
                      </a:r>
                      <a:r>
                        <a:rPr kumimoji="0" lang="en-US" sz="1000" b="1" i="0" u="none" strike="noStrike" cap="none" normalizeH="0" baseline="0" dirty="0" smtClean="0">
                          <a:ln>
                            <a:noFill/>
                          </a:ln>
                          <a:solidFill>
                            <a:schemeClr val="tx1"/>
                          </a:solidFill>
                          <a:effectLst/>
                          <a:latin typeface="Arial" pitchFamily="34" charset="0"/>
                        </a:rPr>
                        <a:t>2</a:t>
                      </a:r>
                      <a:r>
                        <a:rPr kumimoji="0" lang="en-US" sz="1600" b="1" i="0" u="none" strike="noStrike" cap="none" normalizeH="0" baseline="0" dirty="0" smtClean="0">
                          <a:ln>
                            <a:noFill/>
                          </a:ln>
                          <a:solidFill>
                            <a:schemeClr val="tx1"/>
                          </a:solidFill>
                          <a:effectLst/>
                          <a:latin typeface="Arial" pitchFamily="34" charset="0"/>
                        </a:rPr>
                        <a:t>=2</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176" name="Picture 128"/>
          <p:cNvPicPr>
            <a:picLocks noChangeAspect="1" noChangeArrowheads="1"/>
          </p:cNvPicPr>
          <p:nvPr/>
        </p:nvPicPr>
        <p:blipFill>
          <a:blip r:embed="rId2" cstate="print"/>
          <a:srcRect/>
          <a:stretch>
            <a:fillRect/>
          </a:stretch>
        </p:blipFill>
        <p:spPr bwMode="auto">
          <a:xfrm>
            <a:off x="4716463" y="4437063"/>
            <a:ext cx="1981200" cy="2305050"/>
          </a:xfrm>
          <a:prstGeom prst="rect">
            <a:avLst/>
          </a:prstGeom>
          <a:noFill/>
        </p:spPr>
      </p:pic>
      <p:pic>
        <p:nvPicPr>
          <p:cNvPr id="2186" name="Picture 138"/>
          <p:cNvPicPr>
            <a:picLocks noChangeAspect="1" noChangeArrowheads="1"/>
          </p:cNvPicPr>
          <p:nvPr/>
        </p:nvPicPr>
        <p:blipFill>
          <a:blip r:embed="rId3" cstate="print"/>
          <a:srcRect/>
          <a:stretch>
            <a:fillRect/>
          </a:stretch>
        </p:blipFill>
        <p:spPr bwMode="auto">
          <a:xfrm>
            <a:off x="7524750" y="4868863"/>
            <a:ext cx="371475" cy="38100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13" name="Group 41"/>
          <p:cNvGraphicFramePr>
            <a:graphicFrameLocks noGrp="1"/>
          </p:cNvGraphicFramePr>
          <p:nvPr>
            <p:ph/>
            <p:extLst>
              <p:ext uri="{D42A27DB-BD31-4B8C-83A1-F6EECF244321}">
                <p14:modId xmlns:p14="http://schemas.microsoft.com/office/powerpoint/2010/main" val="3255731402"/>
              </p:ext>
            </p:extLst>
          </p:nvPr>
        </p:nvGraphicFramePr>
        <p:xfrm>
          <a:off x="0" y="0"/>
          <a:ext cx="9144000" cy="6858000"/>
        </p:xfrm>
        <a:graphic>
          <a:graphicData uri="http://schemas.openxmlformats.org/drawingml/2006/table">
            <a:tbl>
              <a:tblPr/>
              <a:tblGrid>
                <a:gridCol w="9144000"/>
              </a:tblGrid>
              <a:tr h="685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Закрепление:</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а) </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²</a:t>
                      </a:r>
                      <a:r>
                        <a:rPr kumimoji="0" lang="en-US" sz="1400" b="1" i="0" u="none" strike="noStrike" cap="none" normalizeH="0" baseline="0" dirty="0" smtClean="0">
                          <a:ln>
                            <a:noFill/>
                          </a:ln>
                          <a:solidFill>
                            <a:schemeClr val="tx1"/>
                          </a:solidFill>
                          <a:effectLst/>
                          <a:latin typeface="Arial" pitchFamily="34" charset="0"/>
                        </a:rPr>
                        <a:t>+</a:t>
                      </a:r>
                      <a:r>
                        <a:rPr kumimoji="0" lang="ru-RU" sz="1400" b="1" i="0" u="none" strike="noStrike" cap="none" normalizeH="0" baseline="0" dirty="0" smtClean="0">
                          <a:ln>
                            <a:noFill/>
                          </a:ln>
                          <a:solidFill>
                            <a:schemeClr val="tx1"/>
                          </a:solidFill>
                          <a:effectLst/>
                          <a:latin typeface="Arial" pitchFamily="34" charset="0"/>
                        </a:rPr>
                        <a:t>14</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48</a:t>
                      </a:r>
                      <a:r>
                        <a:rPr kumimoji="0" lang="en-US" sz="1400" b="1" i="0" u="none" strike="noStrike" cap="none" normalizeH="0" baseline="0" dirty="0" smtClean="0">
                          <a:ln>
                            <a:noFill/>
                          </a:ln>
                          <a:solidFill>
                            <a:schemeClr val="tx1"/>
                          </a:solidFill>
                          <a:effectLst/>
                          <a:latin typeface="Arial" pitchFamily="34" charset="0"/>
                        </a:rPr>
                        <a:t>=0</a:t>
                      </a: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б) </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²-20</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96</a:t>
                      </a:r>
                      <a:r>
                        <a:rPr kumimoji="0" lang="en-US" sz="1400" b="1" i="0" u="none" strike="noStrike" cap="none" normalizeH="0" baseline="0" dirty="0" smtClean="0">
                          <a:ln>
                            <a:noFill/>
                          </a:ln>
                          <a:solidFill>
                            <a:schemeClr val="tx1"/>
                          </a:solidFill>
                          <a:effectLst/>
                          <a:latin typeface="Arial" pitchFamily="34" charset="0"/>
                        </a:rPr>
                        <a:t>=0</a:t>
                      </a: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в) 2</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²</a:t>
                      </a:r>
                      <a:r>
                        <a:rPr kumimoji="0" lang="en-US" sz="1400" b="1" i="0" u="none" strike="noStrike" cap="none" normalizeH="0" baseline="0" dirty="0" smtClean="0">
                          <a:ln>
                            <a:noFill/>
                          </a:ln>
                          <a:solidFill>
                            <a:schemeClr val="tx1"/>
                          </a:solidFill>
                          <a:effectLst/>
                          <a:latin typeface="Arial" pitchFamily="34" charset="0"/>
                        </a:rPr>
                        <a:t>+</a:t>
                      </a:r>
                      <a:r>
                        <a:rPr kumimoji="0" lang="ru-RU" sz="1400" b="1" i="0" u="none" strike="noStrike" cap="none" normalizeH="0" baseline="0" dirty="0" smtClean="0">
                          <a:ln>
                            <a:noFill/>
                          </a:ln>
                          <a:solidFill>
                            <a:schemeClr val="tx1"/>
                          </a:solidFill>
                          <a:effectLst/>
                          <a:latin typeface="Arial" pitchFamily="34" charset="0"/>
                        </a:rPr>
                        <a:t>6</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108</a:t>
                      </a:r>
                      <a:r>
                        <a:rPr kumimoji="0" lang="en-US" sz="1400" b="1" i="0" u="none" strike="noStrike" cap="none" normalizeH="0" baseline="0" dirty="0" smtClean="0">
                          <a:ln>
                            <a:noFill/>
                          </a:ln>
                          <a:solidFill>
                            <a:schemeClr val="tx1"/>
                          </a:solidFill>
                          <a:effectLst/>
                          <a:latin typeface="Arial"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г) 3²-13</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12</a:t>
                      </a:r>
                      <a:r>
                        <a:rPr kumimoji="0" lang="en-US" sz="1400" b="1" i="0" u="none" strike="noStrike" cap="none" normalizeH="0" baseline="0" dirty="0" smtClean="0">
                          <a:ln>
                            <a:noFill/>
                          </a:ln>
                          <a:solidFill>
                            <a:schemeClr val="tx1"/>
                          </a:solidFill>
                          <a:effectLst/>
                          <a:latin typeface="Arial" pitchFamily="34" charset="0"/>
                        </a:rPr>
                        <a:t>=0</a:t>
                      </a: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err="1" smtClean="0">
                          <a:ln>
                            <a:noFill/>
                          </a:ln>
                          <a:solidFill>
                            <a:schemeClr val="tx1"/>
                          </a:solidFill>
                          <a:effectLst/>
                          <a:latin typeface="Arial" pitchFamily="34" charset="0"/>
                        </a:rPr>
                        <a:t>д</a:t>
                      </a:r>
                      <a:r>
                        <a:rPr kumimoji="0" lang="ru-RU" sz="1400" b="1" i="0" u="none" strike="noStrike" cap="none" normalizeH="0" baseline="0" dirty="0" smtClean="0">
                          <a:ln>
                            <a:noFill/>
                          </a:ln>
                          <a:solidFill>
                            <a:schemeClr val="tx1"/>
                          </a:solidFill>
                          <a:effectLst/>
                          <a:latin typeface="Arial" pitchFamily="34" charset="0"/>
                        </a:rPr>
                        <a:t>) 2</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²</a:t>
                      </a:r>
                      <a:r>
                        <a:rPr kumimoji="0" lang="en-US" sz="1400" b="1" i="0" u="none" strike="noStrike" cap="none" normalizeH="0" baseline="0" dirty="0" smtClean="0">
                          <a:ln>
                            <a:noFill/>
                          </a:ln>
                          <a:solidFill>
                            <a:schemeClr val="tx1"/>
                          </a:solidFill>
                          <a:effectLst/>
                          <a:latin typeface="Arial" pitchFamily="34" charset="0"/>
                        </a:rPr>
                        <a:t>+</a:t>
                      </a:r>
                      <a:r>
                        <a:rPr kumimoji="0" lang="ru-RU" sz="1400" b="1" i="0" u="none" strike="noStrike" cap="none" normalizeH="0" baseline="0" dirty="0" smtClean="0">
                          <a:ln>
                            <a:noFill/>
                          </a:ln>
                          <a:solidFill>
                            <a:schemeClr val="tx1"/>
                          </a:solidFill>
                          <a:effectLst/>
                          <a:latin typeface="Arial" pitchFamily="34" charset="0"/>
                        </a:rPr>
                        <a:t>13</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18</a:t>
                      </a:r>
                      <a:r>
                        <a:rPr kumimoji="0" lang="en-US" sz="1400" b="1" i="0" u="none" strike="noStrike" cap="none" normalizeH="0" baseline="0" dirty="0" smtClean="0">
                          <a:ln>
                            <a:noFill/>
                          </a:ln>
                          <a:solidFill>
                            <a:schemeClr val="tx1"/>
                          </a:solidFill>
                          <a:effectLst/>
                          <a:latin typeface="Arial" pitchFamily="34" charset="0"/>
                        </a:rPr>
                        <a:t>=0</a:t>
                      </a: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е) 2</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²-5</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18</a:t>
                      </a:r>
                      <a:r>
                        <a:rPr kumimoji="0" lang="en-US" sz="1400" b="1" i="0" u="none" strike="noStrike" cap="none" normalizeH="0" baseline="0" dirty="0" smtClean="0">
                          <a:ln>
                            <a:noFill/>
                          </a:ln>
                          <a:solidFill>
                            <a:schemeClr val="tx1"/>
                          </a:solidFill>
                          <a:effectLst/>
                          <a:latin typeface="Arial" pitchFamily="34" charset="0"/>
                        </a:rPr>
                        <a:t>=0</a:t>
                      </a:r>
                      <a:endParaRPr kumimoji="0" lang="ru-RU" sz="1400" b="1" i="0" u="none" strike="noStrike" cap="none" normalizeH="0" baseline="0" dirty="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ж) (</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+3)²=2</a:t>
                      </a:r>
                      <a:r>
                        <a:rPr kumimoji="0" lang="en-US" sz="1400" b="1" i="0" u="none" strike="noStrike" cap="none" normalizeH="0" baseline="0" dirty="0" smtClean="0">
                          <a:ln>
                            <a:noFill/>
                          </a:ln>
                          <a:solidFill>
                            <a:schemeClr val="tx1"/>
                          </a:solidFill>
                          <a:effectLst/>
                          <a:latin typeface="Arial" pitchFamily="34" charset="0"/>
                        </a:rPr>
                        <a:t>x</a:t>
                      </a:r>
                      <a:r>
                        <a:rPr kumimoji="0" lang="ru-RU" sz="1400" b="1" i="0" u="none" strike="noStrike" cap="none" normalizeH="0" baseline="0" dirty="0" smtClean="0">
                          <a:ln>
                            <a:noFill/>
                          </a:ln>
                          <a:solidFill>
                            <a:schemeClr val="tx1"/>
                          </a:solidFill>
                          <a:effectLst/>
                          <a:latin typeface="Arial" pitchFamily="34" charset="0"/>
                        </a:rPr>
                        <a:t>+6</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                                                                               з)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rPr>
                        <a:t>и)     (</a:t>
                      </a:r>
                      <a:r>
                        <a:rPr kumimoji="0" lang="en-US" sz="1400" b="1" i="0" u="none" strike="noStrike" cap="none" normalizeH="0" baseline="0" dirty="0" smtClean="0">
                          <a:ln>
                            <a:noFill/>
                          </a:ln>
                          <a:solidFill>
                            <a:schemeClr val="tx1"/>
                          </a:solidFill>
                          <a:effectLst/>
                          <a:latin typeface="Arial" pitchFamily="34" charset="0"/>
                        </a:rPr>
                        <a:t>x-2</a:t>
                      </a:r>
                      <a:r>
                        <a:rPr kumimoji="0" lang="ru-RU" sz="1400" b="1" i="0" u="none" strike="noStrike" cap="none" normalizeH="0" baseline="0" dirty="0" smtClean="0">
                          <a:ln>
                            <a:noFill/>
                          </a:ln>
                          <a:solidFill>
                            <a:schemeClr val="tx1"/>
                          </a:solidFill>
                          <a:effectLst/>
                          <a:latin typeface="Arial" pitchFamily="34" charset="0"/>
                        </a:rPr>
                        <a:t>)²+9=0</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115" name="Picture 43"/>
          <p:cNvPicPr>
            <a:picLocks noChangeAspect="1" noChangeArrowheads="1"/>
          </p:cNvPicPr>
          <p:nvPr/>
        </p:nvPicPr>
        <p:blipFill>
          <a:blip r:embed="rId2" cstate="print"/>
          <a:srcRect/>
          <a:stretch>
            <a:fillRect/>
          </a:stretch>
        </p:blipFill>
        <p:spPr bwMode="auto">
          <a:xfrm>
            <a:off x="4724400" y="3845010"/>
            <a:ext cx="457200" cy="345990"/>
          </a:xfrm>
          <a:prstGeom prst="rect">
            <a:avLst/>
          </a:prstGeom>
          <a:noFill/>
        </p:spPr>
      </p:pic>
      <p:pic>
        <p:nvPicPr>
          <p:cNvPr id="3116" name="Picture 44"/>
          <p:cNvPicPr>
            <a:picLocks noChangeAspect="1" noChangeArrowheads="1"/>
          </p:cNvPicPr>
          <p:nvPr/>
        </p:nvPicPr>
        <p:blipFill>
          <a:blip r:embed="rId3" cstate="print"/>
          <a:srcRect/>
          <a:stretch>
            <a:fillRect/>
          </a:stretch>
        </p:blipFill>
        <p:spPr bwMode="auto">
          <a:xfrm>
            <a:off x="4114800" y="3861816"/>
            <a:ext cx="471792" cy="304800"/>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p:spPr>
        <p:txBody>
          <a:bodyPr>
            <a:noAutofit/>
          </a:bodyPr>
          <a:lstStyle/>
          <a:p>
            <a:pPr algn="l"/>
            <a:r>
              <a:rPr lang="ru-RU" sz="1400" dirty="0" smtClean="0"/>
              <a:t>Пояснительная записка.</a:t>
            </a:r>
            <a:br>
              <a:rPr lang="ru-RU" sz="1400" dirty="0" smtClean="0"/>
            </a:br>
            <a:r>
              <a:rPr lang="ru-RU" sz="1400" dirty="0" smtClean="0"/>
              <a:t> </a:t>
            </a:r>
            <a:br>
              <a:rPr lang="ru-RU" sz="1400" dirty="0" smtClean="0"/>
            </a:br>
            <a:r>
              <a:rPr lang="ru-RU" sz="1400" dirty="0" smtClean="0"/>
              <a:t>Элективный курс ориентирован на предпрофильную подготовку учащихся по математике в "9" классе любого</a:t>
            </a:r>
            <a:br>
              <a:rPr lang="ru-RU" sz="1400" dirty="0" smtClean="0"/>
            </a:br>
            <a:r>
              <a:rPr lang="ru-RU" sz="1400" dirty="0" smtClean="0"/>
              <a:t>уровня подготовки, поможет представить математику в контексте культуры и истории.</a:t>
            </a:r>
            <a:r>
              <a:rPr lang="en-US" sz="1400" dirty="0" smtClean="0"/>
              <a:t> </a:t>
            </a:r>
            <a:r>
              <a:rPr lang="ru-RU" sz="1400" dirty="0" smtClean="0"/>
              <a:t>Он расширяет базовый курс по математике,</a:t>
            </a:r>
            <a:r>
              <a:rPr lang="en-US" sz="1400" dirty="0" smtClean="0"/>
              <a:t> </a:t>
            </a:r>
            <a:r>
              <a:rPr lang="ru-RU" sz="1400" dirty="0" smtClean="0"/>
              <a:t>является предметно-ориентированным и дает учащимся возможность познакомиться с интересными,</a:t>
            </a:r>
            <a:r>
              <a:rPr lang="en-US" sz="1400" dirty="0" smtClean="0"/>
              <a:t> </a:t>
            </a:r>
            <a:r>
              <a:rPr lang="ru-RU" sz="1400" dirty="0" smtClean="0"/>
              <a:t>нестандартными вопросами математики ..Данный курс своим содержанием сможет привлечь внимание учащихся, которым интересна математика и тем кто пока не</a:t>
            </a:r>
            <a:r>
              <a:rPr lang="en-US" sz="1400" dirty="0" smtClean="0"/>
              <a:t> </a:t>
            </a:r>
            <a:r>
              <a:rPr lang="ru-RU" sz="1400" dirty="0" smtClean="0"/>
              <a:t>нашел интереса в этой науке,</a:t>
            </a:r>
            <a:r>
              <a:rPr lang="en-US" sz="1400" dirty="0" smtClean="0"/>
              <a:t> </a:t>
            </a:r>
            <a:r>
              <a:rPr lang="ru-RU" sz="1400" dirty="0" smtClean="0"/>
              <a:t>но им захочется глубже и основательнее познакомиться с ее методами и идеями.</a:t>
            </a:r>
            <a:r>
              <a:rPr lang="en-US" sz="1400" dirty="0" smtClean="0"/>
              <a:t> </a:t>
            </a:r>
            <a:r>
              <a:rPr lang="ru-RU" sz="1400" dirty="0" smtClean="0"/>
              <a:t>Предлагаемый  курс освещает .намеченные но совершенно не проработанные в общем курсе школьной математике вопросы.</a:t>
            </a:r>
            <a:br>
              <a:rPr lang="ru-RU" sz="1400" dirty="0" smtClean="0"/>
            </a:br>
            <a:r>
              <a:rPr lang="ru-RU" sz="1400" dirty="0" smtClean="0"/>
              <a:t> </a:t>
            </a:r>
            <a:br>
              <a:rPr lang="ru-RU" sz="1400" dirty="0" smtClean="0"/>
            </a:br>
            <a:r>
              <a:rPr lang="ru-RU" sz="1400" dirty="0" smtClean="0"/>
              <a:t>Цели данного курса.   </a:t>
            </a:r>
            <a:br>
              <a:rPr lang="ru-RU" sz="1400" dirty="0" smtClean="0"/>
            </a:br>
            <a:r>
              <a:rPr lang="ru-RU" sz="1400" dirty="0" smtClean="0"/>
              <a:t> </a:t>
            </a:r>
            <a:br>
              <a:rPr lang="ru-RU" sz="1400" dirty="0" smtClean="0"/>
            </a:br>
            <a:r>
              <a:rPr lang="ru-RU" sz="1400" dirty="0" smtClean="0"/>
              <a:t>Расширить представления учащихся об истории возникновения математики, математических теорий и методов, которые открывались и созд</a:t>
            </a:r>
            <a:r>
              <a:rPr lang="ru-RU" sz="1400" dirty="0"/>
              <a:t>а</a:t>
            </a:r>
            <a:r>
              <a:rPr lang="ru-RU" sz="1400" dirty="0" smtClean="0"/>
              <a:t>вались конкретными личностями</a:t>
            </a:r>
            <a:r>
              <a:rPr lang="en-US" sz="1400" dirty="0" smtClean="0"/>
              <a:t> </a:t>
            </a:r>
            <a:r>
              <a:rPr lang="ru-RU" sz="1400" dirty="0" smtClean="0"/>
              <a:t>-</a:t>
            </a:r>
            <a:r>
              <a:rPr lang="en-US" sz="1400" dirty="0" smtClean="0"/>
              <a:t> </a:t>
            </a:r>
            <a:r>
              <a:rPr lang="ru-RU" sz="1400" dirty="0" smtClean="0"/>
              <a:t>математиками,</a:t>
            </a:r>
            <a:r>
              <a:rPr lang="en-US" sz="1400" dirty="0" smtClean="0"/>
              <a:t> </a:t>
            </a:r>
            <a:r>
              <a:rPr lang="ru-RU" sz="1400" dirty="0" smtClean="0"/>
              <a:t>судьба которых неотделима от исторической эпохи. Расширить знания в области решения уравнений и неравенств. Привить интерес к математике.</a:t>
            </a:r>
            <a:br>
              <a:rPr lang="ru-RU" sz="1400" dirty="0" smtClean="0"/>
            </a:br>
            <a:r>
              <a:rPr lang="ru-RU" sz="1400" dirty="0" smtClean="0"/>
              <a:t> </a:t>
            </a:r>
            <a:br>
              <a:rPr lang="ru-RU" sz="1400" dirty="0" smtClean="0"/>
            </a:br>
            <a:r>
              <a:rPr lang="ru-RU" sz="1400" dirty="0" smtClean="0"/>
              <a:t>Задачи курса.</a:t>
            </a:r>
            <a:br>
              <a:rPr lang="ru-RU" sz="1400" dirty="0" smtClean="0"/>
            </a:br>
            <a:r>
              <a:rPr lang="ru-RU" sz="1400" dirty="0" smtClean="0"/>
              <a:t> </a:t>
            </a:r>
            <a:br>
              <a:rPr lang="ru-RU" sz="1400" dirty="0" smtClean="0"/>
            </a:br>
            <a:r>
              <a:rPr lang="ru-RU" sz="1400" dirty="0" smtClean="0"/>
              <a:t>Овладение нестандартными методами и алгоритмами решения уравнений и неравенств.</a:t>
            </a:r>
            <a:br>
              <a:rPr lang="ru-RU" sz="1400" dirty="0" smtClean="0"/>
            </a:br>
            <a:r>
              <a:rPr lang="ru-RU" sz="1400" dirty="0" smtClean="0"/>
              <a:t>2.Научить самостоятельно подбирать литературу для написания рефератов.</a:t>
            </a:r>
            <a:br>
              <a:rPr lang="ru-RU" sz="1400" dirty="0" smtClean="0"/>
            </a:br>
            <a:r>
              <a:rPr lang="ru-RU" sz="1400" dirty="0" smtClean="0"/>
              <a:t>3.Составление и написание рефератов об истории возникновения математики и математиках.</a:t>
            </a:r>
            <a:br>
              <a:rPr lang="ru-RU" sz="1400" dirty="0" smtClean="0"/>
            </a:br>
            <a:r>
              <a:rPr lang="ru-RU" sz="1400" dirty="0" smtClean="0"/>
              <a:t>4.Научить искать нестандартные решения уравнений и неравенств группами.</a:t>
            </a:r>
            <a:br>
              <a:rPr lang="ru-RU" sz="1400" dirty="0" smtClean="0"/>
            </a:br>
            <a:r>
              <a:rPr lang="ru-RU" sz="1400" dirty="0" smtClean="0"/>
              <a:t>5.Составление алгоритмов </a:t>
            </a:r>
            <a:r>
              <a:rPr lang="ru-RU" sz="1400" dirty="0"/>
              <a:t>р</a:t>
            </a:r>
            <a:r>
              <a:rPr lang="ru-RU" sz="1400" dirty="0" smtClean="0"/>
              <a:t>ешения задач для разного уровня подготовки учащихся.</a:t>
            </a:r>
            <a:br>
              <a:rPr lang="ru-RU" sz="1400" dirty="0" smtClean="0"/>
            </a:br>
            <a:r>
              <a:rPr lang="ru-RU" sz="1400" dirty="0" smtClean="0"/>
              <a:t>6.Оказание помощи учащимся в осознании степени своего интереса к математике и оценке возможности овладения этим предметом, с тем чтобы по окончании 9-го класса они смогли сделать осознанный выбор в пользу углубленного или обычного изучения математики.</a:t>
            </a:r>
            <a:br>
              <a:rPr lang="ru-RU" sz="1400" dirty="0" smtClean="0"/>
            </a:br>
            <a:endParaRPr lang="ru-RU" sz="1400" dirty="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1400" dirty="0" smtClean="0"/>
              <a:t>Критерии контроля.</a:t>
            </a:r>
            <a:br>
              <a:rPr lang="ru-RU" sz="1400" dirty="0" smtClean="0"/>
            </a:br>
            <a:r>
              <a:rPr lang="ru-RU" sz="1400" dirty="0" smtClean="0"/>
              <a:t> </a:t>
            </a:r>
            <a:br>
              <a:rPr lang="ru-RU" sz="1400" dirty="0" smtClean="0"/>
            </a:br>
            <a:r>
              <a:rPr lang="ru-RU" sz="1400" dirty="0" smtClean="0"/>
              <a:t>Текущий контроль: наблюдение, беседа, анализ работ, тестирование.</a:t>
            </a:r>
            <a:br>
              <a:rPr lang="ru-RU" sz="1400" dirty="0" smtClean="0"/>
            </a:br>
            <a:r>
              <a:rPr lang="ru-RU" sz="1400" dirty="0" smtClean="0"/>
              <a:t> </a:t>
            </a:r>
            <a:br>
              <a:rPr lang="ru-RU" sz="1400" dirty="0" smtClean="0"/>
            </a:br>
            <a:r>
              <a:rPr lang="ru-RU" sz="1400" dirty="0" smtClean="0"/>
              <a:t>Итоговый контроль: зачеты, тесты, защита рефератов.</a:t>
            </a:r>
            <a:br>
              <a:rPr lang="ru-RU" sz="1400" dirty="0" smtClean="0"/>
            </a:br>
            <a:r>
              <a:rPr lang="ru-RU" sz="1400" dirty="0" smtClean="0"/>
              <a:t> </a:t>
            </a:r>
            <a:br>
              <a:rPr lang="ru-RU" sz="1400" dirty="0" smtClean="0"/>
            </a:br>
            <a:r>
              <a:rPr lang="ru-RU" sz="1400" dirty="0" smtClean="0"/>
              <a:t>В портфолио: рецензия на рефераты.</a:t>
            </a:r>
            <a:br>
              <a:rPr lang="ru-RU" sz="1400" dirty="0" smtClean="0"/>
            </a:br>
            <a:r>
              <a:rPr lang="ru-RU" sz="1400" dirty="0" smtClean="0"/>
              <a:t>Ожидаемый результат.</a:t>
            </a:r>
            <a:br>
              <a:rPr lang="ru-RU" sz="1400" dirty="0" smtClean="0"/>
            </a:br>
            <a:r>
              <a:rPr lang="ru-RU" sz="1400" dirty="0" smtClean="0"/>
              <a:t> </a:t>
            </a:r>
            <a:br>
              <a:rPr lang="ru-RU" sz="1400" dirty="0" smtClean="0"/>
            </a:br>
            <a:r>
              <a:rPr lang="ru-RU" sz="1400" dirty="0" smtClean="0"/>
              <a:t>По завершении курса учащиеся расширят представление о математике, теориях и методах решения уравнений и неравенств, об истории возникновения математики и математиках.</a:t>
            </a:r>
            <a:br>
              <a:rPr lang="ru-RU" sz="1400" dirty="0" smtClean="0"/>
            </a:br>
            <a:r>
              <a:rPr lang="ru-RU" sz="1400" dirty="0" smtClean="0"/>
              <a:t>Приобретут навыки решения уравнений, овладеют методами и алгоритмами решения неравенств.</a:t>
            </a:r>
            <a:br>
              <a:rPr lang="ru-RU" sz="1400" dirty="0" smtClean="0"/>
            </a:br>
            <a:r>
              <a:rPr lang="ru-RU" sz="1400" dirty="0" smtClean="0"/>
              <a:t>Научаться работать с литературой, оформлять рефераты, самостоятельно отбирая материал.</a:t>
            </a:r>
            <a:br>
              <a:rPr lang="ru-RU" sz="1400" dirty="0" smtClean="0"/>
            </a:br>
            <a:endParaRPr lang="ru-RU" sz="1400" dirty="0"/>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1400" dirty="0" smtClean="0"/>
              <a:t>Содержание курса</a:t>
            </a:r>
            <a:br>
              <a:rPr lang="ru-RU" sz="1400" dirty="0" smtClean="0"/>
            </a:br>
            <a:r>
              <a:rPr lang="ru-RU" sz="1400" dirty="0" smtClean="0"/>
              <a:t> </a:t>
            </a:r>
            <a:br>
              <a:rPr lang="ru-RU" sz="1400" dirty="0" smtClean="0"/>
            </a:br>
            <a:r>
              <a:rPr lang="ru-RU" sz="1400" dirty="0" smtClean="0"/>
              <a:t>   № п/п            Тема занятия                               Теория                Практика</a:t>
            </a:r>
            <a:r>
              <a:rPr lang="ru-RU" sz="1400" dirty="0"/>
              <a:t>	 </a:t>
            </a:r>
            <a:r>
              <a:rPr lang="ru-RU" sz="1400" dirty="0" smtClean="0"/>
              <a:t>         Всего</a:t>
            </a:r>
            <a:br>
              <a:rPr lang="ru-RU" sz="1400" dirty="0" smtClean="0"/>
            </a:br>
            <a:r>
              <a:rPr lang="ru-RU" sz="1400" dirty="0" smtClean="0"/>
              <a:t>    </a:t>
            </a:r>
            <a:br>
              <a:rPr lang="ru-RU" sz="1400" dirty="0" smtClean="0"/>
            </a:br>
            <a:r>
              <a:rPr lang="ru-RU" sz="1400" dirty="0" smtClean="0"/>
              <a:t>    1.       Истоки алгебры. Судьба и карьера     0.5ч.                       1.5ч.                       2ч.</a:t>
            </a:r>
            <a:br>
              <a:rPr lang="ru-RU" sz="1400" dirty="0" smtClean="0"/>
            </a:br>
            <a:r>
              <a:rPr lang="ru-RU" sz="1400" dirty="0" smtClean="0"/>
              <a:t>              Виета. Теорема Виета. Нестандарт-</a:t>
            </a:r>
            <a:br>
              <a:rPr lang="ru-RU" sz="1400" dirty="0" smtClean="0"/>
            </a:br>
            <a:r>
              <a:rPr lang="ru-RU" sz="1400" dirty="0" smtClean="0"/>
              <a:t>              </a:t>
            </a:r>
            <a:r>
              <a:rPr lang="ru-RU" sz="1400" dirty="0" err="1" smtClean="0"/>
              <a:t>ные</a:t>
            </a:r>
            <a:r>
              <a:rPr lang="ru-RU" sz="1400" dirty="0" smtClean="0"/>
              <a:t> способы решения квадратных</a:t>
            </a:r>
            <a:br>
              <a:rPr lang="ru-RU" sz="1400" dirty="0" smtClean="0"/>
            </a:br>
            <a:r>
              <a:rPr lang="ru-RU" sz="1400" dirty="0" smtClean="0"/>
              <a:t>              уравнений.  </a:t>
            </a:r>
            <a:br>
              <a:rPr lang="ru-RU" sz="1400" dirty="0" smtClean="0"/>
            </a:br>
            <a:r>
              <a:rPr lang="ru-RU" sz="1400" dirty="0" smtClean="0"/>
              <a:t> </a:t>
            </a:r>
            <a:br>
              <a:rPr lang="ru-RU" sz="1400" dirty="0" smtClean="0"/>
            </a:br>
            <a:r>
              <a:rPr lang="ru-RU" sz="1400" dirty="0" smtClean="0"/>
              <a:t>    2.       Решения уравнений методом </a:t>
            </a:r>
            <a:r>
              <a:rPr lang="ru-RU" sz="1400" dirty="0" err="1" smtClean="0"/>
              <a:t>введе</a:t>
            </a:r>
            <a:r>
              <a:rPr lang="ru-RU" sz="1400" dirty="0" smtClean="0"/>
              <a:t>-   1ч.                          3ч.                         4ч.</a:t>
            </a:r>
            <a:br>
              <a:rPr lang="ru-RU" sz="1400" dirty="0" smtClean="0"/>
            </a:br>
            <a:r>
              <a:rPr lang="ru-RU" sz="1400" dirty="0" smtClean="0"/>
              <a:t>              </a:t>
            </a:r>
            <a:r>
              <a:rPr lang="ru-RU" sz="1400" dirty="0" err="1" smtClean="0"/>
              <a:t>ния</a:t>
            </a:r>
            <a:r>
              <a:rPr lang="ru-RU" sz="1400" dirty="0" smtClean="0"/>
              <a:t> новой переменной.                                                                                              </a:t>
            </a:r>
            <a:br>
              <a:rPr lang="ru-RU" sz="1400" dirty="0" smtClean="0"/>
            </a:br>
            <a:r>
              <a:rPr lang="ru-RU" sz="1400" dirty="0" smtClean="0"/>
              <a:t> </a:t>
            </a:r>
            <a:br>
              <a:rPr lang="ru-RU" sz="1400" dirty="0" smtClean="0"/>
            </a:br>
            <a:r>
              <a:rPr lang="ru-RU" sz="1400" dirty="0" smtClean="0"/>
              <a:t>    3.       Деление многочлена на двучлен.                                                            </a:t>
            </a:r>
            <a:br>
              <a:rPr lang="ru-RU" sz="1400" dirty="0" smtClean="0"/>
            </a:br>
            <a:r>
              <a:rPr lang="ru-RU" sz="1400" dirty="0" smtClean="0"/>
              <a:t>              Подбор корня многочлена по его          1ч.                         1ч.                          2ч. </a:t>
            </a:r>
            <a:br>
              <a:rPr lang="ru-RU" sz="1400" dirty="0" smtClean="0"/>
            </a:br>
            <a:r>
              <a:rPr lang="ru-RU" sz="1400" dirty="0" smtClean="0"/>
              <a:t>              старшему и свободному </a:t>
            </a:r>
            <a:r>
              <a:rPr lang="ru-RU" sz="1400" dirty="0" err="1" smtClean="0"/>
              <a:t>коэффи</a:t>
            </a:r>
            <a:r>
              <a:rPr lang="ru-RU" sz="1400" dirty="0" smtClean="0"/>
              <a:t>-</a:t>
            </a:r>
            <a:br>
              <a:rPr lang="ru-RU" sz="1400" dirty="0" smtClean="0"/>
            </a:br>
            <a:r>
              <a:rPr lang="ru-RU" sz="1400" dirty="0" smtClean="0"/>
              <a:t>              </a:t>
            </a:r>
            <a:r>
              <a:rPr lang="ru-RU" sz="1400" dirty="0" err="1" smtClean="0"/>
              <a:t>циентам</a:t>
            </a:r>
            <a:r>
              <a:rPr lang="ru-RU" sz="1400" dirty="0" smtClean="0"/>
              <a:t>.(Т.Безу).           </a:t>
            </a:r>
            <a:br>
              <a:rPr lang="ru-RU" sz="1400" dirty="0" smtClean="0"/>
            </a:br>
            <a:r>
              <a:rPr lang="ru-RU" sz="1400" dirty="0" smtClean="0"/>
              <a:t> </a:t>
            </a:r>
            <a:br>
              <a:rPr lang="ru-RU" sz="1400" dirty="0" smtClean="0"/>
            </a:br>
            <a:r>
              <a:rPr lang="ru-RU" sz="1400" dirty="0" smtClean="0"/>
              <a:t>     4.      Решение уравнений методом раз-        1ч.                        2,5ч.                       </a:t>
            </a:r>
            <a:r>
              <a:rPr lang="en-US" sz="1400" dirty="0" smtClean="0"/>
              <a:t>3,5</a:t>
            </a:r>
            <a:r>
              <a:rPr lang="ru-RU" sz="1400" dirty="0" smtClean="0"/>
              <a:t>ч.</a:t>
            </a:r>
            <a:br>
              <a:rPr lang="ru-RU" sz="1400" dirty="0" smtClean="0"/>
            </a:br>
            <a:r>
              <a:rPr lang="ru-RU" sz="1400" dirty="0" smtClean="0"/>
              <a:t>              </a:t>
            </a:r>
            <a:r>
              <a:rPr lang="ru-RU" sz="1400" dirty="0" err="1" smtClean="0"/>
              <a:t>ложения</a:t>
            </a:r>
            <a:r>
              <a:rPr lang="ru-RU" sz="1400" dirty="0" smtClean="0"/>
              <a:t> на множители.(Следствие</a:t>
            </a:r>
            <a:br>
              <a:rPr lang="ru-RU" sz="1400" dirty="0" smtClean="0"/>
            </a:br>
            <a:r>
              <a:rPr lang="ru-RU" sz="1400" dirty="0" smtClean="0"/>
              <a:t>               т.Безу)</a:t>
            </a:r>
            <a:br>
              <a:rPr lang="ru-RU" sz="1400" dirty="0" smtClean="0"/>
            </a:br>
            <a:r>
              <a:rPr lang="ru-RU" sz="1400" dirty="0" smtClean="0"/>
              <a:t> </a:t>
            </a:r>
            <a:br>
              <a:rPr lang="ru-RU" sz="1400" dirty="0" smtClean="0"/>
            </a:br>
            <a:r>
              <a:rPr lang="ru-RU" sz="1400" dirty="0" smtClean="0"/>
              <a:t>      5.     Решение уравнений, содержащих        0.5ч.                      3ч.                          </a:t>
            </a:r>
            <a:r>
              <a:rPr lang="en-US" sz="1400" dirty="0" smtClean="0"/>
              <a:t>3</a:t>
            </a:r>
            <a:r>
              <a:rPr lang="ru-RU" sz="1400" dirty="0" smtClean="0"/>
              <a:t>.5ч.</a:t>
            </a:r>
            <a:br>
              <a:rPr lang="ru-RU" sz="1400" dirty="0" smtClean="0"/>
            </a:br>
            <a:r>
              <a:rPr lang="ru-RU" sz="1400" dirty="0" smtClean="0"/>
              <a:t>              переменную под знаком модуля.</a:t>
            </a:r>
            <a:br>
              <a:rPr lang="ru-RU" sz="1400" dirty="0" smtClean="0"/>
            </a:br>
            <a:r>
              <a:rPr lang="ru-RU" sz="1400" dirty="0" smtClean="0"/>
              <a:t> </a:t>
            </a:r>
            <a:br>
              <a:rPr lang="ru-RU" sz="1400" dirty="0" smtClean="0"/>
            </a:br>
            <a:r>
              <a:rPr lang="ru-RU" sz="1400" dirty="0" smtClean="0"/>
              <a:t>      6.     Резерв. Оформление рефератов,         1ч.                          1ч.                      </a:t>
            </a:r>
            <a:r>
              <a:rPr lang="en-US" sz="1400" dirty="0" smtClean="0"/>
              <a:t>    </a:t>
            </a:r>
            <a:r>
              <a:rPr lang="ru-RU" sz="1400" dirty="0" smtClean="0"/>
              <a:t>2ч.</a:t>
            </a:r>
            <a:br>
              <a:rPr lang="ru-RU" sz="1400" dirty="0" smtClean="0"/>
            </a:br>
            <a:r>
              <a:rPr lang="ru-RU" sz="1400" dirty="0" smtClean="0"/>
              <a:t>              методического пособия.</a:t>
            </a:r>
            <a:br>
              <a:rPr lang="ru-RU" sz="1400" dirty="0" smtClean="0"/>
            </a:br>
            <a:endParaRPr lang="ru-RU" sz="1400"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1400" dirty="0" smtClean="0"/>
              <a:t>ЛИТЕРАТУРА ДЛЯ УЧИТЕЛЯ.</a:t>
            </a:r>
            <a:br>
              <a:rPr lang="ru-RU" sz="1400" dirty="0" smtClean="0"/>
            </a:br>
            <a:r>
              <a:rPr lang="ru-RU" sz="1400" dirty="0" smtClean="0"/>
              <a:t> </a:t>
            </a:r>
            <a:br>
              <a:rPr lang="ru-RU" sz="1400" dirty="0" smtClean="0"/>
            </a:br>
            <a:r>
              <a:rPr lang="ru-RU" sz="1400" dirty="0" smtClean="0"/>
              <a:t>1.С.Н.Олехник, М.К.Потапов."Уравнение и неравенства. Нестандартные методы решения ." Дрофа 2002 год.</a:t>
            </a:r>
            <a:br>
              <a:rPr lang="ru-RU" sz="1400" dirty="0" smtClean="0"/>
            </a:br>
            <a:r>
              <a:rPr lang="ru-RU" sz="1400" dirty="0" smtClean="0"/>
              <a:t>2.И.Ф.Шарыгин."Факультативный курс по математике." </a:t>
            </a:r>
            <a:br>
              <a:rPr lang="ru-RU" sz="1400" dirty="0" smtClean="0"/>
            </a:br>
            <a:r>
              <a:rPr lang="ru-RU" sz="1400" dirty="0" smtClean="0"/>
              <a:t>Просвещение 1989 год.</a:t>
            </a:r>
            <a:br>
              <a:rPr lang="ru-RU" sz="1400" dirty="0" smtClean="0"/>
            </a:br>
            <a:r>
              <a:rPr lang="ru-RU" sz="1400" dirty="0" smtClean="0"/>
              <a:t>3.А.А.Тырымов.Пособие по математике"Алгебра и тригонометрия."</a:t>
            </a:r>
            <a:br>
              <a:rPr lang="ru-RU" sz="1400" dirty="0" smtClean="0"/>
            </a:br>
            <a:r>
              <a:rPr lang="ru-RU" sz="1400" dirty="0" smtClean="0"/>
              <a:t>Изд."Братья Гринины." 1996 год.</a:t>
            </a:r>
            <a:br>
              <a:rPr lang="ru-RU" sz="1400" dirty="0" smtClean="0"/>
            </a:br>
            <a:r>
              <a:rPr lang="ru-RU" sz="1400" dirty="0" smtClean="0"/>
              <a:t>4.Энциклопедия том 3."Числа и фигуры."</a:t>
            </a:r>
            <a:br>
              <a:rPr lang="ru-RU" sz="1400" dirty="0" smtClean="0"/>
            </a:br>
            <a:r>
              <a:rPr lang="ru-RU" sz="1400" dirty="0" smtClean="0"/>
              <a:t>5.Э.Т.Бел."Творцы математики."</a:t>
            </a:r>
            <a:br>
              <a:rPr lang="ru-RU" sz="1400" dirty="0" smtClean="0"/>
            </a:br>
            <a:r>
              <a:rPr lang="ru-RU" sz="1400" dirty="0" smtClean="0"/>
              <a:t>Пособие для учителей. Просвещение 1979 год.</a:t>
            </a:r>
            <a:br>
              <a:rPr lang="ru-RU" sz="1400" dirty="0" smtClean="0"/>
            </a:br>
            <a:r>
              <a:rPr lang="ru-RU" sz="1400" dirty="0" smtClean="0"/>
              <a:t>6.В.С.Крамор."Алгебра и начала анализа."</a:t>
            </a:r>
            <a:br>
              <a:rPr lang="ru-RU" sz="1400" dirty="0" smtClean="0"/>
            </a:br>
            <a:r>
              <a:rPr lang="ru-RU" sz="1400" dirty="0" smtClean="0"/>
              <a:t>Изд.Высшая школа 1971 год.</a:t>
            </a:r>
            <a:br>
              <a:rPr lang="ru-RU" sz="1400" dirty="0" smtClean="0"/>
            </a:br>
            <a:r>
              <a:rPr lang="ru-RU" sz="1400" dirty="0" smtClean="0"/>
              <a:t>7.З.И.Осипенко.Пособие по математике.</a:t>
            </a:r>
            <a:br>
              <a:rPr lang="ru-RU" sz="1400" dirty="0" smtClean="0"/>
            </a:br>
            <a:r>
              <a:rPr lang="ru-RU" sz="1400" dirty="0" smtClean="0"/>
              <a:t>Изд. ДВГАЭУ, 1998 год.</a:t>
            </a:r>
            <a:br>
              <a:rPr lang="ru-RU" sz="1400" dirty="0" smtClean="0"/>
            </a:br>
            <a:r>
              <a:rPr lang="ru-RU" sz="1400" dirty="0" smtClean="0"/>
              <a:t> </a:t>
            </a:r>
            <a:br>
              <a:rPr lang="ru-RU" sz="1400" dirty="0" smtClean="0"/>
            </a:br>
            <a:r>
              <a:rPr lang="ru-RU" sz="1400" dirty="0" smtClean="0"/>
              <a:t> </a:t>
            </a:r>
            <a:br>
              <a:rPr lang="ru-RU" sz="1400" dirty="0" smtClean="0"/>
            </a:br>
            <a:r>
              <a:rPr lang="ru-RU" sz="1400" dirty="0" smtClean="0"/>
              <a:t>ЛИТЕРАТУРА ДЛЯ УЧАЩИХСЯ.</a:t>
            </a:r>
            <a:br>
              <a:rPr lang="ru-RU" sz="1400" dirty="0" smtClean="0"/>
            </a:br>
            <a:r>
              <a:rPr lang="ru-RU" sz="1400" dirty="0" smtClean="0"/>
              <a:t> </a:t>
            </a:r>
            <a:br>
              <a:rPr lang="ru-RU" sz="1400" dirty="0" smtClean="0"/>
            </a:br>
            <a:r>
              <a:rPr lang="ru-RU" sz="1400" dirty="0" smtClean="0"/>
              <a:t>1.Энциклопедия том 3."Числа и фигуры."</a:t>
            </a:r>
            <a:br>
              <a:rPr lang="ru-RU" sz="1400" dirty="0" smtClean="0"/>
            </a:br>
            <a:r>
              <a:rPr lang="ru-RU" sz="1400" dirty="0" smtClean="0"/>
              <a:t>2.С.Н.Олехник, М.К.Потапов."Уравнение и неравенства. Нестандартные методы решения </a:t>
            </a:r>
            <a:r>
              <a:rPr lang="ru-RU" sz="1400" dirty="0" err="1" smtClean="0"/>
              <a:t>решения</a:t>
            </a:r>
            <a:r>
              <a:rPr lang="ru-RU" sz="1400" dirty="0" smtClean="0"/>
              <a:t>." Дрофа 2002 год.</a:t>
            </a:r>
            <a:br>
              <a:rPr lang="ru-RU" sz="1400" dirty="0" smtClean="0"/>
            </a:br>
            <a:r>
              <a:rPr lang="ru-RU" sz="1400" dirty="0" smtClean="0"/>
              <a:t>3.Э.Т.Бел."Творцы математики."</a:t>
            </a:r>
            <a:br>
              <a:rPr lang="ru-RU" sz="1400" dirty="0" smtClean="0"/>
            </a:br>
            <a:r>
              <a:rPr lang="ru-RU" sz="1400" dirty="0" smtClean="0"/>
              <a:t>Пособие для учителей. Просвещение 1979 год.</a:t>
            </a:r>
            <a:br>
              <a:rPr lang="ru-RU" sz="1400" dirty="0" smtClean="0"/>
            </a:br>
            <a:r>
              <a:rPr lang="ru-RU" sz="1400" dirty="0" smtClean="0"/>
              <a:t>4.З.И.Осипенко.Пособие по математике.</a:t>
            </a:r>
            <a:br>
              <a:rPr lang="ru-RU" sz="1400" dirty="0" smtClean="0"/>
            </a:br>
            <a:r>
              <a:rPr lang="ru-RU" sz="1400" dirty="0" smtClean="0"/>
              <a:t>Изд. ДВГАЭУ, 1998 год.</a:t>
            </a:r>
            <a:br>
              <a:rPr lang="ru-RU" sz="1400" dirty="0" smtClean="0"/>
            </a:br>
            <a:r>
              <a:rPr lang="ru-RU" sz="1400" dirty="0" smtClean="0"/>
              <a:t>5.А.А.Тырымов.Пособие по математике"Алгебра и тригонометрия."</a:t>
            </a:r>
            <a:br>
              <a:rPr lang="ru-RU" sz="1400" dirty="0" smtClean="0"/>
            </a:br>
            <a:r>
              <a:rPr lang="ru-RU" sz="1400" dirty="0" smtClean="0"/>
              <a:t>Изд."Братья Гринины." 1996 год.</a:t>
            </a:r>
            <a:br>
              <a:rPr lang="ru-RU" sz="1400" dirty="0" smtClean="0"/>
            </a:br>
            <a:r>
              <a:rPr lang="ru-RU" sz="1400" dirty="0" smtClean="0"/>
              <a:t>6.И.Ф.Шарыгин."Факультативный курс по математике." </a:t>
            </a:r>
            <a:br>
              <a:rPr lang="ru-RU" sz="1400" dirty="0" smtClean="0"/>
            </a:br>
            <a:r>
              <a:rPr lang="ru-RU" sz="1400" dirty="0" smtClean="0"/>
              <a:t>Просвещение 1989 год.</a:t>
            </a:r>
            <a:r>
              <a:rPr lang="ru-RU" sz="1200" dirty="0" smtClean="0"/>
              <a:t/>
            </a:r>
            <a:br>
              <a:rPr lang="ru-RU" sz="1200" dirty="0" smtClean="0"/>
            </a:br>
            <a:endParaRPr lang="ru-RU" sz="1200" dirty="0"/>
          </a:p>
        </p:txBody>
      </p:sp>
    </p:spTree>
  </p:cSld>
  <p:clrMapOvr>
    <a:masterClrMapping/>
  </p:clrMapOvr>
  <p:transition spd="slow">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sz="1600" b="1" dirty="0" smtClean="0"/>
              <a:t>Тема: </a:t>
            </a:r>
            <a:r>
              <a:rPr lang="ru-RU" sz="1600" dirty="0" smtClean="0"/>
              <a:t>Истоки алгебры. Судьба и карьера Виета.</a:t>
            </a:r>
            <a:br>
              <a:rPr lang="ru-RU" sz="1600" dirty="0" smtClean="0"/>
            </a:br>
            <a:r>
              <a:rPr lang="ru-RU" sz="1600" dirty="0" smtClean="0"/>
              <a:t>Теорема Виета. Нестандартные способы решения квадратных уравнений.</a:t>
            </a:r>
            <a:br>
              <a:rPr lang="ru-RU" sz="1600" dirty="0" smtClean="0"/>
            </a:br>
            <a:r>
              <a:rPr lang="ru-RU" sz="1600" i="1" dirty="0" smtClean="0"/>
              <a:t> </a:t>
            </a:r>
            <a:r>
              <a:rPr lang="ru-RU" sz="1600" dirty="0" smtClean="0"/>
              <a:t/>
            </a:r>
            <a:br>
              <a:rPr lang="ru-RU" sz="1600" dirty="0" smtClean="0"/>
            </a:br>
            <a:r>
              <a:rPr lang="ru-RU" sz="1600" b="1" i="1" dirty="0" smtClean="0"/>
              <a:t>О математика земная!</a:t>
            </a:r>
            <a:r>
              <a:rPr lang="ru-RU" sz="1600" dirty="0" smtClean="0"/>
              <a:t/>
            </a:r>
            <a:br>
              <a:rPr lang="ru-RU" sz="1600" dirty="0" smtClean="0"/>
            </a:br>
            <a:r>
              <a:rPr lang="ru-RU" sz="1600" b="1" i="1" dirty="0" smtClean="0"/>
              <a:t>Гордись, прекрасная, собой,</a:t>
            </a:r>
            <a:r>
              <a:rPr lang="ru-RU" sz="1600" dirty="0" smtClean="0"/>
              <a:t/>
            </a:r>
            <a:br>
              <a:rPr lang="ru-RU" sz="1600" dirty="0" smtClean="0"/>
            </a:br>
            <a:r>
              <a:rPr lang="ru-RU" sz="1600" b="1" i="1" dirty="0" smtClean="0"/>
              <a:t>Ты всем наукам мать родная</a:t>
            </a:r>
            <a:r>
              <a:rPr lang="ru-RU" sz="1600" dirty="0" smtClean="0"/>
              <a:t/>
            </a:r>
            <a:br>
              <a:rPr lang="ru-RU" sz="1600" dirty="0" smtClean="0"/>
            </a:br>
            <a:r>
              <a:rPr lang="ru-RU" sz="1600" b="1" i="1" dirty="0" smtClean="0"/>
              <a:t>И дорожат они тобой.</a:t>
            </a:r>
            <a:r>
              <a:rPr lang="ru-RU" sz="1600" dirty="0" smtClean="0"/>
              <a:t/>
            </a:r>
            <a:br>
              <a:rPr lang="ru-RU" sz="1600" dirty="0" smtClean="0"/>
            </a:br>
            <a:r>
              <a:rPr lang="ru-RU" sz="1600" b="1" i="1" dirty="0" smtClean="0"/>
              <a:t>Твои расчёты величаво</a:t>
            </a:r>
            <a:r>
              <a:rPr lang="ru-RU" sz="1600" dirty="0" smtClean="0"/>
              <a:t/>
            </a:r>
            <a:br>
              <a:rPr lang="ru-RU" sz="1600" dirty="0" smtClean="0"/>
            </a:br>
            <a:r>
              <a:rPr lang="ru-RU" sz="1600" b="1" i="1" dirty="0" smtClean="0"/>
              <a:t>Ведут к планетам корабли</a:t>
            </a:r>
            <a:r>
              <a:rPr lang="ru-RU" sz="1600" dirty="0" smtClean="0"/>
              <a:t/>
            </a:r>
            <a:br>
              <a:rPr lang="ru-RU" sz="1600" dirty="0" smtClean="0"/>
            </a:br>
            <a:r>
              <a:rPr lang="ru-RU" sz="1600" b="1" i="1" dirty="0" smtClean="0"/>
              <a:t>Не ради праздничной забавы,</a:t>
            </a:r>
            <a:r>
              <a:rPr lang="ru-RU" sz="1600" dirty="0" smtClean="0"/>
              <a:t/>
            </a:r>
            <a:br>
              <a:rPr lang="ru-RU" sz="1600" dirty="0" smtClean="0"/>
            </a:br>
            <a:r>
              <a:rPr lang="ru-RU" sz="1600" b="1" i="1" dirty="0" smtClean="0"/>
              <a:t>А ради гордости Земли!</a:t>
            </a:r>
            <a:r>
              <a:rPr lang="ru-RU" sz="1600" dirty="0" smtClean="0"/>
              <a:t/>
            </a:r>
            <a:br>
              <a:rPr lang="ru-RU" sz="1600" dirty="0" smtClean="0"/>
            </a:br>
            <a:r>
              <a:rPr lang="ru-RU" sz="1600" b="1" i="1" dirty="0" smtClean="0"/>
              <a:t>И чтобы мысль людская в поколенье</a:t>
            </a:r>
            <a:r>
              <a:rPr lang="ru-RU" sz="1600" dirty="0" smtClean="0"/>
              <a:t/>
            </a:r>
            <a:br>
              <a:rPr lang="ru-RU" sz="1600" dirty="0" smtClean="0"/>
            </a:br>
            <a:r>
              <a:rPr lang="ru-RU" sz="1600" b="1" i="1" dirty="0" smtClean="0"/>
              <a:t>Несла бесценные дары</a:t>
            </a:r>
            <a:r>
              <a:rPr lang="ru-RU" sz="1600" dirty="0" smtClean="0"/>
              <a:t/>
            </a:r>
            <a:br>
              <a:rPr lang="ru-RU" sz="1600" dirty="0" smtClean="0"/>
            </a:br>
            <a:r>
              <a:rPr lang="ru-RU" sz="1600" b="1" i="1" dirty="0" smtClean="0"/>
              <a:t>Великих гениев творенья</a:t>
            </a:r>
            <a:r>
              <a:rPr lang="ru-RU" sz="1600" dirty="0" smtClean="0"/>
              <a:t/>
            </a:r>
            <a:br>
              <a:rPr lang="ru-RU" sz="1600" dirty="0" smtClean="0"/>
            </a:br>
            <a:r>
              <a:rPr lang="ru-RU" sz="1600" b="1" i="1" dirty="0" smtClean="0"/>
              <a:t>Полёты в дальние миры.</a:t>
            </a:r>
            <a:r>
              <a:rPr lang="ru-RU" sz="1600" dirty="0" smtClean="0"/>
              <a:t/>
            </a:r>
            <a:br>
              <a:rPr lang="ru-RU" sz="1600" dirty="0" smtClean="0"/>
            </a:br>
            <a:r>
              <a:rPr lang="ru-RU" sz="1600" b="1" i="1" dirty="0" smtClean="0"/>
              <a:t>В веках овеяна ты славой</a:t>
            </a:r>
            <a:r>
              <a:rPr lang="ru-RU" sz="1600" dirty="0" smtClean="0"/>
              <a:t/>
            </a:r>
            <a:br>
              <a:rPr lang="ru-RU" sz="1600" dirty="0" smtClean="0"/>
            </a:br>
            <a:r>
              <a:rPr lang="ru-RU" sz="1600" b="1" i="1" dirty="0" smtClean="0"/>
              <a:t>Светило всех земных светил</a:t>
            </a:r>
            <a:r>
              <a:rPr lang="ru-RU" sz="1600" dirty="0" smtClean="0"/>
              <a:t/>
            </a:r>
            <a:br>
              <a:rPr lang="ru-RU" sz="1600" dirty="0" smtClean="0"/>
            </a:br>
            <a:r>
              <a:rPr lang="ru-RU" sz="1600" b="1" i="1" dirty="0" smtClean="0"/>
              <a:t>Тебя царицей величавой</a:t>
            </a:r>
            <a:r>
              <a:rPr lang="ru-RU" sz="1600" dirty="0" smtClean="0"/>
              <a:t/>
            </a:r>
            <a:br>
              <a:rPr lang="ru-RU" sz="1600" dirty="0" smtClean="0"/>
            </a:br>
            <a:r>
              <a:rPr lang="ru-RU" sz="1600" b="1" i="1" dirty="0" smtClean="0"/>
              <a:t>Недаром Гаусс окрестил.</a:t>
            </a:r>
            <a:r>
              <a:rPr lang="ru-RU" sz="1600" dirty="0" smtClean="0"/>
              <a:t/>
            </a:r>
            <a:br>
              <a:rPr lang="ru-RU" sz="1600" dirty="0" smtClean="0"/>
            </a:br>
            <a:r>
              <a:rPr lang="ru-RU" sz="1600" b="1" i="1" dirty="0" smtClean="0"/>
              <a:t>Строга, логична, величава,</a:t>
            </a:r>
            <a:r>
              <a:rPr lang="ru-RU" sz="1600" dirty="0" smtClean="0"/>
              <a:t/>
            </a:r>
            <a:br>
              <a:rPr lang="ru-RU" sz="1600" dirty="0" smtClean="0"/>
            </a:br>
            <a:r>
              <a:rPr lang="ru-RU" sz="1600" b="1" i="1" dirty="0" smtClean="0"/>
              <a:t>Стройна в полёте, как стрела.</a:t>
            </a:r>
            <a:r>
              <a:rPr lang="ru-RU" sz="1600" dirty="0" smtClean="0"/>
              <a:t/>
            </a:r>
            <a:br>
              <a:rPr lang="ru-RU" sz="1600" dirty="0" smtClean="0"/>
            </a:br>
            <a:r>
              <a:rPr lang="ru-RU" sz="1600" b="1" i="1" dirty="0" smtClean="0"/>
              <a:t>Твоя немеркнувшая слава</a:t>
            </a:r>
            <a:r>
              <a:rPr lang="ru-RU" sz="1600" dirty="0" smtClean="0"/>
              <a:t/>
            </a:r>
            <a:br>
              <a:rPr lang="ru-RU" sz="1600" dirty="0" smtClean="0"/>
            </a:br>
            <a:r>
              <a:rPr lang="ru-RU" sz="1600" b="1" i="1" dirty="0" smtClean="0"/>
              <a:t>В веках бессмертье обрела.</a:t>
            </a:r>
            <a:r>
              <a:rPr lang="ru-RU" sz="1600" dirty="0" smtClean="0"/>
              <a:t/>
            </a:r>
            <a:br>
              <a:rPr lang="ru-RU" sz="1600" dirty="0" smtClean="0"/>
            </a:br>
            <a:r>
              <a:rPr lang="ru-RU" sz="1600" b="1" i="1" dirty="0" smtClean="0"/>
              <a:t>Ты славишь разум человека,</a:t>
            </a:r>
            <a:r>
              <a:rPr lang="ru-RU" sz="1600" dirty="0" smtClean="0"/>
              <a:t/>
            </a:r>
            <a:br>
              <a:rPr lang="ru-RU" sz="1600" dirty="0" smtClean="0"/>
            </a:br>
            <a:r>
              <a:rPr lang="ru-RU" sz="1600" b="1" i="1" dirty="0" smtClean="0"/>
              <a:t>Дела его волшебных рук,</a:t>
            </a:r>
            <a:r>
              <a:rPr lang="ru-RU" sz="1600" dirty="0" smtClean="0"/>
              <a:t/>
            </a:r>
            <a:br>
              <a:rPr lang="ru-RU" sz="1600" dirty="0" smtClean="0"/>
            </a:br>
            <a:r>
              <a:rPr lang="ru-RU" sz="1600" b="1" i="1" dirty="0" smtClean="0"/>
              <a:t>Надежду нынешнего века,</a:t>
            </a:r>
            <a:r>
              <a:rPr lang="ru-RU" sz="1600" dirty="0" smtClean="0"/>
              <a:t/>
            </a:r>
            <a:br>
              <a:rPr lang="ru-RU" sz="1600" dirty="0" smtClean="0"/>
            </a:br>
            <a:r>
              <a:rPr lang="ru-RU" sz="1600" b="1" i="1" dirty="0" smtClean="0"/>
              <a:t>Царицу всех земных наук.</a:t>
            </a:r>
            <a:r>
              <a:rPr lang="ru-RU" sz="1600" dirty="0" smtClean="0"/>
              <a:t/>
            </a:r>
            <a:br>
              <a:rPr lang="ru-RU" sz="1600" dirty="0" smtClean="0"/>
            </a:br>
            <a:endParaRPr lang="ru-RU" sz="1600" dirty="0"/>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1400" dirty="0" smtClean="0"/>
              <a:t>Алгебра как искусство решать уравнения зародилась очень давно в связи с потребностями практики, в результате поиска общих приёмов решения однотипных задач. Самые ранние дошедшие до нас рукописи свидетельствуют о том, что в Древнем Вавилоне и Древнем Египте были известны приёмы решения линейных уравнений. Слово "Алгебра" возникло после появления трактата "</a:t>
            </a:r>
            <a:r>
              <a:rPr lang="ru-RU" sz="1400" dirty="0" err="1" smtClean="0"/>
              <a:t>Китаб</a:t>
            </a:r>
            <a:r>
              <a:rPr lang="ru-RU" sz="1400" dirty="0" smtClean="0"/>
              <a:t> аль-</a:t>
            </a:r>
            <a:r>
              <a:rPr lang="ru-RU" sz="1400" dirty="0" err="1" smtClean="0"/>
              <a:t>джебр</a:t>
            </a:r>
            <a:r>
              <a:rPr lang="ru-RU" sz="1400" dirty="0" smtClean="0"/>
              <a:t> </a:t>
            </a:r>
            <a:r>
              <a:rPr lang="ru-RU" sz="1400" dirty="0" err="1" smtClean="0"/>
              <a:t>валь</a:t>
            </a:r>
            <a:r>
              <a:rPr lang="ru-RU" sz="1400" dirty="0" smtClean="0"/>
              <a:t> - </a:t>
            </a:r>
            <a:r>
              <a:rPr lang="ru-RU" sz="1400" dirty="0" err="1" smtClean="0"/>
              <a:t>мукабала</a:t>
            </a:r>
            <a:r>
              <a:rPr lang="ru-RU" sz="1400" dirty="0" smtClean="0"/>
              <a:t>" хорезмского математика и астронома Мухамеда бен Муса аль-Хорезми (787 - </a:t>
            </a:r>
            <a:r>
              <a:rPr lang="ru-RU" sz="1400" dirty="0" err="1" smtClean="0"/>
              <a:t>ок</a:t>
            </a:r>
            <a:r>
              <a:rPr lang="ru-RU" sz="1400" dirty="0" smtClean="0"/>
              <a:t>. 850). Термин "аль-джебр", взятый из названия этой книги, в дальнейшем стал употребляться как "алгебра". До 16 в. изложение алгебры велось в основном словесно. Буквенные обозначения и математические знаки появились постепенно. Знаки "+" и "-" впервые встречаются у немецких алгебраистов в 16 веке. Несколько позже вводиться знак Умножения чтобы умножать. Знак деления (:) был введён лишь в 17 веке. Решительный шаг в использовании алгебраической символики был сделан в  16 в., когда французский математик Франсуа Виет (1540-1603) и его современники стали применять буквы для обозначения не только неизвестных (что делалось и ранее), но и любых чисел. Однако эта символика ещё отличалась от современной. Так, Виет для обозначения неизвестного числа применял букву </a:t>
            </a:r>
            <a:r>
              <a:rPr lang="en-US" sz="1400" i="1" dirty="0" smtClean="0"/>
              <a:t>N</a:t>
            </a:r>
            <a:r>
              <a:rPr lang="ru-RU" sz="1400" dirty="0" smtClean="0"/>
              <a:t> (</a:t>
            </a:r>
            <a:r>
              <a:rPr lang="en-US" sz="1400" dirty="0" err="1" smtClean="0"/>
              <a:t>Numerus</a:t>
            </a:r>
            <a:r>
              <a:rPr lang="en-US" sz="1400" dirty="0" smtClean="0"/>
              <a:t>-</a:t>
            </a:r>
            <a:r>
              <a:rPr lang="ru-RU" sz="1400" dirty="0" smtClean="0"/>
              <a:t>число), для </a:t>
            </a:r>
            <a:r>
              <a:rPr lang="ru-RU" sz="1400" dirty="0" err="1" smtClean="0"/>
              <a:t>кваздрата</a:t>
            </a:r>
            <a:r>
              <a:rPr lang="ru-RU" sz="1400" dirty="0" smtClean="0"/>
              <a:t> и куба неизвестного буквы </a:t>
            </a:r>
            <a:r>
              <a:rPr lang="en-US" sz="1400" i="1" dirty="0" smtClean="0"/>
              <a:t>Q </a:t>
            </a:r>
            <a:r>
              <a:rPr lang="ru-RU" sz="1400" dirty="0" smtClean="0"/>
              <a:t>(</a:t>
            </a:r>
            <a:r>
              <a:rPr lang="en-US" sz="1400" dirty="0" err="1" smtClean="0"/>
              <a:t>Quadratus</a:t>
            </a:r>
            <a:r>
              <a:rPr lang="en-US" sz="1400" dirty="0" smtClean="0"/>
              <a:t>-</a:t>
            </a:r>
            <a:r>
              <a:rPr lang="ru-RU" sz="1400" dirty="0" smtClean="0"/>
              <a:t>квадрат) и </a:t>
            </a:r>
            <a:r>
              <a:rPr lang="ru-RU" sz="1400" i="1" dirty="0" smtClean="0"/>
              <a:t>С</a:t>
            </a:r>
            <a:r>
              <a:rPr lang="ru-RU" sz="1400" dirty="0" smtClean="0"/>
              <a:t> (</a:t>
            </a:r>
            <a:r>
              <a:rPr lang="en-US" sz="1400" dirty="0" err="1" smtClean="0"/>
              <a:t>Cubus</a:t>
            </a:r>
            <a:r>
              <a:rPr lang="en-US" sz="1400" dirty="0" smtClean="0"/>
              <a:t>-</a:t>
            </a:r>
            <a:r>
              <a:rPr lang="ru-RU" sz="1400" dirty="0" smtClean="0"/>
              <a:t>куб).</a:t>
            </a:r>
            <a:br>
              <a:rPr lang="ru-RU" sz="1400" dirty="0" smtClean="0"/>
            </a:br>
            <a:r>
              <a:rPr lang="ru-RU" sz="1400" dirty="0" smtClean="0"/>
              <a:t>В процессе развития алгебра из науки об уравнениях преобразовалась в науку об операциях, более или менее сходных с действиями над числами. Современная алгебра - один из основных разделов математике. С давних пор наряду с отысканием площади квадрата по известной длине его стороны приходилось решать и обратную задачу: "Какой должна быть сторона квадрата, чтобы его площадь равнялась </a:t>
            </a:r>
            <a:r>
              <a:rPr lang="en-US" sz="1400" i="1" dirty="0" smtClean="0"/>
              <a:t>a</a:t>
            </a:r>
            <a:r>
              <a:rPr lang="ru-RU" sz="1400" dirty="0" smtClean="0"/>
              <a:t>?Такую задачу умели решать ещё 4 тыс. лет назад вавилонские учёные. Они составляли таблицы квадратов чисел и квадратных корней из чисел. </a:t>
            </a:r>
            <a:endParaRPr lang="ru-RU" sz="1400" dirty="0"/>
          </a:p>
        </p:txBody>
      </p:sp>
    </p:spTree>
  </p:cSld>
  <p:clrMapOvr>
    <a:masterClrMapping/>
  </p:clrMapOvr>
  <p:transition spd="slow">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1400" dirty="0" smtClean="0"/>
              <a:t>Вавилоняне использовали метод приближенного извлечения квадратного корня, который состоял в следующем. Пусть </a:t>
            </a:r>
            <a:r>
              <a:rPr lang="ru-RU" sz="1400" i="1" dirty="0" smtClean="0"/>
              <a:t>а </a:t>
            </a:r>
            <a:r>
              <a:rPr lang="ru-RU" sz="1400" dirty="0" smtClean="0"/>
              <a:t>- некоторое число (имеется в виду натуральное число), не являющееся полным квадратом. Представим </a:t>
            </a:r>
            <a:r>
              <a:rPr lang="ru-RU" sz="1400" i="1" dirty="0" smtClean="0"/>
              <a:t>а </a:t>
            </a:r>
            <a:r>
              <a:rPr lang="ru-RU" sz="1400" dirty="0" smtClean="0"/>
              <a:t>в виде суммы </a:t>
            </a:r>
            <a:r>
              <a:rPr lang="en-US" sz="1400" i="1" dirty="0" smtClean="0"/>
              <a:t>b²</a:t>
            </a:r>
            <a:r>
              <a:rPr lang="en-US" sz="1400" dirty="0" smtClean="0"/>
              <a:t>+</a:t>
            </a:r>
            <a:r>
              <a:rPr lang="en-US" sz="1400" i="1" dirty="0" smtClean="0"/>
              <a:t>c</a:t>
            </a:r>
            <a:r>
              <a:rPr lang="ru-RU" sz="1400" i="1" dirty="0" smtClean="0"/>
              <a:t>, </a:t>
            </a:r>
            <a:r>
              <a:rPr lang="ru-RU" sz="1400" dirty="0" smtClean="0"/>
              <a:t>где</a:t>
            </a:r>
            <a:r>
              <a:rPr lang="ru-RU" sz="1400" i="1" dirty="0" smtClean="0"/>
              <a:t> с</a:t>
            </a:r>
            <a:r>
              <a:rPr lang="ru-RU" sz="1400" dirty="0" smtClean="0"/>
              <a:t> достаточно мало по сравнению с </a:t>
            </a:r>
            <a:r>
              <a:rPr lang="en-US" sz="1400" i="1" dirty="0" smtClean="0"/>
              <a:t>b²</a:t>
            </a:r>
            <a:r>
              <a:rPr lang="ru-RU" sz="1400" i="1" dirty="0" smtClean="0"/>
              <a:t>.</a:t>
            </a:r>
            <a:r>
              <a:rPr lang="ru-RU" sz="1400" dirty="0" smtClean="0"/>
              <a:t>Тогда</a:t>
            </a:r>
            <a:br>
              <a:rPr lang="ru-RU" sz="1400" dirty="0" smtClean="0"/>
            </a:br>
            <a:r>
              <a:rPr lang="ru-RU" sz="1400" dirty="0" smtClean="0"/>
              <a:t>                                                                        </a:t>
            </a:r>
            <a:r>
              <a:rPr lang="ru-RU" sz="1400" b="1" dirty="0" err="1" smtClean="0"/>
              <a:t>√</a:t>
            </a:r>
            <a:r>
              <a:rPr lang="en-US" sz="1400" b="1" i="1" dirty="0" smtClean="0"/>
              <a:t>a= </a:t>
            </a:r>
            <a:r>
              <a:rPr lang="ru-RU" sz="1400" b="1" dirty="0" err="1" smtClean="0"/>
              <a:t>√</a:t>
            </a:r>
            <a:r>
              <a:rPr lang="ru-RU" sz="1400" b="1" dirty="0" smtClean="0"/>
              <a:t> </a:t>
            </a:r>
            <a:r>
              <a:rPr lang="en-US" sz="1400" b="1" i="1" dirty="0" smtClean="0"/>
              <a:t>b²+c  ≈</a:t>
            </a:r>
            <a:r>
              <a:rPr lang="ru-RU" sz="1400" b="1" i="1" dirty="0" smtClean="0"/>
              <a:t> </a:t>
            </a:r>
            <a:r>
              <a:rPr lang="en-US" sz="1400" b="1" i="1" dirty="0" smtClean="0"/>
              <a:t>b+ </a:t>
            </a:r>
            <a:r>
              <a:rPr lang="ru-RU" sz="1400" b="1" i="1" dirty="0" smtClean="0"/>
              <a:t>      </a:t>
            </a:r>
            <a:r>
              <a:rPr lang="ru-RU" sz="1400" i="1" dirty="0" smtClean="0"/>
              <a:t>.</a:t>
            </a:r>
            <a:r>
              <a:rPr lang="ru-RU" sz="1400" dirty="0" smtClean="0"/>
              <a:t/>
            </a:r>
            <a:br>
              <a:rPr lang="ru-RU" sz="1400" dirty="0" smtClean="0"/>
            </a:br>
            <a:r>
              <a:rPr lang="ru-RU" sz="1400" dirty="0" smtClean="0"/>
              <a:t>Например если </a:t>
            </a:r>
            <a:r>
              <a:rPr lang="en-US" sz="1400" i="1" dirty="0" smtClean="0"/>
              <a:t>a</a:t>
            </a:r>
            <a:r>
              <a:rPr lang="en-US" sz="1400" dirty="0" smtClean="0"/>
              <a:t>=112</a:t>
            </a:r>
            <a:r>
              <a:rPr lang="ru-RU" sz="1400" dirty="0" smtClean="0"/>
              <a:t>, то   √112=  √10²+12 </a:t>
            </a:r>
            <a:r>
              <a:rPr lang="en-US" sz="1400" b="1" i="1" dirty="0" smtClean="0"/>
              <a:t>≈</a:t>
            </a:r>
            <a:r>
              <a:rPr lang="ru-RU" sz="1400" dirty="0" smtClean="0"/>
              <a:t> 10+        =10,6. Проверка показывает, что 10,6² =112,36. Указанный метод извлечения квадратного корня подробно описан древнегреческим учёным Героном Александрийским (1 в. н. э.)В эпоху Возрождения европейские математики обозначали корень латинским словом </a:t>
            </a:r>
            <a:r>
              <a:rPr lang="en-US" sz="1400" i="1" dirty="0" smtClean="0"/>
              <a:t>Radix </a:t>
            </a:r>
            <a:r>
              <a:rPr lang="ru-RU" sz="1400" dirty="0" smtClean="0"/>
              <a:t>(корень), а затем сокращённо буквой </a:t>
            </a:r>
            <a:r>
              <a:rPr lang="en-US" sz="1400" i="1" dirty="0" smtClean="0"/>
              <a:t>R </a:t>
            </a:r>
            <a:r>
              <a:rPr lang="ru-RU" sz="1400" dirty="0" smtClean="0"/>
              <a:t>(отсюда произошел термин "радикал", которым принято называть знак корня). Впоследствии стали ставить ромбик потом знак  </a:t>
            </a:r>
            <a:r>
              <a:rPr lang="en-US" sz="1400" dirty="0" smtClean="0"/>
              <a:t>V</a:t>
            </a:r>
            <a:r>
              <a:rPr lang="ru-RU" sz="1400" dirty="0" smtClean="0"/>
              <a:t> и над выражением, из которого извлекается корень, проводили черту. Затем знак  </a:t>
            </a:r>
            <a:r>
              <a:rPr lang="en-US" sz="1400" dirty="0" smtClean="0"/>
              <a:t>V</a:t>
            </a:r>
            <a:r>
              <a:rPr lang="ru-RU" sz="1400" dirty="0" smtClean="0"/>
              <a:t> и черту стали соединять. Такие записи встречаются в "Геометрии" Декарта и "Всеобщей арифметике" Ньютона. Современная запись корня появилась в книге "Руководство алгебры" французского математика М. </a:t>
            </a:r>
            <a:r>
              <a:rPr lang="ru-RU" sz="1400" dirty="0" err="1" smtClean="0"/>
              <a:t>Ролля</a:t>
            </a:r>
            <a:r>
              <a:rPr lang="ru-RU" sz="1400" dirty="0" smtClean="0"/>
              <a:t> (1652-1719). Неполные квадратные уравнения и частные виды полных квадратных уравнений (</a:t>
            </a:r>
            <a:r>
              <a:rPr lang="ru-RU" sz="1400" i="1" dirty="0" err="1" smtClean="0"/>
              <a:t>х²</a:t>
            </a:r>
            <a:r>
              <a:rPr lang="ru-RU" sz="1400" dirty="0" err="1" smtClean="0"/>
              <a:t>+</a:t>
            </a:r>
            <a:r>
              <a:rPr lang="ru-RU" sz="1400" i="1" dirty="0" err="1" smtClean="0"/>
              <a:t>х</a:t>
            </a:r>
            <a:r>
              <a:rPr lang="ru-RU" sz="1400" dirty="0" err="1" smtClean="0"/>
              <a:t>=</a:t>
            </a:r>
            <a:r>
              <a:rPr lang="ru-RU" sz="1400" i="1" dirty="0" err="1" smtClean="0"/>
              <a:t>а</a:t>
            </a:r>
            <a:r>
              <a:rPr lang="ru-RU" sz="1400" i="1" dirty="0" smtClean="0"/>
              <a:t>)</a:t>
            </a:r>
            <a:r>
              <a:rPr lang="ru-RU" sz="1400" dirty="0" smtClean="0"/>
              <a:t> умели решать вавилоняне (около 2 тыс. лет до н.э.) Некоторые виды квадратных уравнений, сводя их решение к геометрическим построениям, могли решать древнегреческие математики. Приёмы решения уравнений без обращения к геометрии даёт Диофант Александрийский (3 век). Способ решения полных квадратных уравнений Диофант изложил в книгах "Арифметика", которые не сохранились. Правило решения квадратных уравнений, приведённых к виду </a:t>
            </a:r>
            <a:r>
              <a:rPr lang="ru-RU" sz="1400" i="1" dirty="0" smtClean="0"/>
              <a:t>ах² +</a:t>
            </a:r>
            <a:r>
              <a:rPr lang="en-US" sz="1400" i="1" dirty="0" err="1" smtClean="0"/>
              <a:t>bx</a:t>
            </a:r>
            <a:r>
              <a:rPr lang="ru-RU" sz="1400" i="1" dirty="0" err="1" smtClean="0"/>
              <a:t>=с</a:t>
            </a:r>
            <a:r>
              <a:rPr lang="ru-RU" sz="1400" i="1" dirty="0" smtClean="0"/>
              <a:t>, где а  0</a:t>
            </a:r>
            <a:r>
              <a:rPr lang="ru-RU" sz="1400" dirty="0" smtClean="0"/>
              <a:t>,дал индийский учёный </a:t>
            </a:r>
            <a:r>
              <a:rPr lang="ru-RU" sz="1400" dirty="0" err="1" smtClean="0"/>
              <a:t>брахмагупта</a:t>
            </a:r>
            <a:r>
              <a:rPr lang="ru-RU" sz="1400" dirty="0" smtClean="0"/>
              <a:t>(7 век). В трактате "</a:t>
            </a:r>
            <a:r>
              <a:rPr lang="ru-RU" sz="1400" dirty="0" err="1" smtClean="0"/>
              <a:t>Китаб</a:t>
            </a:r>
            <a:r>
              <a:rPr lang="ru-RU" sz="1400" dirty="0" smtClean="0"/>
              <a:t> аль-джебр </a:t>
            </a:r>
            <a:r>
              <a:rPr lang="ru-RU" sz="1400" dirty="0" err="1" smtClean="0"/>
              <a:t>валь-мукабала</a:t>
            </a:r>
            <a:r>
              <a:rPr lang="ru-RU" sz="1400" dirty="0" smtClean="0"/>
              <a:t>" хорезмский математик аль-Хорезми разъясняет приёмы решения уравнений вида </a:t>
            </a:r>
            <a:r>
              <a:rPr lang="en-US" sz="1400" i="1" dirty="0" smtClean="0"/>
              <a:t>ax²=</a:t>
            </a:r>
            <a:r>
              <a:rPr lang="en-US" sz="1400" i="1" dirty="0" err="1" smtClean="0"/>
              <a:t>bx</a:t>
            </a:r>
            <a:r>
              <a:rPr lang="ru-RU" sz="1400" i="1" dirty="0" smtClean="0"/>
              <a:t>,</a:t>
            </a:r>
            <a:r>
              <a:rPr lang="en-US" sz="1400" i="1" dirty="0" smtClean="0"/>
              <a:t> ax²=c</a:t>
            </a:r>
            <a:r>
              <a:rPr lang="ru-RU" sz="1400" i="1" dirty="0" smtClean="0"/>
              <a:t>, </a:t>
            </a:r>
            <a:r>
              <a:rPr lang="en-US" sz="1400" i="1" dirty="0" smtClean="0"/>
              <a:t>ax²+c=</a:t>
            </a:r>
            <a:r>
              <a:rPr lang="en-US" sz="1400" i="1" dirty="0" err="1" smtClean="0"/>
              <a:t>bx</a:t>
            </a:r>
            <a:r>
              <a:rPr lang="ru-RU" sz="1400" i="1" dirty="0" smtClean="0"/>
              <a:t>, </a:t>
            </a:r>
            <a:r>
              <a:rPr lang="en-US" sz="1400" i="1" dirty="0" smtClean="0"/>
              <a:t>ax²+bx=c</a:t>
            </a:r>
            <a:r>
              <a:rPr lang="ru-RU" sz="1400" i="1" dirty="0" smtClean="0"/>
              <a:t>, </a:t>
            </a:r>
            <a:r>
              <a:rPr lang="en-US" sz="1400" i="1" dirty="0" err="1" smtClean="0"/>
              <a:t>bx+c</a:t>
            </a:r>
            <a:r>
              <a:rPr lang="en-US" sz="1400" i="1" dirty="0" smtClean="0"/>
              <a:t>=ax²  (</a:t>
            </a:r>
            <a:r>
              <a:rPr lang="ru-RU" sz="1400" i="1" dirty="0" smtClean="0"/>
              <a:t>буквами</a:t>
            </a:r>
            <a:r>
              <a:rPr lang="en-US" sz="1400" i="1" dirty="0" smtClean="0"/>
              <a:t>a</a:t>
            </a:r>
            <a:r>
              <a:rPr lang="ru-RU" sz="1400" i="1" dirty="0" smtClean="0"/>
              <a:t>,</a:t>
            </a:r>
            <a:r>
              <a:rPr lang="en-US" sz="1400" i="1" dirty="0" smtClean="0"/>
              <a:t>b</a:t>
            </a:r>
            <a:r>
              <a:rPr lang="ru-RU" sz="1400" i="1" dirty="0" smtClean="0"/>
              <a:t> и </a:t>
            </a:r>
            <a:r>
              <a:rPr lang="en-US" sz="1400" i="1" dirty="0" smtClean="0"/>
              <a:t>c </a:t>
            </a:r>
            <a:r>
              <a:rPr lang="ru-RU" sz="1400" i="1" dirty="0" smtClean="0"/>
              <a:t>обозначены лишь положительные числа)</a:t>
            </a:r>
            <a:r>
              <a:rPr lang="ru-RU" sz="1400" dirty="0" smtClean="0"/>
              <a:t> и отыскивает только положительные корни. Выводом формулы решения квадратных уравнений общего вида занимался Виет. Однако своё утверждение он высказывал лишь для положительных корней (отрицательных чисел он не признавал). После трудов нидерландского математика А. </a:t>
            </a:r>
            <a:r>
              <a:rPr lang="ru-RU" sz="1400" dirty="0" err="1" smtClean="0"/>
              <a:t>Жирара</a:t>
            </a:r>
            <a:r>
              <a:rPr lang="ru-RU" sz="1400" dirty="0" smtClean="0"/>
              <a:t> (1595-1632), а также Декарта и Ньютона способ решения квадратных уравнений принял современный вид. Формулы, выражающие зависимость корней уравнения от его коэффициентов, были выведены Виетом в 1591г. </a:t>
            </a:r>
            <a:endParaRPr lang="ru-RU" sz="1400" dirty="0"/>
          </a:p>
        </p:txBody>
      </p:sp>
      <p:pic>
        <p:nvPicPr>
          <p:cNvPr id="1026" name="Picture 2"/>
          <p:cNvPicPr>
            <a:picLocks noChangeAspect="1" noChangeArrowheads="1"/>
          </p:cNvPicPr>
          <p:nvPr/>
        </p:nvPicPr>
        <p:blipFill>
          <a:blip r:embed="rId2" cstate="print"/>
          <a:srcRect/>
          <a:stretch>
            <a:fillRect/>
          </a:stretch>
        </p:blipFill>
        <p:spPr bwMode="auto">
          <a:xfrm>
            <a:off x="5715000" y="838200"/>
            <a:ext cx="235857" cy="27889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776216" y="1117092"/>
            <a:ext cx="190500" cy="272143"/>
          </a:xfrm>
          <a:prstGeom prst="rect">
            <a:avLst/>
          </a:prstGeom>
          <a:noFill/>
          <a:ln w="9525">
            <a:noFill/>
            <a:miter lim="800000"/>
            <a:headEnd/>
            <a:tailEnd/>
          </a:ln>
          <a:effectLst/>
        </p:spPr>
      </p:pic>
    </p:spTree>
  </p:cSld>
  <p:clrMapOvr>
    <a:masterClrMapping/>
  </p:clrMapOvr>
  <p:transition spd="slow">
    <p:cover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sz="1400" dirty="0" smtClean="0"/>
              <a:t>Приёмы решения уравнений 3-й степени не были известны ни древнегреческой, ни арабской науке. Давно было известно, что с помощью введения новой переменной это уравнение можно свести к уравнению вида </a:t>
            </a:r>
            <a:r>
              <a:rPr lang="ru-RU" sz="1400" i="1" dirty="0" err="1" smtClean="0"/>
              <a:t>х</a:t>
            </a:r>
            <a:r>
              <a:rPr lang="ru-RU" sz="1400" i="1" dirty="0" smtClean="0"/>
              <a:t> +</a:t>
            </a:r>
            <a:r>
              <a:rPr lang="ru-RU" sz="1400" i="1" dirty="0" err="1" smtClean="0"/>
              <a:t>рх=</a:t>
            </a:r>
            <a:r>
              <a:rPr lang="en-US" sz="1400" i="1" dirty="0" smtClean="0"/>
              <a:t>q</a:t>
            </a:r>
            <a:r>
              <a:rPr lang="ru-RU" sz="1400" i="1" dirty="0" smtClean="0"/>
              <a:t>=0.</a:t>
            </a:r>
            <a:r>
              <a:rPr lang="ru-RU" sz="1400" dirty="0" smtClean="0"/>
              <a:t> Впервые формулу для отыскания положительного корня уравнения </a:t>
            </a:r>
            <a:r>
              <a:rPr lang="ru-RU" sz="1400" i="1" dirty="0" err="1" smtClean="0"/>
              <a:t>х</a:t>
            </a:r>
            <a:r>
              <a:rPr lang="ru-RU" sz="1400" i="1" dirty="0" smtClean="0"/>
              <a:t> +</a:t>
            </a:r>
            <a:r>
              <a:rPr lang="ru-RU" sz="1400" i="1" dirty="0" err="1" smtClean="0"/>
              <a:t>рх=</a:t>
            </a:r>
            <a:r>
              <a:rPr lang="en-US" sz="1400" i="1" dirty="0" smtClean="0"/>
              <a:t>q</a:t>
            </a:r>
            <a:r>
              <a:rPr lang="ru-RU" sz="1400" i="1" dirty="0" smtClean="0"/>
              <a:t>, где </a:t>
            </a:r>
            <a:r>
              <a:rPr lang="ru-RU" sz="1400" i="1" dirty="0" err="1" smtClean="0"/>
              <a:t>р</a:t>
            </a:r>
            <a:r>
              <a:rPr lang="ru-RU" sz="1400" i="1" dirty="0" smtClean="0"/>
              <a:t>   0 и </a:t>
            </a:r>
            <a:r>
              <a:rPr lang="en-US" sz="1400" i="1" dirty="0" smtClean="0"/>
              <a:t>q</a:t>
            </a:r>
            <a:r>
              <a:rPr lang="ru-RU" sz="1400" i="1" dirty="0" smtClean="0"/>
              <a:t>  0, вывел </a:t>
            </a:r>
            <a:r>
              <a:rPr lang="ru-RU" sz="1400" dirty="0" smtClean="0"/>
              <a:t>итальянский математик </a:t>
            </a:r>
            <a:r>
              <a:rPr lang="ru-RU" sz="1400" dirty="0" err="1" smtClean="0"/>
              <a:t>Сципион</a:t>
            </a:r>
            <a:r>
              <a:rPr lang="ru-RU" sz="1400" dirty="0" smtClean="0"/>
              <a:t> Даль Ферро (1465-1526), но держал её в тайне. Только в конце жизни он сообщил своему ученику Фиори об открытии. Одновременно вопросом об общем решении уравнений 3-й степени занимался другой итальянский математик- Н. Тарталья (</a:t>
            </a:r>
            <a:r>
              <a:rPr lang="ru-RU" sz="1400" dirty="0" err="1" smtClean="0"/>
              <a:t>ок</a:t>
            </a:r>
            <a:r>
              <a:rPr lang="ru-RU" sz="1400" dirty="0" smtClean="0"/>
              <a:t>. 1499-1557), который нашел способы решения уравнений </a:t>
            </a:r>
            <a:r>
              <a:rPr lang="ru-RU" sz="1400" i="1" dirty="0" err="1" smtClean="0"/>
              <a:t>х</a:t>
            </a:r>
            <a:r>
              <a:rPr lang="ru-RU" sz="1400" i="1" dirty="0" smtClean="0"/>
              <a:t> +</a:t>
            </a:r>
            <a:r>
              <a:rPr lang="ru-RU" sz="1400" i="1" dirty="0" err="1" smtClean="0"/>
              <a:t>рх=</a:t>
            </a:r>
            <a:r>
              <a:rPr lang="en-US" sz="1400" i="1" dirty="0" smtClean="0"/>
              <a:t>q</a:t>
            </a:r>
            <a:r>
              <a:rPr lang="ru-RU" sz="1400" i="1" dirty="0" smtClean="0"/>
              <a:t>, </a:t>
            </a:r>
            <a:r>
              <a:rPr lang="ru-RU" sz="1400" i="1" dirty="0" err="1" smtClean="0"/>
              <a:t>х</a:t>
            </a:r>
            <a:r>
              <a:rPr lang="ru-RU" sz="1400" i="1" dirty="0" smtClean="0"/>
              <a:t> +</a:t>
            </a:r>
            <a:r>
              <a:rPr lang="en-US" sz="1400" i="1" dirty="0" smtClean="0"/>
              <a:t>q=</a:t>
            </a:r>
            <a:r>
              <a:rPr lang="en-US" sz="1400" i="1" dirty="0" err="1" smtClean="0"/>
              <a:t>px</a:t>
            </a:r>
            <a:r>
              <a:rPr lang="ru-RU" sz="1400" i="1" dirty="0" smtClean="0"/>
              <a:t>, </a:t>
            </a:r>
            <a:r>
              <a:rPr lang="ru-RU" sz="1400" i="1" dirty="0" err="1" smtClean="0"/>
              <a:t>х</a:t>
            </a:r>
            <a:r>
              <a:rPr lang="ru-RU" sz="1400" i="1" dirty="0" smtClean="0"/>
              <a:t> </a:t>
            </a:r>
            <a:r>
              <a:rPr lang="ru-RU" sz="1400" i="1" dirty="0" err="1" smtClean="0"/>
              <a:t>=рх+</a:t>
            </a:r>
            <a:r>
              <a:rPr lang="en-US" sz="1400" i="1" dirty="0" smtClean="0"/>
              <a:t>q </a:t>
            </a:r>
            <a:r>
              <a:rPr lang="ru-RU" sz="1400" dirty="0" smtClean="0"/>
              <a:t>и частных случаев уравнения </a:t>
            </a:r>
            <a:r>
              <a:rPr lang="ru-RU" sz="1400" i="1" dirty="0" err="1" smtClean="0"/>
              <a:t>х</a:t>
            </a:r>
            <a:r>
              <a:rPr lang="ru-RU" sz="1400" i="1" dirty="0" smtClean="0"/>
              <a:t> +</a:t>
            </a:r>
            <a:r>
              <a:rPr lang="ru-RU" sz="1400" i="1" dirty="0" err="1" smtClean="0"/>
              <a:t>рх</a:t>
            </a:r>
            <a:r>
              <a:rPr lang="ru-RU" sz="1400" i="1" dirty="0" smtClean="0"/>
              <a:t> =</a:t>
            </a:r>
            <a:r>
              <a:rPr lang="en-US" sz="1400" i="1" dirty="0" smtClean="0"/>
              <a:t>q</a:t>
            </a:r>
            <a:r>
              <a:rPr lang="ru-RU" sz="1400" i="1" dirty="0" smtClean="0"/>
              <a:t> (</a:t>
            </a:r>
            <a:r>
              <a:rPr lang="ru-RU" sz="1400" i="1" dirty="0" err="1" smtClean="0"/>
              <a:t>р</a:t>
            </a:r>
            <a:r>
              <a:rPr lang="ru-RU" sz="1400" i="1" dirty="0" smtClean="0"/>
              <a:t> и </a:t>
            </a:r>
            <a:r>
              <a:rPr lang="en-US" sz="1400" i="1" dirty="0" smtClean="0"/>
              <a:t>q </a:t>
            </a:r>
            <a:r>
              <a:rPr lang="ru-RU" sz="1400" i="1" dirty="0" smtClean="0"/>
              <a:t>- положительные числа)</a:t>
            </a:r>
            <a:r>
              <a:rPr lang="ru-RU" sz="1400" dirty="0" smtClean="0"/>
              <a:t>. 12 февраля 1535 года между Фиори и Тартальей состоялся научный поединок, на котором Тарталья одержал блестящую победу (он за 2 ч. решил все 30 предложенных ему задач, в то время как Фиори не решил ни одной задачи Тартальи).С 1539 года решением кубических уравнений начинает заниматься итальянский математик </a:t>
            </a:r>
            <a:r>
              <a:rPr lang="ru-RU" sz="1400" dirty="0" err="1" smtClean="0"/>
              <a:t>Дю</a:t>
            </a:r>
            <a:r>
              <a:rPr lang="ru-RU" sz="1400" dirty="0" smtClean="0"/>
              <a:t> </a:t>
            </a:r>
            <a:r>
              <a:rPr lang="ru-RU" sz="1400" dirty="0" err="1" smtClean="0"/>
              <a:t>Кардано</a:t>
            </a:r>
            <a:r>
              <a:rPr lang="ru-RU" sz="1400" dirty="0" smtClean="0"/>
              <a:t> (1501-1576). Он узнал об открытии Тартальи, который не публиковал своих трудов. В 1545 г. вышла книга </a:t>
            </a:r>
            <a:r>
              <a:rPr lang="ru-RU" sz="1400" dirty="0" err="1" smtClean="0"/>
              <a:t>Кардано</a:t>
            </a:r>
            <a:r>
              <a:rPr lang="ru-RU" sz="1400" dirty="0" smtClean="0"/>
              <a:t> "Великое искусство, или О правилах алгебры", где наряду с </a:t>
            </a:r>
            <a:r>
              <a:rPr lang="ru-RU" sz="1400" dirty="0"/>
              <a:t>д</a:t>
            </a:r>
            <a:r>
              <a:rPr lang="ru-RU" sz="1400" dirty="0" smtClean="0"/>
              <a:t>ругими вопросами алгебры рассматриваются общие способы решения кубических уравнений. В эту книгу </a:t>
            </a:r>
            <a:r>
              <a:rPr lang="ru-RU" sz="1400" dirty="0" err="1" smtClean="0"/>
              <a:t>Кардано</a:t>
            </a:r>
            <a:r>
              <a:rPr lang="ru-RU" sz="1400" dirty="0" smtClean="0"/>
              <a:t> включил также метод решения уравнений 4-й степени, открытый его учеником Л. Феррари (1522-1565). Вопрос о том, кому принадлежит приоритет открытия формулы решения кубических уравнений- Тарталье или </a:t>
            </a:r>
            <a:r>
              <a:rPr lang="ru-RU" sz="1400" dirty="0" err="1" smtClean="0"/>
              <a:t>Кардано</a:t>
            </a:r>
            <a:r>
              <a:rPr lang="ru-RU" sz="1400" dirty="0" smtClean="0"/>
              <a:t>, не решен до сих пор. Следует отметить, что ни Тарталья, ни </a:t>
            </a:r>
            <a:r>
              <a:rPr lang="ru-RU" sz="1400" dirty="0" err="1" smtClean="0"/>
              <a:t>Кардано</a:t>
            </a:r>
            <a:r>
              <a:rPr lang="ru-RU" sz="1400" dirty="0" smtClean="0"/>
              <a:t> не провели полного исследования решений кубических уравнений. Полное изложение вопросов, связанных с решением уравнений 3-й и 4-й степеней, дал Ф. Виет (1540-1603), которому в этом существенно помогла усовершенствованная им алгебраическая символика. В формуле корней квадратного уравнения используется знак корня - радикал. Через радикалы (корни 2, 3 и 4-й степеней) выражаются и корни уравнений 3-й и 4-й степеней. После того как были найдены формулы решений уравнений 3-й и 4-й степеней, усилия многих математиков были направлены на то, чтобы отыскать формулы решений уравнений любых степеней. На решение этой проблемы ушло около 300 лет и лишь в 20-х годах 19 в. норвежский математик Н. Абель (1802-1829) доказал, что в общем случае корни уравнений 5-й и более высоких степеней не могут быть выражены через радикалы. Французский математик Э. Галуа (1811-1832) выделил класс алгебраических уравнений, которые разрешимы в радикалах. Вспомним решения квадратных уравнений и разберём новые методы решения уравнений. Уравнения вида </a:t>
            </a:r>
            <a:r>
              <a:rPr lang="en-US" sz="1400" dirty="0" smtClean="0"/>
              <a:t> ax²+bx+c=0</a:t>
            </a:r>
            <a:r>
              <a:rPr lang="ru-RU" sz="1400" dirty="0" smtClean="0"/>
              <a:t> является квадратным уравнением, где </a:t>
            </a:r>
            <a:r>
              <a:rPr lang="en-US" sz="1400" dirty="0" smtClean="0"/>
              <a:t>a</a:t>
            </a:r>
            <a:r>
              <a:rPr lang="ru-RU" sz="1400" dirty="0" smtClean="0"/>
              <a:t>, </a:t>
            </a:r>
            <a:r>
              <a:rPr lang="en-US" sz="1400" dirty="0" smtClean="0"/>
              <a:t>b</a:t>
            </a:r>
            <a:r>
              <a:rPr lang="ru-RU" sz="1400" dirty="0" smtClean="0"/>
              <a:t>, с некоторые числа, причём а не равно нулю, а х - переменная. А - первый коэффициент, </a:t>
            </a:r>
            <a:r>
              <a:rPr lang="en-US" sz="1400" dirty="0" smtClean="0"/>
              <a:t>b</a:t>
            </a:r>
            <a:r>
              <a:rPr lang="ru-RU" sz="1400" dirty="0" smtClean="0"/>
              <a:t>- второй коэффициент, с- свободный член.</a:t>
            </a:r>
            <a:br>
              <a:rPr lang="ru-RU" sz="1400" dirty="0" smtClean="0"/>
            </a:br>
            <a:r>
              <a:rPr lang="ru-RU" sz="1200" dirty="0" smtClean="0"/>
              <a:t/>
            </a:r>
            <a:br>
              <a:rPr lang="ru-RU" sz="1200" dirty="0" smtClean="0"/>
            </a:br>
            <a:endParaRPr lang="ru-RU" sz="1200" dirty="0"/>
          </a:p>
        </p:txBody>
      </p:sp>
    </p:spTree>
  </p:cSld>
  <p:clrMapOvr>
    <a:masterClrMapping/>
  </p:clrMapOvr>
  <p:transition spd="slow">
    <p:cover dir="lu"/>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619</TotalTime>
  <Words>995</Words>
  <Application>Microsoft Office PowerPoint</Application>
  <PresentationFormat>Экран (4:3)</PresentationFormat>
  <Paragraphs>74</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Georgia</vt:lpstr>
      <vt:lpstr>Trebuchet MS</vt:lpstr>
      <vt:lpstr>Воздушный поток</vt:lpstr>
      <vt:lpstr>Муниципальное общеобразовательное Учреждение.  СОШ № 5.     Программа Элективного курса.   Тема: “МИР, МАТЕМАТИКА, МАТЕМАТИКИ”.                                                                                                                                Разработала учитель высшей                     квалификационной категории                                                                                                       Гаврилова Т. А.         Тавричанка 2011-2012 год. </vt:lpstr>
      <vt:lpstr>Пояснительная записка.   Элективный курс ориентирован на предпрофильную подготовку учащихся по математике в "9" классе любого уровня подготовки, поможет представить математику в контексте культуры и истории. Он расширяет базовый курс по математике, является предметно-ориентированным и дает учащимся возможность познакомиться с интересными, нестандартными вопросами математики ..Данный курс своим содержанием сможет привлечь внимание учащихся, которым интересна математика и тем кто пока не нашел интереса в этой науке, но им захочется глубже и основательнее познакомиться с ее методами и идеями. Предлагаемый  курс освещает .намеченные но совершенно не проработанные в общем курсе школьной математике вопросы.   Цели данного курса.      Расширить представления учащихся об истории возникновения математики, математических теорий и методов, которые открывались и создавались конкретными личностями - математиками, судьба которых неотделима от исторической эпохи. Расширить знания в области решения уравнений и неравенств. Привить интерес к математике.   Задачи курса.   Овладение нестандартными методами и алгоритмами решения уравнений и неравенств. 2.Научить самостоятельно подбирать литературу для написания рефератов. 3.Составление и написание рефератов об истории возникновения математики и математиках. 4.Научить искать нестандартные решения уравнений и неравенств группами. 5.Составление алгоритмов решения задач для разного уровня подготовки учащихся. 6.Оказание помощи учащимся в осознании степени своего интереса к математике и оценке возможности овладения этим предметом, с тем чтобы по окончании 9-го класса они смогли сделать осознанный выбор в пользу углубленного или обычного изучения математики. </vt:lpstr>
      <vt:lpstr>Критерии контроля.   Текущий контроль: наблюдение, беседа, анализ работ, тестирование.   Итоговый контроль: зачеты, тесты, защита рефератов.   В портфолио: рецензия на рефераты. Ожидаемый результат.   По завершении курса учащиеся расширят представление о математике, теориях и методах решения уравнений и неравенств, об истории возникновения математики и математиках. Приобретут навыки решения уравнений, овладеют методами и алгоритмами решения неравенств. Научаться работать с литературой, оформлять рефераты, самостоятельно отбирая материал. </vt:lpstr>
      <vt:lpstr>Содержание курса      № п/п            Тема занятия                               Теория                Практика           Всего          1.       Истоки алгебры. Судьба и карьера     0.5ч.                       1.5ч.                       2ч.               Виета. Теорема Виета. Нестандарт-               ные способы решения квадратных               уравнений.         2.       Решения уравнений методом введе-   1ч.                          3ч.                         4ч.               ния новой переменной.                                                                                                     3.       Деление многочлена на двучлен.                                                                           Подбор корня многочлена по его          1ч.                         1ч.                          2ч.                старшему и свободному коэффи-               циентам.(Т.Безу).                   4.      Решение уравнений методом раз-        1ч.                        2,5ч.                       3,5ч.               ложения на множители.(Следствие                т.Безу)         5.     Решение уравнений, содержащих        0.5ч.                      3ч.                          3.5ч.               переменную под знаком модуля.         6.     Резерв. Оформление рефератов,         1ч.                          1ч.                          2ч.               методического пособия. </vt:lpstr>
      <vt:lpstr>ЛИТЕРАТУРА ДЛЯ УЧИТЕЛЯ.   1.С.Н.Олехник, М.К.Потапов."Уравнение и неравенства. Нестандартные методы решения ." Дрофа 2002 год. 2.И.Ф.Шарыгин."Факультативный курс по математике."  Просвещение 1989 год. 3.А.А.Тырымов.Пособие по математике"Алгебра и тригонометрия." Изд."Братья Гринины." 1996 год. 4.Энциклопедия том 3."Числа и фигуры." 5.Э.Т.Бел."Творцы математики." Пособие для учителей. Просвещение 1979 год. 6.В.С.Крамор."Алгебра и начала анализа." Изд.Высшая школа 1971 год. 7.З.И.Осипенко.Пособие по математике. Изд. ДВГАЭУ, 1998 год.     ЛИТЕРАТУРА ДЛЯ УЧАЩИХСЯ.   1.Энциклопедия том 3."Числа и фигуры." 2.С.Н.Олехник, М.К.Потапов."Уравнение и неравенства. Нестандартные методы решения решения." Дрофа 2002 год. 3.Э.Т.Бел."Творцы математики." Пособие для учителей. Просвещение 1979 год. 4.З.И.Осипенко.Пособие по математике. Изд. ДВГАЭУ, 1998 год. 5.А.А.Тырымов.Пособие по математике"Алгебра и тригонометрия." Изд."Братья Гринины." 1996 год. 6.И.Ф.Шарыгин."Факультативный курс по математике."  Просвещение 1989 год. </vt:lpstr>
      <vt:lpstr>Тема: Истоки алгебры. Судьба и карьера Виета. Теорема Виета. Нестандартные способы решения квадратных уравнений.   О математика земная! Гордись, прекрасная, собой, Ты всем наукам мать родная И дорожат они тобой. Твои расчёты величаво Ведут к планетам корабли Не ради праздничной забавы, А ради гордости Земли! И чтобы мысль людская в поколенье Несла бесценные дары Великих гениев творенья Полёты в дальние миры. В веках овеяна ты славой Светило всех земных светил Тебя царицей величавой Недаром Гаусс окрестил. Строга, логична, величава, Стройна в полёте, как стрела. Твоя немеркнувшая слава В веках бессмертье обрела. Ты славишь разум человека, Дела его волшебных рук, Надежду нынешнего века, Царицу всех земных наук. </vt:lpstr>
      <vt:lpstr>Алгебра как искусство решать уравнения зародилась очень давно в связи с потребностями практики, в результате поиска общих приёмов решения однотипных задач. Самые ранние дошедшие до нас рукописи свидетельствуют о том, что в Древнем Вавилоне и Древнем Египте были известны приёмы решения линейных уравнений. Слово "Алгебра" возникло после появления трактата "Китаб аль-джебр валь - мукабала" хорезмского математика и астронома Мухамеда бен Муса аль-Хорезми (787 - ок. 850). Термин "аль-джебр", взятый из названия этой книги, в дальнейшем стал употребляться как "алгебра". До 16 в. изложение алгебры велось в основном словесно. Буквенные обозначения и математические знаки появились постепенно. Знаки "+" и "-" впервые встречаются у немецких алгебраистов в 16 веке. Несколько позже вводиться знак Умножения чтобы умножать. Знак деления (:) был введён лишь в 17 веке. Решительный шаг в использовании алгебраической символики был сделан в  16 в., когда французский математик Франсуа Виет (1540-1603) и его современники стали применять буквы для обозначения не только неизвестных (что делалось и ранее), но и любых чисел. Однако эта символика ещё отличалась от современной. Так, Виет для обозначения неизвестного числа применял букву N (Numerus-число), для кваздрата и куба неизвестного буквы Q (Quadratus-квадрат) и С (Cubus-куб). В процессе развития алгебра из науки об уравнениях преобразовалась в науку об операциях, более или менее сходных с действиями над числами. Современная алгебра - один из основных разделов математике. С давних пор наряду с отысканием площади квадрата по известной длине его стороны приходилось решать и обратную задачу: "Какой должна быть сторона квадрата, чтобы его площадь равнялась a?Такую задачу умели решать ещё 4 тыс. лет назад вавилонские учёные. Они составляли таблицы квадратов чисел и квадратных корней из чисел. </vt:lpstr>
      <vt:lpstr>Вавилоняне использовали метод приближенного извлечения квадратного корня, который состоял в следующем. Пусть а - некоторое число (имеется в виду натуральное число), не являющееся полным квадратом. Представим а в виде суммы b²+c, где с достаточно мало по сравнению с b².Тогда                                                                         √a= √ b²+c  ≈ b+       . Например если a=112, то   √112=  √10²+12 ≈ 10+        =10,6. Проверка показывает, что 10,6² =112,36. Указанный метод извлечения квадратного корня подробно описан древнегреческим учёным Героном Александрийским (1 в. н. э.)В эпоху Возрождения европейские математики обозначали корень латинским словом Radix (корень), а затем сокращённо буквой R (отсюда произошел термин "радикал", которым принято называть знак корня). Впоследствии стали ставить ромбик потом знак  V и над выражением, из которого извлекается корень, проводили черту. Затем знак  V и черту стали соединять. Такие записи встречаются в "Геометрии" Декарта и "Всеобщей арифметике" Ньютона. Современная запись корня появилась в книге "Руководство алгебры" французского математика М. Ролля (1652-1719). Неполные квадратные уравнения и частные виды полных квадратных уравнений (х²+х=а) умели решать вавилоняне (около 2 тыс. лет до н.э.) Некоторые виды квадратных уравнений, сводя их решение к геометрическим построениям, могли решать древнегреческие математики. Приёмы решения уравнений без обращения к геометрии даёт Диофант Александрийский (3 век). Способ решения полных квадратных уравнений Диофант изложил в книгах "Арифметика", которые не сохранились. Правило решения квадратных уравнений, приведённых к виду ах² +bx=с, где а  0,дал индийский учёный брахмагупта(7 век). В трактате "Китаб аль-джебр валь-мукабала" хорезмский математик аль-Хорезми разъясняет приёмы решения уравнений вида ax²=bx, ax²=c, ax²+c=bx, ax²+bx=c, bx+c=ax²  (буквамиa,b и c обозначены лишь положительные числа) и отыскивает только положительные корни. Выводом формулы решения квадратных уравнений общего вида занимался Виет. Однако своё утверждение он высказывал лишь для положительных корней (отрицательных чисел он не признавал). После трудов нидерландского математика А. Жирара (1595-1632), а также Декарта и Ньютона способ решения квадратных уравнений принял современный вид. Формулы, выражающие зависимость корней уравнения от его коэффициентов, были выведены Виетом в 1591г. </vt:lpstr>
      <vt:lpstr>Приёмы решения уравнений 3-й степени не были известны ни древнегреческой, ни арабской науке. Давно было известно, что с помощью введения новой переменной это уравнение можно свести к уравнению вида х +рх=q=0. Впервые формулу для отыскания положительного корня уравнения х +рх=q, где р   0 и q  0, вывел итальянский математик Сципион Даль Ферро (1465-1526), но держал её в тайне. Только в конце жизни он сообщил своему ученику Фиори об открытии. Одновременно вопросом об общем решении уравнений 3-й степени занимался другой итальянский математик- Н. Тарталья (ок. 1499-1557), который нашел способы решения уравнений х +рх=q, х +q=px, х =рх+q и частных случаев уравнения х +рх =q (р и q - положительные числа). 12 февраля 1535 года между Фиори и Тартальей состоялся научный поединок, на котором Тарталья одержал блестящую победу (он за 2 ч. решил все 30 предложенных ему задач, в то время как Фиори не решил ни одной задачи Тартальи).С 1539 года решением кубических уравнений начинает заниматься итальянский математик Дю Кардано (1501-1576). Он узнал об открытии Тартальи, который не публиковал своих трудов. В 1545 г. вышла книга Кардано "Великое искусство, или О правилах алгебры", где наряду с другими вопросами алгебры рассматриваются общие способы решения кубических уравнений. В эту книгу Кардано включил также метод решения уравнений 4-й степени, открытый его учеником Л. Феррари (1522-1565). Вопрос о том, кому принадлежит приоритет открытия формулы решения кубических уравнений- Тарталье или Кардано, не решен до сих пор. Следует отметить, что ни Тарталья, ни Кардано не провели полного исследования решений кубических уравнений. Полное изложение вопросов, связанных с решением уравнений 3-й и 4-й степеней, дал Ф. Виет (1540-1603), которому в этом существенно помогла усовершенствованная им алгебраическая символика. В формуле корней квадратного уравнения используется знак корня - радикал. Через радикалы (корни 2, 3 и 4-й степеней) выражаются и корни уравнений 3-й и 4-й степеней. После того как были найдены формулы решений уравнений 3-й и 4-й степеней, усилия многих математиков были направлены на то, чтобы отыскать формулы решений уравнений любых степеней. На решение этой проблемы ушло около 300 лет и лишь в 20-х годах 19 в. норвежский математик Н. Абель (1802-1829) доказал, что в общем случае корни уравнений 5-й и более высоких степеней не могут быть выражены через радикалы. Французский математик Э. Галуа (1811-1832) выделил класс алгебраических уравнений, которые разрешимы в радикалах. Вспомним решения квадратных уравнений и разберём новые методы решения уравнений. Уравнения вида  ax²+bx+c=0 является квадратным уравнением, где a, b, с некоторые числа, причём а не равно нулю, а х - переменная. А - первый коэффициент, b- второй коэффициент, с- свободный член.  </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Пояснительная записка.   Элективный курс ориентирован на предпрофильную подготовку учащихся по математике в "9" классе любого уровня подготовки, поможет представить математику в контексте культуры и истории.Он расширяет базовый курс по математике,является предметно-ориентированным и дает учащимся возможность познакомиться с интересными,нестандартными вопросами математики ..Данный курс своим содержанием сможет привлечь внимание учащихся, которым интересна математика и тем кто пока ненашел интереса в этой науке,но им захочется глубже и основательнее познакомиться с ее методами и идеями.Предлагаемый  курс освещает .намеченные но совершенно не проработанные в общем курсе школьной математике вопросы.   Цели данного курса.      Расширить представления учащихся об истории возникновения математики, математических теорий и методов, которые открывались и создовались конкретными личностями-математиками,судьба которых неотделима от и сторической эпохи. Ррасширить знания в области решения уравнений и неравенств. Привить интерес к математике.   Задачи курса.   Овладение нестандартными методами и алгоритмами решения уравнений инеравенств. 2.Научить самостоятельно подбирать литературу для написания рефератов. 3.Составление и написание рфератов об истории возникновения математики и математиках. 4.Научить искать нестандартные решения уравнений и неравенств группами. 5.Составление алгоритмов тешения задач для разного уровня подготовки учащихся. 6.Оказание помощи учащимся в осознании степени своего интереса к математике и оценке возиожности овладения этим предметом, с тем чтобы по окончании 9-го класса они смогли сделать осознанный выбор в пользу углубленного или обычного изучения математики.</dc:title>
  <dc:creator>Николай</dc:creator>
  <cp:lastModifiedBy>Николай</cp:lastModifiedBy>
  <cp:revision>75</cp:revision>
  <dcterms:modified xsi:type="dcterms:W3CDTF">2013-07-24T03:13:45Z</dcterms:modified>
</cp:coreProperties>
</file>