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68" r:id="rId15"/>
    <p:sldId id="264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5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8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65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7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13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4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3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5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D53A-06FE-4029-B879-A9CCA87F101B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DD0A-9F4F-46B1-9B17-08ADD67D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40871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Урок русского языка во 2-ом классе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Изложение-рассуждение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 элементами повествования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«Шапокляк»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Работа учителя ГБОУ СОШ № 1905 г. Москвы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Федотовой Галины Гарриевны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2013 год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d:\Users\Admin\Desktop\Шапо-кля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97" y="2712476"/>
            <a:ext cx="458152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8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600" b="1" i="1" dirty="0">
                <a:solidFill>
                  <a:srgbClr val="C00000"/>
                </a:solidFill>
              </a:rPr>
              <a:t>5</a:t>
            </a:r>
            <a:r>
              <a:rPr lang="ru-RU" sz="1600" b="1" i="1" dirty="0" smtClean="0">
                <a:solidFill>
                  <a:srgbClr val="C00000"/>
                </a:solidFill>
              </a:rPr>
              <a:t> этап. Планирование.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600" b="1" i="1" u="sng" dirty="0">
                <a:solidFill>
                  <a:srgbClr val="C00000"/>
                </a:solidFill>
              </a:rPr>
              <a:t>Формирование способности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анализировать.</a:t>
            </a:r>
            <a:br>
              <a:rPr lang="ru-RU" sz="1600" b="1" i="1" u="sng" dirty="0" smtClean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Цель: </a:t>
            </a:r>
            <a:r>
              <a:rPr lang="ru-RU" sz="1600" dirty="0">
                <a:solidFill>
                  <a:srgbClr val="C00000"/>
                </a:solidFill>
              </a:rPr>
              <a:t>определять содержание и последовательность действий для решения поставленной задачи;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воспитание культуры делового общения, положительного отношения учеников к мнению одноклассников;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формирование способности каждого ученика к участию в работе в малых группах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Какая работа с текстом поможет последовательно передать его при написании?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(1. Разбить на микротемы.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2. Составить план.)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План.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  <a:solidFill>
            <a:schemeClr val="bg2">
              <a:lumMod val="90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Что такое шапокляк.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2. Цилиндр – мужской головной убор.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3. Откуда взялось имя Шапокляк.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Орфографическая подготовка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Что такое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шапокляк</a:t>
            </a:r>
            <a:r>
              <a:rPr lang="ru-RU" dirty="0" smtClean="0"/>
              <a:t>? Это не </a:t>
            </a:r>
            <a:r>
              <a:rPr lang="ru-RU" dirty="0" err="1" smtClean="0"/>
              <a:t>зн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комая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Чебурашки</a:t>
            </a:r>
            <a:r>
              <a:rPr lang="ru-RU" dirty="0" smtClean="0"/>
              <a:t>. Та была вредной </a:t>
            </a:r>
            <a:r>
              <a:rPr lang="ru-RU" dirty="0" err="1" smtClean="0"/>
              <a:t>ст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рушкой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Шапокляк на самом деле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ru-RU" dirty="0" smtClean="0"/>
              <a:t> мужской г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smtClean="0"/>
              <a:t>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вной</a:t>
            </a:r>
            <a:r>
              <a:rPr lang="ru-RU" dirty="0" smtClean="0"/>
              <a:t> убор. Этот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цилиндр</a:t>
            </a:r>
            <a:r>
              <a:rPr lang="ru-RU" dirty="0" smtClean="0"/>
              <a:t> мужчины 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сили</a:t>
            </a:r>
            <a:r>
              <a:rPr lang="ru-RU" dirty="0" smtClean="0"/>
              <a:t> в прошлом веке. Они </a:t>
            </a:r>
            <a:r>
              <a:rPr lang="ru-RU" dirty="0" err="1" smtClean="0"/>
              <a:t>вх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дили</a:t>
            </a:r>
            <a:r>
              <a:rPr lang="ru-RU" dirty="0" smtClean="0"/>
              <a:t> в </a:t>
            </a:r>
            <a:r>
              <a:rPr lang="ru-RU" dirty="0" err="1" smtClean="0"/>
              <a:t>пом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щение</a:t>
            </a:r>
            <a:r>
              <a:rPr lang="ru-RU" dirty="0" smtClean="0"/>
              <a:t> и </a:t>
            </a:r>
            <a:r>
              <a:rPr lang="ru-RU" dirty="0" err="1" smtClean="0"/>
              <a:t>сн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мали</a:t>
            </a:r>
            <a:r>
              <a:rPr lang="ru-RU" dirty="0" smtClean="0"/>
              <a:t> цилиндр. Но д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smtClean="0"/>
              <a:t>ржать такой объёмный головной убор подмышкой очень неудобно. И его сделали </a:t>
            </a:r>
            <a:r>
              <a:rPr lang="ru-RU" dirty="0" err="1" smtClean="0"/>
              <a:t>скл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дным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Обратимся</a:t>
            </a:r>
            <a:r>
              <a:rPr lang="ru-RU" dirty="0" smtClean="0"/>
              <a:t> к францу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зс</a:t>
            </a:r>
            <a:r>
              <a:rPr lang="ru-RU" dirty="0" smtClean="0"/>
              <a:t>кому языку. Шапо – это шляпа. Кляк – </a:t>
            </a:r>
            <a:r>
              <a:rPr lang="ru-RU" dirty="0" err="1" smtClean="0"/>
              <a:t>шл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пок</a:t>
            </a:r>
            <a:r>
              <a:rPr lang="ru-RU" dirty="0" smtClean="0"/>
              <a:t> 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smtClean="0"/>
              <a:t>донью по её верху. Так что всем известная старуха Шапокляк получила </a:t>
            </a:r>
            <a:r>
              <a:rPr lang="ru-RU" dirty="0" err="1" smtClean="0"/>
              <a:t>св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smtClean="0"/>
              <a:t>ё имя из-за головного убора. Ведь она 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err="1" smtClean="0"/>
              <a:t>дила</a:t>
            </a:r>
            <a:r>
              <a:rPr lang="ru-RU" dirty="0" smtClean="0"/>
              <a:t> именно в 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ru-RU" dirty="0" smtClean="0"/>
              <a:t>кой забавной шляпке.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9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Используй слова!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Шап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кляк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Чебурашка</a:t>
            </a:r>
          </a:p>
          <a:p>
            <a:pPr marL="0" indent="0" algn="ctr"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ц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лин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др</a:t>
            </a:r>
            <a:r>
              <a:rPr lang="ru-RU" sz="4000" b="1" dirty="0" smtClean="0"/>
              <a:t> 	</a:t>
            </a:r>
          </a:p>
          <a:p>
            <a:pPr marL="0" indent="0" algn="ctr">
              <a:buNone/>
            </a:pPr>
            <a:r>
              <a:rPr lang="ru-RU" sz="4000" b="1" u="sng" dirty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бр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тимся</a:t>
            </a:r>
            <a:r>
              <a:rPr lang="ru-RU" sz="4000" b="1" dirty="0" smtClean="0"/>
              <a:t>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францу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зс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кому языку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в забавн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й шляпк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46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5 этап. Рефлексия.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600" b="1" i="1" u="sng" dirty="0" smtClean="0">
                <a:solidFill>
                  <a:srgbClr val="C00000"/>
                </a:solidFill>
              </a:rPr>
              <a:t> </a:t>
            </a:r>
            <a:r>
              <a:rPr lang="ru-RU" sz="1600" i="1" u="sng" dirty="0" smtClean="0">
                <a:solidFill>
                  <a:srgbClr val="C00000"/>
                </a:solidFill>
              </a:rPr>
              <a:t>И</a:t>
            </a:r>
            <a:r>
              <a:rPr lang="ru-RU" sz="1600" b="1" i="1" u="sng" dirty="0" smtClean="0">
                <a:solidFill>
                  <a:srgbClr val="C00000"/>
                </a:solidFill>
              </a:rPr>
              <a:t>тог урока</a:t>
            </a:r>
            <a:r>
              <a:rPr lang="ru-RU" sz="1600" b="1" i="1" dirty="0" smtClean="0">
                <a:solidFill>
                  <a:srgbClr val="C00000"/>
                </a:solidFill>
              </a:rPr>
              <a:t>.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Цель:  ф</a:t>
            </a:r>
            <a:r>
              <a:rPr lang="ru-RU" sz="1600" dirty="0" smtClean="0">
                <a:solidFill>
                  <a:srgbClr val="C00000"/>
                </a:solidFill>
              </a:rPr>
              <a:t>ормирование </a:t>
            </a:r>
            <a:r>
              <a:rPr lang="ru-RU" sz="1600" dirty="0">
                <a:solidFill>
                  <a:srgbClr val="C00000"/>
                </a:solidFill>
              </a:rPr>
              <a:t>способности объективно оценивать меру своего продвижения к цели урока.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А теперь вам предстоит написать изложение по памяти.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Проверить правописание слов и правильность построения предложений.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Оценить свою работу.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Для учителя!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Шапокля́к</a:t>
            </a:r>
            <a:r>
              <a:rPr lang="ru-RU" dirty="0" smtClean="0"/>
              <a:t> (фр. </a:t>
            </a:r>
            <a:r>
              <a:rPr lang="ru-RU" dirty="0" err="1" smtClean="0"/>
              <a:t>chapeau</a:t>
            </a:r>
            <a:r>
              <a:rPr lang="ru-RU" dirty="0" smtClean="0"/>
              <a:t> </a:t>
            </a:r>
            <a:r>
              <a:rPr lang="ru-RU" dirty="0" err="1" smtClean="0"/>
              <a:t>claque</a:t>
            </a:r>
            <a:r>
              <a:rPr lang="ru-RU" dirty="0" smtClean="0"/>
              <a:t>) — мужской головной убор, разновидность цилиндра, его особенностью является то, что его можно было складывать. Первый шапокляк был изготовлен в Париже в 1830-х годах. Расположенный внутри цилиндра механизм позволял складывать его в вертикальном направлении. В помещении шапокляк носили сложенным, подмышкой.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0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УДАЧИ!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8264"/>
            <a:ext cx="4027884" cy="518457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428" y="1484784"/>
            <a:ext cx="418102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62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1 этап. </a:t>
            </a:r>
            <a:r>
              <a:rPr lang="ru-RU" sz="1600" b="1" i="1" dirty="0">
                <a:solidFill>
                  <a:srgbClr val="C00000"/>
                </a:solidFill>
              </a:rPr>
              <a:t>Организационный момент. </a:t>
            </a:r>
            <a:br>
              <a:rPr lang="ru-RU" sz="1600" b="1" i="1" dirty="0">
                <a:solidFill>
                  <a:srgbClr val="C00000"/>
                </a:solidFill>
              </a:rPr>
            </a:br>
            <a:r>
              <a:rPr lang="ru-RU" sz="1600" b="1" i="1" u="sng" dirty="0">
                <a:solidFill>
                  <a:srgbClr val="C00000"/>
                </a:solidFill>
              </a:rPr>
              <a:t>    Самоопределение к деятельности. Актуализация знаний.</a:t>
            </a:r>
            <a:r>
              <a:rPr lang="ru-RU" sz="1600" b="1" i="1" dirty="0">
                <a:solidFill>
                  <a:srgbClr val="C00000"/>
                </a:solidFill>
              </a:rPr>
              <a:t/>
            </a:r>
            <a:br>
              <a:rPr lang="ru-RU" sz="1600" b="1" i="1" dirty="0">
                <a:solidFill>
                  <a:srgbClr val="C00000"/>
                </a:solidFill>
              </a:rPr>
            </a:br>
            <a:r>
              <a:rPr lang="ru-RU" sz="1600" i="1" dirty="0">
                <a:solidFill>
                  <a:srgbClr val="C00000"/>
                </a:solidFill>
              </a:rPr>
              <a:t>(Цель: включение учащихся в деятельность на личностно-значимом уровне; формирование положительной эмоциональной направленности учащихся «Хочу, потому что смогу</a:t>
            </a:r>
            <a:r>
              <a:rPr lang="ru-RU" sz="1600" i="1" dirty="0" smtClean="0">
                <a:solidFill>
                  <a:srgbClr val="C00000"/>
                </a:solidFill>
              </a:rPr>
              <a:t>»)</a:t>
            </a:r>
            <a:r>
              <a:rPr lang="ru-RU" sz="1600" i="1" dirty="0">
                <a:solidFill>
                  <a:srgbClr val="C00000"/>
                </a:solidFill>
              </a:rPr>
              <a:t/>
            </a:r>
            <a:br>
              <a:rPr lang="ru-RU" sz="1600" i="1" dirty="0">
                <a:solidFill>
                  <a:srgbClr val="C00000"/>
                </a:solidFill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Итак, нам предстоит написать </a:t>
            </a:r>
            <a:r>
              <a:rPr lang="ru-RU" sz="1800" i="1" dirty="0" smtClean="0"/>
              <a:t>изложение. Дайте определение этому понятию.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(Изложение – это письменный пересказ текста словами, близкими к авторским)</a:t>
            </a:r>
          </a:p>
          <a:p>
            <a:pPr marL="0" indent="0">
              <a:buNone/>
            </a:pPr>
            <a:r>
              <a:rPr lang="ru-RU" sz="1800" i="1" dirty="0" smtClean="0"/>
              <a:t>Что значит написать изложение?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(Передать без искажений тему и идею текста)</a:t>
            </a:r>
          </a:p>
          <a:p>
            <a:pPr marL="0" indent="0">
              <a:buNone/>
            </a:pPr>
            <a:r>
              <a:rPr lang="ru-RU" sz="1800" i="1" dirty="0" smtClean="0"/>
              <a:t>По каким правилам нам следует строить работу</a:t>
            </a:r>
            <a:r>
              <a:rPr lang="ru-RU" sz="1800" dirty="0" smtClean="0"/>
              <a:t>, </a:t>
            </a:r>
            <a:r>
              <a:rPr lang="ru-RU" sz="1800" i="1" dirty="0" smtClean="0"/>
              <a:t> чтобы она была выполнена правильно? Какие советы вы готовы дать одноклассникам?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(Надо внимательно прочитать текст, понять его тему и идею.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При написании необходимо постоянно обращаться к предыдущему предложению, чтобы избежать повторов и нарушения логики при передачи мысли.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</a:rPr>
              <a:t>Внимательно следить за орфографией при письме.)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2 этап. Целеполагание.</a:t>
            </a:r>
            <a:r>
              <a:rPr lang="ru-RU" sz="1600" b="1" i="1" dirty="0">
                <a:solidFill>
                  <a:srgbClr val="C00000"/>
                </a:solidFill>
              </a:rPr>
              <a:t/>
            </a:r>
            <a:br>
              <a:rPr lang="ru-RU" sz="1600" b="1" i="1" dirty="0">
                <a:solidFill>
                  <a:srgbClr val="C00000"/>
                </a:solidFill>
              </a:rPr>
            </a:br>
            <a:r>
              <a:rPr lang="ru-RU" sz="1600" b="1" i="1" u="sng" dirty="0">
                <a:solidFill>
                  <a:srgbClr val="C00000"/>
                </a:solidFill>
              </a:rPr>
              <a:t>О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пределение </a:t>
            </a:r>
            <a:r>
              <a:rPr lang="ru-RU" sz="1600" b="1" i="1" u="sng" dirty="0">
                <a:solidFill>
                  <a:srgbClr val="C00000"/>
                </a:solidFill>
              </a:rPr>
              <a:t>учебной задачи обобщенного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типа</a:t>
            </a:r>
            <a:br>
              <a:rPr lang="ru-RU" sz="1600" b="1" i="1" u="sng" dirty="0" smtClean="0">
                <a:solidFill>
                  <a:srgbClr val="C00000"/>
                </a:solidFill>
              </a:rPr>
            </a:br>
            <a:r>
              <a:rPr lang="ru-RU" sz="1600" i="1" u="sng" dirty="0" smtClean="0">
                <a:solidFill>
                  <a:srgbClr val="C00000"/>
                </a:solidFill>
              </a:rPr>
              <a:t>(</a:t>
            </a:r>
            <a:r>
              <a:rPr lang="ru-RU" sz="1600" i="1" dirty="0" smtClean="0">
                <a:solidFill>
                  <a:srgbClr val="C00000"/>
                </a:solidFill>
              </a:rPr>
              <a:t>Цель: формирование </a:t>
            </a:r>
            <a:r>
              <a:rPr lang="ru-RU" sz="1600" i="1" dirty="0">
                <a:solidFill>
                  <a:srgbClr val="C00000"/>
                </a:solidFill>
              </a:rPr>
              <a:t>рефлексивных умений определять границу </a:t>
            </a:r>
            <a:r>
              <a:rPr lang="ru-RU" sz="1600" i="1" dirty="0" smtClean="0">
                <a:solidFill>
                  <a:srgbClr val="C00000"/>
                </a:solidFill>
              </a:rPr>
              <a:t/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между </a:t>
            </a:r>
            <a:r>
              <a:rPr lang="ru-RU" sz="1600" i="1" dirty="0">
                <a:solidFill>
                  <a:srgbClr val="C00000"/>
                </a:solidFill>
              </a:rPr>
              <a:t>знанием и </a:t>
            </a:r>
            <a:r>
              <a:rPr lang="ru-RU" sz="1600" i="1" dirty="0" smtClean="0">
                <a:solidFill>
                  <a:srgbClr val="C00000"/>
                </a:solidFill>
              </a:rPr>
              <a:t>незнанием) </a:t>
            </a:r>
            <a:r>
              <a:rPr lang="ru-RU" sz="1600" i="1" dirty="0">
                <a:solidFill>
                  <a:srgbClr val="C00000"/>
                </a:solidFill>
              </a:rPr>
              <a:t/>
            </a:r>
            <a:br>
              <a:rPr lang="ru-RU" sz="1600" i="1" dirty="0">
                <a:solidFill>
                  <a:srgbClr val="C00000"/>
                </a:solidFill>
              </a:rPr>
            </a:b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5554960" cy="5112568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Предлагаем познакомиться с текстом, который называется «</a:t>
            </a:r>
            <a:r>
              <a:rPr lang="ru-RU" i="1" dirty="0" smtClean="0"/>
              <a:t>Шапокляк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Как вы думаете, </a:t>
            </a:r>
            <a:r>
              <a:rPr lang="ru-RU" i="1" dirty="0" smtClean="0"/>
              <a:t>о </a:t>
            </a:r>
            <a:r>
              <a:rPr lang="ru-RU" i="1" dirty="0" smtClean="0"/>
              <a:t>чём </a:t>
            </a:r>
            <a:r>
              <a:rPr lang="ru-RU" dirty="0" smtClean="0"/>
              <a:t>он может быть?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(Скорее всего, Шапокляк – это вредная старушка из сказки Эдуарда Успенского)</a:t>
            </a:r>
          </a:p>
          <a:p>
            <a:pPr marL="0" indent="0">
              <a:buNone/>
            </a:pPr>
            <a:r>
              <a:rPr lang="ru-RU" dirty="0" smtClean="0"/>
              <a:t> И это наша </a:t>
            </a:r>
            <a:r>
              <a:rPr lang="ru-RU" i="1" dirty="0" smtClean="0"/>
              <a:t>гипотеза (предположение)</a:t>
            </a:r>
            <a:r>
              <a:rPr lang="ru-RU" dirty="0" smtClean="0"/>
              <a:t>. Теперь проверим, не ошибаемся ли мы. Необходимо обратиться к тексту!  Интересно провести исследование!                                   </a:t>
            </a:r>
            <a:endParaRPr lang="ru-RU" dirty="0"/>
          </a:p>
        </p:txBody>
      </p:sp>
      <p:pic>
        <p:nvPicPr>
          <p:cNvPr id="2050" name="Picture 2" descr="d:\Users\Admin\Desktop\Старушка 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6"/>
            <a:ext cx="2524125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Шапокляк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272808" cy="5832648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Что такое шапокляк? Это не знакомая Чебурашки. Та была </a:t>
            </a:r>
            <a:r>
              <a:rPr lang="ru-RU" dirty="0"/>
              <a:t>в</a:t>
            </a:r>
            <a:r>
              <a:rPr lang="ru-RU" dirty="0" smtClean="0"/>
              <a:t>редной старушкой.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Шапокляк на самом деле – мужской головной убор. Этот цилиндр мужчины носили в прошлом веке. Они входили в помещение и снимали цилиндр. Но держать такой объёмный головной убор подмышкой очень неудобно. И его сделали складным.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Обратимся к французскому языку. Шапо – это шляпа. Кляк – шлепок ладонью по её верху. Так что всем известная старуха Шапокляк получила своё имя из-за головного убора. Ведь она ходила именно в такой забавной шляпке.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1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800" b="1" i="1" dirty="0" smtClean="0">
                <a:solidFill>
                  <a:srgbClr val="C00000"/>
                </a:solidFill>
              </a:rPr>
              <a:t>2 этап. Исследование текста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u="sng" dirty="0">
                <a:solidFill>
                  <a:srgbClr val="C00000"/>
                </a:solidFill>
              </a:rPr>
              <a:t>О</a:t>
            </a:r>
            <a:r>
              <a:rPr lang="ru-RU" sz="1800" b="1" i="1" u="sng" dirty="0" smtClean="0">
                <a:solidFill>
                  <a:srgbClr val="C00000"/>
                </a:solidFill>
              </a:rPr>
              <a:t>владение обобщенными способами приобретения новых знаний: приемами постановки и определения проблемы.</a:t>
            </a:r>
            <a:r>
              <a:rPr lang="ru-RU" sz="1800" b="1" i="1" dirty="0" smtClean="0">
                <a:solidFill>
                  <a:srgbClr val="C00000"/>
                </a:solidFill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(</a:t>
            </a:r>
            <a:r>
              <a:rPr lang="ru-RU" sz="1800" i="1" dirty="0" smtClean="0">
                <a:solidFill>
                  <a:srgbClr val="C00000"/>
                </a:solidFill>
              </a:rPr>
              <a:t>Цель: формулировка </a:t>
            </a:r>
            <a:r>
              <a:rPr lang="ru-RU" sz="1800" i="1" dirty="0">
                <a:solidFill>
                  <a:srgbClr val="C00000"/>
                </a:solidFill>
              </a:rPr>
              <a:t>частной познавательной задачи, выделения в задаче известных и новых </a:t>
            </a:r>
            <a:r>
              <a:rPr lang="ru-RU" sz="1800" i="1" dirty="0" smtClean="0">
                <a:solidFill>
                  <a:srgbClr val="C00000"/>
                </a:solidFill>
              </a:rPr>
              <a:t>компонентов.)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Можно ли назвать прочитанное </a:t>
            </a:r>
            <a:r>
              <a:rPr lang="ru-RU" i="1" dirty="0" smtClean="0"/>
              <a:t>текстом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(Да, ведь все предложение на одну тему и связаны между собой по смыслу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.)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2) Какова тема текста?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(Шляпа – цилиндр.)</a:t>
            </a:r>
          </a:p>
          <a:p>
            <a:pPr marL="0" indent="0">
              <a:buNone/>
            </a:pPr>
            <a:r>
              <a:rPr lang="ru-RU" dirty="0" smtClean="0"/>
              <a:t>3) Какую идею хочет донести до читателя автор?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(Откуда взялось странное имя известного персонажа.)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6000" b="1" u="sng" dirty="0" smtClean="0">
                <a:solidFill>
                  <a:srgbClr val="7030A0"/>
                </a:solidFill>
              </a:rPr>
              <a:t>Текст</a:t>
            </a:r>
            <a:r>
              <a:rPr lang="ru-RU" sz="6000" b="1" dirty="0" smtClean="0">
                <a:solidFill>
                  <a:srgbClr val="7030A0"/>
                </a:solidFill>
              </a:rPr>
              <a:t/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Шапокляк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68960"/>
            <a:ext cx="8229600" cy="305720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ru-RU" sz="3900" b="1" dirty="0" smtClean="0">
                <a:solidFill>
                  <a:schemeClr val="accent4"/>
                </a:solidFill>
              </a:rPr>
              <a:t>     </a:t>
            </a:r>
            <a:r>
              <a:rPr lang="ru-RU" sz="3900" b="1" u="sng" dirty="0" smtClean="0">
                <a:solidFill>
                  <a:schemeClr val="accent4"/>
                </a:solidFill>
              </a:rPr>
              <a:t>тема                                        идея</a:t>
            </a:r>
          </a:p>
          <a:p>
            <a:pPr marL="0" indent="0">
              <a:buNone/>
            </a:pPr>
            <a:r>
              <a:rPr lang="ru-RU" sz="3900" b="1" dirty="0" smtClean="0">
                <a:solidFill>
                  <a:schemeClr val="accent4"/>
                </a:solidFill>
              </a:rPr>
              <a:t>(шляпа-цилиндр)     (имя персонажа)        </a:t>
            </a:r>
            <a:endParaRPr lang="ru-RU" sz="3900" b="1" dirty="0">
              <a:solidFill>
                <a:schemeClr val="accent4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17679">
            <a:off x="3194186" y="2073367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494551">
            <a:off x="5247004" y="2037363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Повторное чтение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К какому типу отнесем данный текст?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Типы текста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овествование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описание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рассуждение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ряд                          одна                    картинка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артинок                 картинка            не обязательна 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808" y="278092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99992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2080" y="2780928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фигурная скобка 10"/>
          <p:cNvSpPr/>
          <p:nvPr/>
        </p:nvSpPr>
        <p:spPr>
          <a:xfrm>
            <a:off x="173796" y="4038403"/>
            <a:ext cx="155448" cy="12744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1979712" y="4005064"/>
            <a:ext cx="155448" cy="12744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3239852" y="4051920"/>
            <a:ext cx="155448" cy="1177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4932040" y="4051920"/>
            <a:ext cx="144016" cy="11772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868144" y="4051920"/>
            <a:ext cx="216024" cy="1177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748464" y="4005064"/>
            <a:ext cx="144016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2223120" cy="248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Определение типа текста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Так к какому же типу отнесем текст «Шапокляк»?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(Это текст рассуждение с элементами повествования.)</a:t>
            </a:r>
          </a:p>
          <a:p>
            <a:pPr marL="0" indent="0">
              <a:buNone/>
            </a:pP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Какова посылка - то, что надо доказать?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(Всем известная старуха Шапокляк получила своё имя из-за головного убора, который она носила.)</a:t>
            </a:r>
          </a:p>
          <a:p>
            <a:pPr marL="0" indent="0">
              <a:buNone/>
            </a:pPr>
            <a:r>
              <a:rPr lang="ru-RU" sz="2400" i="1" dirty="0" smtClean="0"/>
              <a:t>Каково объяснение - доказательства?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(Образовалось слово из слияния двух слов: шапо и кляк.)</a:t>
            </a:r>
          </a:p>
          <a:p>
            <a:pPr marL="0" indent="0">
              <a:buNone/>
            </a:pPr>
            <a:r>
              <a:rPr lang="ru-RU" sz="2400" dirty="0" smtClean="0"/>
              <a:t>Какие слова-мостики следует использовать?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(Так что; ведь.)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Users\Admin\Desktop\Шап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860">
            <a:off x="5855836" y="1956469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1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i="1" dirty="0">
                <a:solidFill>
                  <a:srgbClr val="C00000"/>
                </a:solidFill>
              </a:rPr>
              <a:t>4 этап. “Открытие” нового </a:t>
            </a:r>
            <a:r>
              <a:rPr lang="ru-RU" sz="1600" b="1" i="1" dirty="0" smtClean="0">
                <a:solidFill>
                  <a:srgbClr val="C00000"/>
                </a:solidFill>
              </a:rPr>
              <a:t>знания.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600" b="1" i="1" u="sng" dirty="0" smtClean="0">
                <a:solidFill>
                  <a:srgbClr val="C00000"/>
                </a:solidFill>
              </a:rPr>
              <a:t> Развитие способности к обобщению</a:t>
            </a:r>
            <a:br>
              <a:rPr lang="ru-RU" sz="1600" b="1" i="1" u="sng" dirty="0" smtClean="0">
                <a:solidFill>
                  <a:srgbClr val="C00000"/>
                </a:solidFill>
              </a:rPr>
            </a:br>
            <a:r>
              <a:rPr lang="ru-RU" sz="1600" b="1" i="1" u="sng" dirty="0" smtClean="0">
                <a:solidFill>
                  <a:srgbClr val="C00000"/>
                </a:solidFill>
              </a:rPr>
              <a:t>(</a:t>
            </a:r>
            <a:r>
              <a:rPr lang="ru-RU" sz="1600" i="1" dirty="0" smtClean="0">
                <a:solidFill>
                  <a:srgbClr val="C00000"/>
                </a:solidFill>
              </a:rPr>
              <a:t>Цель: формирование </a:t>
            </a:r>
            <a:r>
              <a:rPr lang="ru-RU" sz="1600" i="1" dirty="0">
                <a:solidFill>
                  <a:srgbClr val="C00000"/>
                </a:solidFill>
              </a:rPr>
              <a:t>основ теоретического мышления, </a:t>
            </a:r>
            <a:br>
              <a:rPr lang="ru-RU" sz="1600" i="1" dirty="0">
                <a:solidFill>
                  <a:srgbClr val="C00000"/>
                </a:solidFill>
              </a:rPr>
            </a:br>
            <a:r>
              <a:rPr lang="ru-RU" sz="1600" i="1" dirty="0">
                <a:solidFill>
                  <a:srgbClr val="C00000"/>
                </a:solidFill>
              </a:rPr>
              <a:t>развитие умений находить общее, закономерности, </a:t>
            </a:r>
            <a:r>
              <a:rPr lang="ru-RU" sz="1600" i="1" dirty="0" smtClean="0">
                <a:solidFill>
                  <a:srgbClr val="C00000"/>
                </a:solidFill>
              </a:rPr>
              <a:t>отличное.)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Поработаем над содержанием текста!</a:t>
            </a:r>
          </a:p>
          <a:p>
            <a:pPr marL="514350" indent="-514350">
              <a:buAutoNum type="arabicParenR"/>
            </a:pPr>
            <a:r>
              <a:rPr lang="ru-RU" u="sng" dirty="0" smtClean="0"/>
              <a:t>Кто</a:t>
            </a:r>
            <a:r>
              <a:rPr lang="ru-RU" dirty="0" smtClean="0"/>
              <a:t> такая </a:t>
            </a:r>
            <a:r>
              <a:rPr lang="ru-RU" i="1" dirty="0" smtClean="0"/>
              <a:t>Шапокляк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(Знакомая Чебурашки. Очень вредная старушка.)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u="sng" dirty="0" smtClean="0"/>
              <a:t>Что</a:t>
            </a:r>
            <a:r>
              <a:rPr lang="ru-RU" dirty="0" smtClean="0"/>
              <a:t> такое </a:t>
            </a:r>
            <a:r>
              <a:rPr lang="ru-RU" i="1" dirty="0" smtClean="0"/>
              <a:t>шапокляк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(Мужской головной убор. Цилиндр, который носили мужчины в прошлом веке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.)</a:t>
            </a:r>
          </a:p>
          <a:p>
            <a:pPr marL="0" indent="0">
              <a:buNone/>
            </a:pPr>
            <a:r>
              <a:rPr lang="ru-RU" dirty="0" smtClean="0"/>
              <a:t>3) Какие правила пользования этим головным убором существовали?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(Снимали в помещении и держали подмышкой.)</a:t>
            </a:r>
          </a:p>
          <a:p>
            <a:pPr marL="0" indent="0">
              <a:buNone/>
            </a:pPr>
            <a:r>
              <a:rPr lang="ru-RU" dirty="0" smtClean="0"/>
              <a:t>4)Какие неудобства испытывали при этом?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(Цилиндр был объёмный. Его неудобно было держать.)</a:t>
            </a:r>
          </a:p>
          <a:p>
            <a:pPr marL="0" indent="0">
              <a:buNone/>
            </a:pPr>
            <a:r>
              <a:rPr lang="ru-RU" dirty="0" smtClean="0"/>
              <a:t>5) Какой выход был найден?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(Его сделали складным.)</a:t>
            </a:r>
          </a:p>
          <a:p>
            <a:pPr marL="0" indent="0">
              <a:buNone/>
            </a:pPr>
            <a:r>
              <a:rPr lang="ru-RU" dirty="0" smtClean="0"/>
              <a:t>6) Объясните происхождение слова «шапокляк».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(Слияние двух слов: шапо – шляпа и кляк – шлепок ладонью по её верху.)</a:t>
            </a:r>
          </a:p>
          <a:p>
            <a:pPr marL="0" indent="0">
              <a:buNone/>
            </a:pPr>
            <a:r>
              <a:rPr lang="ru-RU" dirty="0" smtClean="0"/>
              <a:t>7) Какое определение даётся этому головному убору?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(Забавная шляпка.)</a:t>
            </a:r>
          </a:p>
          <a:p>
            <a:pPr marL="0" indent="0">
              <a:buNone/>
            </a:pPr>
            <a:r>
              <a:rPr lang="ru-RU" dirty="0" smtClean="0"/>
              <a:t>8) Откуда же взялось имя персонажа?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(Всем известная старуха получила имя из-за головного убора. Ведь она  ходила в такой забавной шляпке.)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330</TotalTime>
  <Words>639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русского языка во 2-ом классе Изложение-рассуждение с элементами повествования «Шапокляк»        Работа учителя ГБОУ СОШ № 1905 г. Москвы Федотовой Галины Гарриевны 2013 год</vt:lpstr>
      <vt:lpstr>1 этап. Организационный момент.      Самоопределение к деятельности. Актуализация знаний. (Цель: включение учащихся в деятельность на личностно-значимом уровне; формирование положительной эмоциональной направленности учащихся «Хочу, потому что смогу») </vt:lpstr>
      <vt:lpstr>2 этап. Целеполагание. Определение учебной задачи обобщенного типа (Цель: формирование рефлексивных умений определять границу  между знанием и незнанием)  </vt:lpstr>
      <vt:lpstr>Шапокляк</vt:lpstr>
      <vt:lpstr>2 этап. Исследование текста Овладение обобщенными способами приобретения новых знаний: приемами постановки и определения проблемы. (Цель: формулировка частной познавательной задачи, выделения в задаче известных и новых компонентов.)</vt:lpstr>
      <vt:lpstr>Текст Шапокляк</vt:lpstr>
      <vt:lpstr>Повторное чтение текста</vt:lpstr>
      <vt:lpstr>Определение типа текста</vt:lpstr>
      <vt:lpstr>4 этап. “Открытие” нового знания.  Развитие способности к обобщению (Цель: формирование основ теоретического мышления,  развитие умений находить общее, закономерности, отличное.) </vt:lpstr>
      <vt:lpstr>5 этап. Планирование. Формирование способности анализировать. Цель: определять содержание и последовательность действий для решения поставленной задачи; воспитание культуры делового общения, положительного отношения учеников к мнению одноклассников; формирование способности каждого ученика к участию в работе в малых группах</vt:lpstr>
      <vt:lpstr>План.</vt:lpstr>
      <vt:lpstr>Орфографическая подготовка</vt:lpstr>
      <vt:lpstr>Используй слова!</vt:lpstr>
      <vt:lpstr>5 этап. Рефлексия.  Итог урока. Цель:  формирование способности объективно оценивать меру своего продвижения к цели урока.</vt:lpstr>
      <vt:lpstr>Для учителя!</vt:lpstr>
      <vt:lpstr>УДАЧИ!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2-ом классе Изложение-рассуждение с элементами повествования «Шаполяк»</dc:title>
  <dc:creator>Admin</dc:creator>
  <cp:lastModifiedBy>Admin</cp:lastModifiedBy>
  <cp:revision>20</cp:revision>
  <dcterms:created xsi:type="dcterms:W3CDTF">2013-05-13T15:33:20Z</dcterms:created>
  <dcterms:modified xsi:type="dcterms:W3CDTF">2013-05-15T13:21:18Z</dcterms:modified>
</cp:coreProperties>
</file>