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3" r:id="rId7"/>
    <p:sldId id="265" r:id="rId8"/>
    <p:sldId id="267" r:id="rId9"/>
    <p:sldId id="271" r:id="rId10"/>
    <p:sldId id="270" r:id="rId11"/>
    <p:sldId id="269" r:id="rId12"/>
    <p:sldId id="268" r:id="rId13"/>
    <p:sldId id="266" r:id="rId14"/>
    <p:sldId id="273" r:id="rId15"/>
    <p:sldId id="275" r:id="rId16"/>
    <p:sldId id="279" r:id="rId17"/>
    <p:sldId id="277" r:id="rId18"/>
    <p:sldId id="278" r:id="rId1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052C"/>
    <a:srgbClr val="4A452A"/>
    <a:srgbClr val="E30746"/>
    <a:srgbClr val="383420"/>
    <a:srgbClr val="655E39"/>
    <a:srgbClr val="F94578"/>
    <a:srgbClr val="948A54"/>
    <a:srgbClr val="FB81A4"/>
    <a:srgbClr val="D69473"/>
    <a:srgbClr val="FA608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 showGuides="1">
      <p:cViewPr varScale="1">
        <p:scale>
          <a:sx n="75" d="100"/>
          <a:sy n="75" d="100"/>
        </p:scale>
        <p:origin x="-1020" y="-84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C18EE-F714-44E9-85D9-B2EC11FEAE77}" type="datetimeFigureOut">
              <a:rPr kumimoji="1" lang="ja-JP" altLang="ru-RU" smtClean="0"/>
              <a:pPr/>
              <a:t>2009/10/25</a:t>
            </a:fld>
            <a:endParaRPr kumimoji="1"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ru-RU" smtClean="0"/>
              <a:t>Click to edit Master text styles</a:t>
            </a:r>
          </a:p>
          <a:p>
            <a:pPr lvl="1"/>
            <a:r>
              <a:rPr kumimoji="1" lang="ru-RU" smtClean="0"/>
              <a:t>Second level</a:t>
            </a:r>
          </a:p>
          <a:p>
            <a:pPr lvl="2"/>
            <a:r>
              <a:rPr kumimoji="1" lang="ru-RU" smtClean="0"/>
              <a:t>Third level</a:t>
            </a:r>
          </a:p>
          <a:p>
            <a:pPr lvl="3"/>
            <a:r>
              <a:rPr kumimoji="1" lang="ru-RU" smtClean="0"/>
              <a:t>Fourth level</a:t>
            </a:r>
          </a:p>
          <a:p>
            <a:pPr lvl="4"/>
            <a:r>
              <a:rPr kumimoji="1" lang="ru-RU" smtClean="0"/>
              <a:t>Fifth level</a:t>
            </a:r>
            <a:endParaRPr kumimoji="1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91740-C4D5-4FF9-9735-B451AE1B4D3F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91740-C4D5-4FF9-9735-B451AE1B4D3F}" type="slidenum">
              <a:rPr kumimoji="1" lang="ru-RU" smtClean="0"/>
              <a:pPr/>
              <a:t>1</a:t>
            </a:fld>
            <a:endParaRPr kumimoji="1"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EB312-C7D7-4016-8D50-82F2908B84D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655E39"/>
                </a:solidFill>
                <a:effectLst>
                  <a:outerShdw blurRad="50800" dist="38100" dir="2700000" algn="tl" rotWithShape="0">
                    <a:schemeClr val="bg1">
                      <a:alpha val="8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ru-RU" smtClean="0"/>
              <a:t>Образец подзаголовка</a:t>
            </a:r>
            <a:endParaRPr kumimoji="1"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fld id="{DCBE54BF-C20A-4A89-B661-AC9E323BCEDC}" type="datetimeFigureOut">
              <a:rPr lang="ja-JP" altLang="ru-RU" smtClean="0"/>
              <a:pPr/>
              <a:t>2009/10/25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fld id="{B10D3B03-457D-4D29-B6ED-3FDDB7AE5E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ja-JP" altLang="ru-RU" smtClean="0"/>
              <a:pPr/>
              <a:t>2009/10/25</a:t>
            </a:fld>
            <a:endParaRPr kumimoji="1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ja-JP" altLang="ru-RU" smtClean="0"/>
              <a:pPr/>
              <a:t>2009/10/25</a:t>
            </a:fld>
            <a:endParaRPr kumimoji="1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ja-JP" altLang="ru-RU" smtClean="0"/>
              <a:pPr/>
              <a:t>2009/10/25</a:t>
            </a:fld>
            <a:endParaRPr kumimoji="1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948A5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ja-JP" altLang="ru-RU" smtClean="0"/>
              <a:pPr/>
              <a:t>2009/10/25</a:t>
            </a:fld>
            <a:endParaRPr kumimoji="1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D69473"/>
                </a:solidFill>
              </a:defRPr>
            </a:lvl1pPr>
            <a:lvl2pPr>
              <a:defRPr sz="2400">
                <a:solidFill>
                  <a:srgbClr val="D69473"/>
                </a:solidFill>
              </a:defRPr>
            </a:lvl2pPr>
            <a:lvl3pPr>
              <a:defRPr sz="2000">
                <a:solidFill>
                  <a:srgbClr val="D69473"/>
                </a:solidFill>
              </a:defRPr>
            </a:lvl3pPr>
            <a:lvl4pPr>
              <a:defRPr sz="1800">
                <a:solidFill>
                  <a:srgbClr val="D69473"/>
                </a:solidFill>
              </a:defRPr>
            </a:lvl4pPr>
            <a:lvl5pPr>
              <a:defRPr sz="1800">
                <a:solidFill>
                  <a:srgbClr val="D6947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ja-JP" altLang="ru-RU" smtClean="0"/>
              <a:pPr/>
              <a:t>2009/10/25</a:t>
            </a:fld>
            <a:endParaRPr kumimoji="1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B81A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B81A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D69473"/>
                </a:solidFill>
              </a:defRPr>
            </a:lvl1pPr>
            <a:lvl2pPr>
              <a:defRPr sz="2000">
                <a:solidFill>
                  <a:srgbClr val="D69473"/>
                </a:solidFill>
              </a:defRPr>
            </a:lvl2pPr>
            <a:lvl3pPr>
              <a:defRPr sz="1800">
                <a:solidFill>
                  <a:srgbClr val="D69473"/>
                </a:solidFill>
              </a:defRPr>
            </a:lvl3pPr>
            <a:lvl4pPr>
              <a:defRPr sz="1600">
                <a:solidFill>
                  <a:srgbClr val="D69473"/>
                </a:solidFill>
              </a:defRPr>
            </a:lvl4pPr>
            <a:lvl5pPr>
              <a:defRPr sz="1600">
                <a:solidFill>
                  <a:srgbClr val="D6947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ja-JP" altLang="ru-RU" smtClean="0"/>
              <a:pPr/>
              <a:t>2009/10/25</a:t>
            </a:fld>
            <a:endParaRPr kumimoji="1"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ja-JP" altLang="ru-RU" smtClean="0"/>
              <a:pPr/>
              <a:t>2009/10/25</a:t>
            </a:fld>
            <a:endParaRPr kumimoji="1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ja-JP" altLang="ru-RU" smtClean="0"/>
              <a:pPr/>
              <a:t>2009/10/25</a:t>
            </a:fld>
            <a:endParaRPr kumimoji="1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ja-JP" altLang="ru-RU" smtClean="0"/>
              <a:pPr/>
              <a:t>2009/10/25</a:t>
            </a:fld>
            <a:endParaRPr kumimoji="1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ru-RU" smtClean="0"/>
              <a:t>Вставка рисунка</a:t>
            </a:r>
            <a:endParaRPr kumimoji="1"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ja-JP" altLang="ru-RU" smtClean="0"/>
              <a:pPr/>
              <a:t>2009/10/25</a:t>
            </a:fld>
            <a:endParaRPr kumimoji="1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ru-RU" smtClean="0"/>
              <a:t>Образец заголовка</a:t>
            </a:r>
            <a:endParaRPr kumimoji="1"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aur" pitchFamily="18" charset="0"/>
              </a:defRPr>
            </a:lvl1pPr>
          </a:lstStyle>
          <a:p>
            <a:fld id="{DCBE54BF-C20A-4A89-B661-AC9E323BCEDC}" type="datetimeFigureOut">
              <a:rPr lang="ja-JP" altLang="ru-RU" smtClean="0"/>
              <a:pPr/>
              <a:t>2009/10/25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aur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aur" pitchFamily="18" charset="0"/>
              </a:defRPr>
            </a:lvl1pPr>
          </a:lstStyle>
          <a:p>
            <a:fld id="{B10D3B03-457D-4D29-B6ED-3FDDB7AE5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b="1" kern="1200" cap="none" spc="50">
          <a:ln w="13500">
            <a:noFill/>
            <a:prstDash val="solid"/>
          </a:ln>
          <a:solidFill>
            <a:srgbClr val="E30746"/>
          </a:solidFill>
          <a:effectLst>
            <a:outerShdw blurRad="50800" dist="38100" dir="2700000" algn="t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kumimoji="1" sz="3200" b="1" kern="1200">
          <a:solidFill>
            <a:srgbClr val="4A452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kumimoji="1" sz="2800" kern="1200">
          <a:solidFill>
            <a:srgbClr val="4A452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kumimoji="1" sz="2400" kern="1200">
          <a:solidFill>
            <a:srgbClr val="4A452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kumimoji="1" sz="2000" kern="1200">
          <a:solidFill>
            <a:srgbClr val="4A452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8"/>
        </a:buBlip>
        <a:defRPr kumimoji="1" sz="2000" kern="1200">
          <a:solidFill>
            <a:srgbClr val="4A452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kumimoji="1" sz="1800" kern="1200">
          <a:solidFill>
            <a:srgbClr val="4A452A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kumimoji="1" sz="1800" kern="1200">
          <a:solidFill>
            <a:srgbClr val="4A452A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kumimoji="1" sz="1600" kern="1200">
          <a:solidFill>
            <a:srgbClr val="4A452A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kumimoji="1" sz="1600" kern="1200">
          <a:solidFill>
            <a:srgbClr val="4A452A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boja-korovka.ucoz.ru/_ph/5/2/746674841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30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g-fotki.yandex.ru/get/35/bedey.2/0_16604_3e17b41_XL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ntent.foto.mail.ru/mail/valyushka65/247/i-618.jpg" TargetMode="External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60;&#1077;&#1089;&#1090;&#1080;&#1074;&#1072;&#1083;&#1100;%20&#1054;&#1090;&#1082;&#1088;&#1099;&#1090;&#1099;&#1081;%20&#1091;&#1088;&#1086;&#1082;\&#1055;&#1088;&#1077;&#1079;&#1077;&#1085;&#1090;&#1072;&#1094;&#1080;&#1103;\Utro_v_gorah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media.meta.ua/files/pic/0/13/55/28yxPU3GC8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medinet.ru/sprav/fito/images/054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kumimoji="1" lang="ru-RU" sz="8800" smtClean="0"/>
              <a:t>Тема урока: «Насекомые»</a:t>
            </a:r>
            <a:endParaRPr kumimoji="1" lang="ru-RU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29198"/>
            <a:ext cx="6400800" cy="1285884"/>
          </a:xfrm>
        </p:spPr>
        <p:txBody>
          <a:bodyPr>
            <a:normAutofit/>
          </a:bodyPr>
          <a:lstStyle/>
          <a:p>
            <a:r>
              <a:rPr kumimoji="1" lang="ru-RU" sz="2000" dirty="0" smtClean="0"/>
              <a:t>Урок подготовила учитель начальных классов </a:t>
            </a:r>
          </a:p>
          <a:p>
            <a:r>
              <a:rPr kumimoji="1" lang="ru-RU" sz="2000" dirty="0" smtClean="0"/>
              <a:t>ГОУ СОШ № </a:t>
            </a:r>
            <a:r>
              <a:rPr kumimoji="1" lang="ru-RU" sz="2000" dirty="0" smtClean="0">
                <a:latin typeface="Arial" pitchFamily="34" charset="0"/>
                <a:cs typeface="Arial" pitchFamily="34" charset="0"/>
              </a:rPr>
              <a:t>390</a:t>
            </a:r>
            <a:r>
              <a:rPr kumimoji="1" lang="ru-RU" sz="2000" dirty="0" smtClean="0"/>
              <a:t> с углублённым изучением экологии</a:t>
            </a:r>
            <a:r>
              <a:rPr lang="ru-RU" sz="2000" i="1" u="sng" dirty="0" smtClean="0"/>
              <a:t> Зотова Ирина </a:t>
            </a:r>
            <a:r>
              <a:rPr lang="ru-RU" sz="2000" i="1" u="sng" dirty="0" err="1" smtClean="0"/>
              <a:t>Влвдимировна</a:t>
            </a:r>
            <a:endParaRPr kumimoji="1"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adybir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74380" y="0"/>
            <a:ext cx="92381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0"/>
            <a:ext cx="5286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Божья коровка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asshopper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357166"/>
            <a:ext cx="3929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Кузнечик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B26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4340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57884" y="5715016"/>
            <a:ext cx="3286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Бабочка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58bc31a0fc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29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428604"/>
            <a:ext cx="3857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Муравей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609600" y="152400"/>
            <a:ext cx="79248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Существенные признаки </a:t>
            </a:r>
          </a:p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насекомых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905000"/>
            <a:ext cx="7848600" cy="4572000"/>
          </a:xfrm>
        </p:spPr>
        <p:txBody>
          <a:bodyPr/>
          <a:lstStyle/>
          <a:p>
            <a:pPr algn="l"/>
            <a:r>
              <a:rPr lang="ru-RU">
                <a:latin typeface="Comic Sans MS" pitchFamily="66" charset="0"/>
              </a:rPr>
              <a:t>Число ног –</a:t>
            </a:r>
            <a:br>
              <a:rPr lang="ru-RU">
                <a:latin typeface="Comic Sans MS" pitchFamily="66" charset="0"/>
              </a:rPr>
            </a:br>
            <a:r>
              <a:rPr lang="ru-RU">
                <a:latin typeface="Comic Sans MS" pitchFamily="66" charset="0"/>
              </a:rPr>
              <a:t> </a:t>
            </a:r>
            <a:br>
              <a:rPr lang="ru-RU">
                <a:latin typeface="Comic Sans MS" pitchFamily="66" charset="0"/>
              </a:rPr>
            </a:br>
            <a:r>
              <a:rPr lang="ru-RU">
                <a:latin typeface="Comic Sans MS" pitchFamily="66" charset="0"/>
              </a:rPr>
              <a:t>Число частей тела –        </a:t>
            </a:r>
            <a:br>
              <a:rPr lang="ru-RU">
                <a:latin typeface="Comic Sans MS" pitchFamily="66" charset="0"/>
              </a:rPr>
            </a:br>
            <a:r>
              <a:rPr lang="ru-RU">
                <a:latin typeface="Comic Sans MS" pitchFamily="66" charset="0"/>
              </a:rPr>
              <a:t/>
            </a:r>
            <a:br>
              <a:rPr lang="ru-RU">
                <a:latin typeface="Comic Sans MS" pitchFamily="66" charset="0"/>
              </a:rPr>
            </a:br>
            <a:r>
              <a:rPr lang="ru-RU">
                <a:latin typeface="Comic Sans MS" pitchFamily="66" charset="0"/>
              </a:rPr>
              <a:t>У всех ли насекомых есть чувствительные усики? -</a:t>
            </a:r>
            <a:r>
              <a:rPr lang="ru-RU"/>
              <a:t> 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810000" y="2209800"/>
            <a:ext cx="914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172200" y="3505200"/>
            <a:ext cx="914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7391400" y="5410200"/>
            <a:ext cx="914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038600" y="22098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>
                <a:latin typeface="Comic Sans MS" pitchFamily="66" charset="0"/>
              </a:rPr>
              <a:t>6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400800" y="35052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>
                <a:latin typeface="Comic Sans MS" pitchFamily="66" charset="0"/>
              </a:rPr>
              <a:t>3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7467600" y="5410200"/>
            <a:ext cx="835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>
                <a:latin typeface="Comic Sans MS" pitchFamily="66" charset="0"/>
              </a:rPr>
              <a:t>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0248" grpId="0"/>
      <p:bldP spid="102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rekoza_969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C:\Documents and Settings\Администратор\Рабочий стол\Новая папка (2)\DSCN2848.JPG"/>
          <p:cNvPicPr>
            <a:picLocks noChangeAspect="1" noChangeArrowheads="1"/>
          </p:cNvPicPr>
          <p:nvPr/>
        </p:nvPicPr>
        <p:blipFill>
          <a:blip r:embed="rId3" cstate="print"/>
          <a:srcRect l="16223" r="9423" b="841"/>
          <a:stretch>
            <a:fillRect/>
          </a:stretch>
        </p:blipFill>
        <p:spPr bwMode="auto">
          <a:xfrm>
            <a:off x="142844" y="214290"/>
            <a:ext cx="3071834" cy="3071834"/>
          </a:xfrm>
          <a:prstGeom prst="rect">
            <a:avLst/>
          </a:prstGeom>
          <a:noFill/>
        </p:spPr>
      </p:pic>
      <p:pic>
        <p:nvPicPr>
          <p:cNvPr id="4" name="Picture 3" descr="C:\Documents and Settings\Администратор\Рабочий стол\Новая папка (2)\DSCN2849.JPG"/>
          <p:cNvPicPr>
            <a:picLocks noChangeAspect="1" noChangeArrowheads="1"/>
          </p:cNvPicPr>
          <p:nvPr/>
        </p:nvPicPr>
        <p:blipFill>
          <a:blip r:embed="rId4" cstate="print"/>
          <a:srcRect l="17830" r="7878" b="2906"/>
          <a:stretch>
            <a:fillRect/>
          </a:stretch>
        </p:blipFill>
        <p:spPr bwMode="auto">
          <a:xfrm>
            <a:off x="214282" y="3714752"/>
            <a:ext cx="3061629" cy="3000396"/>
          </a:xfrm>
          <a:prstGeom prst="rect">
            <a:avLst/>
          </a:prstGeom>
          <a:noFill/>
        </p:spPr>
      </p:pic>
      <p:pic>
        <p:nvPicPr>
          <p:cNvPr id="5" name="Picture 4" descr="C:\Documents and Settings\Администратор\Рабочий стол\Новая папка (2)\DSCN2850.JPG"/>
          <p:cNvPicPr>
            <a:picLocks noChangeAspect="1" noChangeArrowheads="1"/>
          </p:cNvPicPr>
          <p:nvPr/>
        </p:nvPicPr>
        <p:blipFill>
          <a:blip r:embed="rId5" cstate="print"/>
          <a:srcRect l="15555" r="7505" b="4901"/>
          <a:stretch>
            <a:fillRect/>
          </a:stretch>
        </p:blipFill>
        <p:spPr bwMode="auto">
          <a:xfrm>
            <a:off x="5929322" y="3714752"/>
            <a:ext cx="3083114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928662" y="357166"/>
            <a:ext cx="2286016" cy="22145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86182" y="500042"/>
            <a:ext cx="507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00B050"/>
                </a:solidFill>
              </a:rPr>
              <a:t>«</a:t>
            </a:r>
            <a:r>
              <a:rPr lang="ru-RU" sz="7200" b="1" dirty="0" err="1" smtClean="0">
                <a:solidFill>
                  <a:srgbClr val="00B050"/>
                </a:solidFill>
              </a:rPr>
              <a:t>Айболята</a:t>
            </a:r>
            <a:r>
              <a:rPr lang="ru-RU" sz="7200" b="1" dirty="0" smtClean="0">
                <a:solidFill>
                  <a:srgbClr val="00B050"/>
                </a:solidFill>
              </a:rPr>
              <a:t>»</a:t>
            </a:r>
            <a:endParaRPr lang="ru-RU" sz="72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2857496"/>
            <a:ext cx="77153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FF0000"/>
                </a:solidFill>
                <a:latin typeface="Constantia" pitchFamily="18" charset="0"/>
              </a:rPr>
              <a:t>«Любить и охранять родную природу»</a:t>
            </a:r>
            <a:endParaRPr lang="ru-RU" sz="6600" b="1" i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1214414" y="642918"/>
            <a:ext cx="1724025" cy="1676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785918" y="714356"/>
            <a:ext cx="514350" cy="151447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 rot="16200000">
            <a:off x="1804965" y="695309"/>
            <a:ext cx="514350" cy="155257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i-main-pic" descr="Картинка 41 из 10326">
            <a:hlinkClick r:id="rId2" tgtFrame="_blank"/>
          </p:cNvPr>
          <p:cNvPicPr/>
          <p:nvPr/>
        </p:nvPicPr>
        <p:blipFill>
          <a:blip r:embed="rId3" cstate="print"/>
          <a:srcRect l="20859" t="6923" r="28221" b="15766"/>
          <a:stretch>
            <a:fillRect/>
          </a:stretch>
        </p:blipFill>
        <p:spPr bwMode="auto">
          <a:xfrm flipH="1">
            <a:off x="1643042" y="1142984"/>
            <a:ext cx="790575" cy="63817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838200" y="2438400"/>
            <a:ext cx="7543800" cy="1981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Молодцы   ребята !</a:t>
            </a:r>
          </a:p>
        </p:txBody>
      </p:sp>
      <p:pic>
        <p:nvPicPr>
          <p:cNvPr id="13317" name="Picture 5" descr="pchel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228600"/>
            <a:ext cx="1604963" cy="1579563"/>
          </a:xfrm>
          <a:prstGeom prst="rect">
            <a:avLst/>
          </a:prstGeom>
          <a:noFill/>
        </p:spPr>
      </p:pic>
      <p:pic>
        <p:nvPicPr>
          <p:cNvPr id="13318" name="Picture 6" descr="дети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776971">
            <a:off x="4039346" y="3989826"/>
            <a:ext cx="40386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AG00215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28600"/>
            <a:ext cx="1897063" cy="2016125"/>
          </a:xfrm>
          <a:prstGeom prst="rect">
            <a:avLst/>
          </a:prstGeom>
          <a:noFill/>
        </p:spPr>
      </p:pic>
      <p:pic>
        <p:nvPicPr>
          <p:cNvPr id="6" name="Picture 17" descr="муравьишка Вопроси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143380"/>
            <a:ext cx="1928826" cy="2479919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990099"/>
                </a:solidFill>
              </a:rPr>
              <a:t>В презентации использовались материалы: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solidFill>
                  <a:schemeClr val="folHlink"/>
                </a:solidFill>
              </a:rPr>
              <a:t>Поурочные разработки по курсу «Окружающий мир» «</a:t>
            </a:r>
            <a:r>
              <a:rPr lang="ru-RU" sz="1800" dirty="0" err="1">
                <a:solidFill>
                  <a:schemeClr val="folHlink"/>
                </a:solidFill>
              </a:rPr>
              <a:t>Вако</a:t>
            </a:r>
            <a:r>
              <a:rPr lang="ru-RU" sz="1800" dirty="0">
                <a:solidFill>
                  <a:schemeClr val="folHlink"/>
                </a:solidFill>
              </a:rPr>
              <a:t>» Москва 2005г.</a:t>
            </a:r>
          </a:p>
          <a:p>
            <a:r>
              <a:rPr lang="ru-RU" sz="1800" dirty="0">
                <a:solidFill>
                  <a:schemeClr val="folHlink"/>
                </a:solidFill>
              </a:rPr>
              <a:t>Энциклопедия для детей «Биология» том 2 «</a:t>
            </a:r>
            <a:r>
              <a:rPr lang="ru-RU" sz="1800" dirty="0" err="1">
                <a:solidFill>
                  <a:schemeClr val="folHlink"/>
                </a:solidFill>
              </a:rPr>
              <a:t>Аванта+</a:t>
            </a:r>
            <a:r>
              <a:rPr lang="ru-RU" sz="1800" dirty="0">
                <a:solidFill>
                  <a:schemeClr val="folHlink"/>
                </a:solidFill>
              </a:rPr>
              <a:t>» Москва 2005г</a:t>
            </a:r>
            <a:r>
              <a:rPr lang="ru-RU" sz="1800" dirty="0" smtClean="0">
                <a:solidFill>
                  <a:schemeClr val="folHlink"/>
                </a:solidFill>
              </a:rPr>
              <a:t>.</a:t>
            </a:r>
          </a:p>
          <a:p>
            <a:pPr lvl="0"/>
            <a:r>
              <a:rPr kumimoji="0" lang="ru-RU" sz="1800" dirty="0" smtClean="0">
                <a:solidFill>
                  <a:srgbClr val="8D052C"/>
                </a:solidFill>
              </a:rPr>
              <a:t>Презентация </a:t>
            </a:r>
            <a:r>
              <a:rPr kumimoji="0" lang="ru-RU" sz="1800" dirty="0" smtClean="0">
                <a:solidFill>
                  <a:srgbClr val="8D052C"/>
                </a:solidFill>
              </a:rPr>
              <a:t>Волковой И.И</a:t>
            </a:r>
            <a:r>
              <a:rPr kumimoji="0" lang="ru-RU" sz="1800" dirty="0" smtClean="0">
                <a:solidFill>
                  <a:srgbClr val="8D052C"/>
                </a:solidFill>
              </a:rPr>
              <a:t>. </a:t>
            </a:r>
            <a:r>
              <a:rPr kumimoji="0" lang="ru-RU" sz="1800" smtClean="0">
                <a:solidFill>
                  <a:srgbClr val="8D052C"/>
                </a:solidFill>
              </a:rPr>
              <a:t>«Насекомые»</a:t>
            </a:r>
            <a:endParaRPr kumimoji="0" lang="ru-RU" sz="1800" dirty="0" smtClean="0">
              <a:solidFill>
                <a:srgbClr val="8D052C"/>
              </a:solidFill>
            </a:endParaRPr>
          </a:p>
          <a:p>
            <a:endParaRPr lang="ru-RU" sz="1800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артинка 8 из 7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85728"/>
            <a:ext cx="4357718" cy="60007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00694" y="500042"/>
            <a:ext cx="33575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rgbClr val="FF0000"/>
                </a:solidFill>
              </a:rPr>
              <a:t>Цветик-Семицветик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7818" y="2571744"/>
            <a:ext cx="35004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Валентин Катаев</a:t>
            </a:r>
            <a:endParaRPr lang="ru-RU" sz="6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 descr="Картинка 18 из 7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17" descr="муравьишка Вопроси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000504"/>
            <a:ext cx="2000264" cy="2571768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8" name="Utro_v_gora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929586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Картинка 3 из 3610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57166"/>
            <a:ext cx="4857784" cy="6000792"/>
          </a:xfrm>
          <a:prstGeom prst="rect">
            <a:avLst/>
          </a:prstGeom>
          <a:noFill/>
        </p:spPr>
      </p:pic>
      <p:pic>
        <p:nvPicPr>
          <p:cNvPr id="6" name="Рисунок 5" descr="0810c4825bf484d87ec5efbae4d5c2ac.jpg"/>
          <p:cNvPicPr>
            <a:picLocks noChangeAspect="1"/>
          </p:cNvPicPr>
          <p:nvPr/>
        </p:nvPicPr>
        <p:blipFill>
          <a:blip r:embed="rId4" cstate="print"/>
          <a:srcRect l="7719" t="9967" r="17666" b="20265"/>
          <a:stretch>
            <a:fillRect/>
          </a:stretch>
        </p:blipFill>
        <p:spPr>
          <a:xfrm>
            <a:off x="4929190" y="500042"/>
            <a:ext cx="2071702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а 360 из 1415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57166"/>
            <a:ext cx="4143404" cy="61436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85723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Цветок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43108" y="235743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Стебель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00760" y="228599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Листья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43636" y="557214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Корень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61" name="Picture 17" descr="211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484313"/>
            <a:ext cx="6553200" cy="4321175"/>
          </a:xfrm>
          <a:prstGeom prst="rect">
            <a:avLst/>
          </a:prstGeom>
          <a:noFill/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52525"/>
          </a:xfrm>
        </p:spPr>
        <p:txBody>
          <a:bodyPr/>
          <a:lstStyle/>
          <a:p>
            <a:r>
              <a:rPr lang="ru-RU" b="1" i="1">
                <a:solidFill>
                  <a:srgbClr val="990099"/>
                </a:solidFill>
              </a:rPr>
              <a:t>Как устроены насекомые?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300788" y="4724400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5724525" y="2554288"/>
            <a:ext cx="1943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/>
              <a:t>Брюшко</a:t>
            </a:r>
            <a:endParaRPr lang="ru-RU" sz="2000" b="1" dirty="0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 flipH="1">
            <a:off x="5508625" y="2852738"/>
            <a:ext cx="287338" cy="2889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1403350" y="1484313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</a:rPr>
              <a:t>Усики</a:t>
            </a:r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 flipH="1" flipV="1">
            <a:off x="2051050" y="1844675"/>
            <a:ext cx="576263" cy="2889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3851275" y="1844675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</a:rPr>
              <a:t>Голова</a:t>
            </a:r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 flipV="1">
            <a:off x="3635375" y="2133600"/>
            <a:ext cx="504825" cy="3587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4572000" y="4724400"/>
            <a:ext cx="2087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</a:rPr>
              <a:t>Грудь</a:t>
            </a:r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4356100" y="2997200"/>
            <a:ext cx="647700" cy="18716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1331913" y="5040313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</a:rPr>
              <a:t>Ноги</a:t>
            </a:r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 flipV="1">
            <a:off x="2195513" y="4724400"/>
            <a:ext cx="792162" cy="5048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1258888" y="2997200"/>
            <a:ext cx="1512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</a:rPr>
              <a:t>Челюсти</a:t>
            </a:r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 flipV="1">
            <a:off x="2555875" y="3141663"/>
            <a:ext cx="576263" cy="714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chela-gr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9985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571480"/>
            <a:ext cx="4143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Пчела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mar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642918"/>
            <a:ext cx="2857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Комар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26422420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14876" y="5572140"/>
            <a:ext cx="4214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Жук-рогач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Бабочка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nting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Бабочка</Template>
  <TotalTime>0</TotalTime>
  <Words>111</Words>
  <Application>Microsoft Office PowerPoint</Application>
  <PresentationFormat>Экран (4:3)</PresentationFormat>
  <Paragraphs>38</Paragraphs>
  <Slides>18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Бабочка</vt:lpstr>
      <vt:lpstr>Тема урока: «Насекомые»</vt:lpstr>
      <vt:lpstr>Слайд 2</vt:lpstr>
      <vt:lpstr>Слайд 3</vt:lpstr>
      <vt:lpstr>Слайд 4</vt:lpstr>
      <vt:lpstr>Слайд 5</vt:lpstr>
      <vt:lpstr>Как устроены насекомые?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Число ног –   Число частей тела –          У всех ли насекомых есть чувствительные усики? - </vt:lpstr>
      <vt:lpstr>Слайд 15</vt:lpstr>
      <vt:lpstr>Слайд 16</vt:lpstr>
      <vt:lpstr>Слайд 17</vt:lpstr>
      <vt:lpstr>В презентации использовались материалы: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2009-10-22T14:10:04Z</dcterms:created>
  <dcterms:modified xsi:type="dcterms:W3CDTF">2009-10-25T16:44:00Z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TC103626571049</vt:lpwstr>
  </property>
</Properties>
</file>