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9A16-660D-464C-8887-2F09C42843C6}" type="datetimeFigureOut">
              <a:rPr lang="ru-RU" smtClean="0"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EAEF-0883-423F-9372-2F176D1BF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8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2&amp;text=%D0%BA%D0%B0%D1%80%D1%82%D0%B8%D0%BD%D0%BA%D0%B8.%20%D1%88%D0%BA%D0%BE%D0%BB%D1%8C%D0%BD%D0%B0%D1%8F%20%D1%82%D0%B5%D1%82%D1%80%D0%B0%D0%B4%D0%BA%D0%B0&amp;img_url=http://foto.prikolisti.com/sites/foto.prikolisti.com/files/styles/large/public/images/20120809033743_0.jpg&amp;pos=81&amp;uinfo=sw-1007-sh-648-fw-782-fh-448-pd-1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620688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б, </a:t>
            </a:r>
            <a:r>
              <a:rPr lang="ru-RU" sz="4800" i="1" dirty="0" err="1" smtClean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, г, с, к, </a:t>
            </a:r>
            <a:r>
              <a:rPr lang="ru-RU" sz="4800" i="1" dirty="0" err="1" smtClean="0">
                <a:solidFill>
                  <a:srgbClr val="002060"/>
                </a:solidFill>
                <a:latin typeface="Georgia" pitchFamily="18" charset="0"/>
              </a:rPr>
              <a:t>з</a:t>
            </a:r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4800" i="1" dirty="0" err="1" smtClean="0">
                <a:solidFill>
                  <a:srgbClr val="002060"/>
                </a:solidFill>
                <a:latin typeface="Georgia" pitchFamily="18" charset="0"/>
              </a:rPr>
              <a:t>д</a:t>
            </a:r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4800" i="1" dirty="0" err="1" smtClean="0">
                <a:solidFill>
                  <a:srgbClr val="002060"/>
                </a:solidFill>
                <a:latin typeface="Georgia" pitchFamily="18" charset="0"/>
              </a:rPr>
              <a:t>ф</a:t>
            </a:r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, т, в, </a:t>
            </a:r>
            <a:r>
              <a:rPr lang="ru-RU" sz="4800" i="1" dirty="0" err="1" smtClean="0">
                <a:solidFill>
                  <a:srgbClr val="002060"/>
                </a:solidFill>
                <a:latin typeface="Georgia" pitchFamily="18" charset="0"/>
              </a:rPr>
              <a:t>ш</a:t>
            </a:r>
            <a:r>
              <a:rPr lang="ru-RU" sz="4800" i="1" dirty="0" smtClean="0">
                <a:solidFill>
                  <a:srgbClr val="002060"/>
                </a:solidFill>
                <a:latin typeface="Georgia" pitchFamily="18" charset="0"/>
              </a:rPr>
              <a:t>, ж</a:t>
            </a:r>
            <a:endParaRPr lang="ru-RU" sz="48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2348880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latin typeface="Georgia" pitchFamily="18" charset="0"/>
              </a:rPr>
              <a:t>б      в      г     </a:t>
            </a:r>
            <a:r>
              <a:rPr lang="ru-RU" sz="4800" i="1" dirty="0" err="1" smtClean="0">
                <a:latin typeface="Georgia" pitchFamily="18" charset="0"/>
              </a:rPr>
              <a:t>д</a:t>
            </a:r>
            <a:r>
              <a:rPr lang="ru-RU" sz="4800" i="1" dirty="0" smtClean="0">
                <a:latin typeface="Georgia" pitchFamily="18" charset="0"/>
              </a:rPr>
              <a:t>      </a:t>
            </a:r>
            <a:r>
              <a:rPr lang="ru-RU" sz="4800" i="1" dirty="0" err="1" smtClean="0">
                <a:latin typeface="Georgia" pitchFamily="18" charset="0"/>
              </a:rPr>
              <a:t>з</a:t>
            </a:r>
            <a:r>
              <a:rPr lang="ru-RU" sz="4800" i="1" dirty="0" smtClean="0">
                <a:latin typeface="Georgia" pitchFamily="18" charset="0"/>
              </a:rPr>
              <a:t>      ж</a:t>
            </a:r>
          </a:p>
          <a:p>
            <a:r>
              <a:rPr lang="ru-RU" sz="4800" i="1" dirty="0" smtClean="0">
                <a:latin typeface="Georgia" pitchFamily="18" charset="0"/>
              </a:rPr>
              <a:t>п     </a:t>
            </a:r>
            <a:r>
              <a:rPr lang="ru-RU" sz="4800" i="1" dirty="0" err="1" smtClean="0">
                <a:latin typeface="Georgia" pitchFamily="18" charset="0"/>
              </a:rPr>
              <a:t>ф</a:t>
            </a:r>
            <a:r>
              <a:rPr lang="ru-RU" sz="4800" i="1" dirty="0" smtClean="0">
                <a:latin typeface="Georgia" pitchFamily="18" charset="0"/>
              </a:rPr>
              <a:t>     к     т     с      </a:t>
            </a:r>
            <a:r>
              <a:rPr lang="ru-RU" sz="4800" i="1" dirty="0" err="1" smtClean="0">
                <a:latin typeface="Georgia" pitchFamily="18" charset="0"/>
              </a:rPr>
              <a:t>ш</a:t>
            </a:r>
            <a:r>
              <a:rPr lang="ru-RU" sz="4800" i="1" dirty="0" smtClean="0">
                <a:latin typeface="Georgia" pitchFamily="18" charset="0"/>
              </a:rPr>
              <a:t>    </a:t>
            </a:r>
            <a:endParaRPr lang="ru-RU" sz="48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То  я  в  клетку,  то  в  линейку,</a:t>
            </a:r>
          </a:p>
          <a:p>
            <a:r>
              <a:rPr lang="ru-RU" sz="2800" i="1" dirty="0" smtClean="0">
                <a:latin typeface="Georgia" pitchFamily="18" charset="0"/>
              </a:rPr>
              <a:t>Написать  на  мне  сумей-ка!</a:t>
            </a:r>
            <a:endParaRPr lang="ru-RU" sz="2800" i="1" dirty="0">
              <a:latin typeface="Georgia" pitchFamily="18" charset="0"/>
            </a:endParaRPr>
          </a:p>
        </p:txBody>
      </p:sp>
      <p:pic>
        <p:nvPicPr>
          <p:cNvPr id="1026" name="Picture 2" descr="http://im8-tub-ru.yandex.net/i?id=175145389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0"/>
            <a:ext cx="2123728" cy="2852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483768" y="119675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  .  Т Р .  Д Ь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19675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endParaRPr lang="ru-RU" sz="36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196752"/>
            <a:ext cx="494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А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9807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87824" y="1700808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87824" y="1772816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87824" y="184482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2" y="2132856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 .  </a:t>
            </a:r>
            <a:r>
              <a:rPr lang="ru-RU" sz="3600" i="1" dirty="0" err="1">
                <a:latin typeface="Georgia" pitchFamily="18" charset="0"/>
              </a:rPr>
              <a:t>т</a:t>
            </a:r>
            <a:r>
              <a:rPr lang="ru-RU" sz="3600" i="1" dirty="0" err="1" smtClean="0">
                <a:latin typeface="Georgia" pitchFamily="18" charset="0"/>
              </a:rPr>
              <a:t>радный</a:t>
            </a:r>
            <a:r>
              <a:rPr lang="ru-RU" sz="3600" i="1" dirty="0" smtClean="0">
                <a:latin typeface="Georgia" pitchFamily="18" charset="0"/>
              </a:rPr>
              <a:t>                 </a:t>
            </a:r>
            <a:r>
              <a:rPr lang="ru-RU" sz="3600" i="1" dirty="0" smtClean="0">
                <a:latin typeface="Georgia" pitchFamily="18" charset="0"/>
              </a:rPr>
              <a:t>т . </a:t>
            </a:r>
            <a:r>
              <a:rPr lang="ru-RU" sz="3600" i="1" dirty="0" err="1" smtClean="0">
                <a:latin typeface="Georgia" pitchFamily="18" charset="0"/>
              </a:rPr>
              <a:t>традь</a:t>
            </a:r>
            <a:endParaRPr lang="ru-RU" sz="3600" i="1" dirty="0" smtClean="0">
              <a:latin typeface="Georgia" pitchFamily="18" charset="0"/>
            </a:endParaRPr>
          </a:p>
          <a:p>
            <a:r>
              <a:rPr lang="ru-RU" sz="3600" i="1" dirty="0" smtClean="0">
                <a:latin typeface="Georgia" pitchFamily="18" charset="0"/>
              </a:rPr>
              <a:t>тонкая                         лист</a:t>
            </a:r>
          </a:p>
          <a:p>
            <a:r>
              <a:rPr lang="ru-RU" sz="3600" i="1" dirty="0" smtClean="0">
                <a:latin typeface="Georgia" pitchFamily="18" charset="0"/>
              </a:rPr>
              <a:t>т . </a:t>
            </a:r>
            <a:r>
              <a:rPr lang="ru-RU" sz="3600" i="1" dirty="0" err="1" smtClean="0">
                <a:latin typeface="Georgia" pitchFamily="18" charset="0"/>
              </a:rPr>
              <a:t>традочка</a:t>
            </a:r>
            <a:r>
              <a:rPr lang="ru-RU" sz="3600" i="1" dirty="0" smtClean="0">
                <a:latin typeface="Georgia" pitchFamily="18" charset="0"/>
              </a:rPr>
              <a:t>             ученика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43808" y="2492896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979712" y="2564904"/>
            <a:ext cx="25922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75856" y="36450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5576" y="4221088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традный    лист</a:t>
            </a:r>
          </a:p>
          <a:p>
            <a:r>
              <a:rPr lang="ru-RU" sz="3600" i="1" dirty="0" smtClean="0">
                <a:latin typeface="Georgia" pitchFamily="18" charset="0"/>
              </a:rPr>
              <a:t>тонкая   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традь</a:t>
            </a:r>
          </a:p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традочка   ученика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077072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11960" y="4653136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5229200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508104" y="5229200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87624" y="472514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87624" y="4797152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187624" y="4869160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03848" y="5301208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03848" y="5373216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03848" y="544522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87624" y="580526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87624" y="5877272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87624" y="5949280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9992" y="141277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16016" y="436510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55976" y="4869160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499992" y="5877272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004048" y="544522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27784" y="5445224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059832" y="5877272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2" grpId="0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  <a:noAutofit/>
          </a:bodyPr>
          <a:lstStyle/>
          <a:p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Парные глухие и звонкие согласные звуки на конце слова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i="1" dirty="0" smtClean="0">
                <a:latin typeface="Georgia" pitchFamily="18" charset="0"/>
              </a:rPr>
              <a:t>различать в слове парные и непарные согласные звуки; 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latin typeface="Georgia" pitchFamily="18" charset="0"/>
              </a:rPr>
              <a:t>определять на слух парный по глухости–звонкости согласный звук на конце слова;  различать проверочное и проверяемое слово;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latin typeface="Georgia" pitchFamily="18" charset="0"/>
              </a:rPr>
              <a:t> писать двусложные слова с парным по глухости– звонкости согласным звуком на конце, объяснять их правописание; </a:t>
            </a:r>
            <a:endParaRPr lang="ru-RU" sz="3200" i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134076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</a:rPr>
              <a:t>Уметь:</a:t>
            </a:r>
            <a:endParaRPr lang="ru-RU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latin typeface="Georgia" pitchFamily="18" charset="0"/>
              </a:rPr>
              <a:t>зу</a:t>
            </a:r>
            <a:r>
              <a:rPr lang="ru-RU" sz="3600" i="1" dirty="0" smtClean="0">
                <a:latin typeface="Georgia" pitchFamily="18" charset="0"/>
              </a:rPr>
              <a:t>                      су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15816" y="6926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91880" y="6926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692696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275856" y="692696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15816" y="1124744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275856" y="1124744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96136" y="6926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72200" y="6926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96136" y="692696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156176" y="692696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96136" y="1124744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156176" y="1124744"/>
            <a:ext cx="207640" cy="8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15816" y="5486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latin typeface="Georgia" pitchFamily="18" charset="0"/>
              </a:rPr>
              <a:t>п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548680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err="1" smtClean="0">
                <a:latin typeface="Georgia" pitchFamily="18" charset="0"/>
              </a:rPr>
              <a:t>п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23728" y="342900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 зу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б </a:t>
            </a:r>
            <a:r>
              <a:rPr lang="ru-RU" sz="3600" i="1" dirty="0" smtClean="0">
                <a:latin typeface="Georgia" pitchFamily="18" charset="0"/>
              </a:rPr>
              <a:t>                  су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п</a:t>
            </a:r>
            <a:endParaRPr lang="ru-RU" sz="3600" i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051720" y="22048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27784" y="22048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51720" y="2204864"/>
            <a:ext cx="1561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411760" y="2200734"/>
            <a:ext cx="225124" cy="1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051720" y="2632782"/>
            <a:ext cx="225124" cy="1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411760" y="2632782"/>
            <a:ext cx="225124" cy="12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123728" y="2060848"/>
            <a:ext cx="495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 smtClean="0">
                <a:latin typeface="Georgia" pitchFamily="18" charset="0"/>
              </a:rPr>
              <a:t>п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2699792" y="2060848"/>
            <a:ext cx="72008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699792" y="2420888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687097" y="2123768"/>
            <a:ext cx="452855" cy="9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707904" y="2852936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07904" y="155679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б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07904" y="227687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err="1" smtClean="0">
                <a:latin typeface="Georgia" pitchFamily="18" charset="0"/>
              </a:rPr>
              <a:t>п</a:t>
            </a:r>
            <a:endParaRPr lang="ru-RU" sz="3600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33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традный    лист</a:t>
            </a:r>
          </a:p>
          <a:p>
            <a:r>
              <a:rPr lang="ru-RU" sz="3600" i="1" dirty="0" smtClean="0">
                <a:latin typeface="Georgia" pitchFamily="18" charset="0"/>
              </a:rPr>
              <a:t>тонкая   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традь</a:t>
            </a:r>
          </a:p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традочка   ученика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0466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980728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556792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155679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/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19672" y="1052736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19672" y="112474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1196752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35896" y="1628800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35896" y="1700808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635896" y="1772816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19672" y="2132856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19672" y="2204864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19672" y="2276872"/>
            <a:ext cx="36004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148064" y="69269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1196752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932040" y="2204864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436096" y="177281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1772816"/>
            <a:ext cx="308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491880" y="2204864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1520" y="314096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 . </a:t>
            </a:r>
            <a:r>
              <a:rPr lang="ru-RU" sz="3600" i="1" dirty="0" err="1" smtClean="0">
                <a:latin typeface="Georgia" pitchFamily="18" charset="0"/>
              </a:rPr>
              <a:t>ь</a:t>
            </a:r>
            <a:r>
              <a:rPr lang="ru-RU" sz="3600" i="1" dirty="0" smtClean="0">
                <a:latin typeface="Georgia" pitchFamily="18" charset="0"/>
              </a:rPr>
              <a:t> – 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3140968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традный,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3140968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традочка,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3861048"/>
            <a:ext cx="2420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т</a:t>
            </a:r>
            <a:r>
              <a:rPr lang="ru-RU" sz="3600" b="1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тради,</a:t>
            </a:r>
            <a:endParaRPr lang="ru-RU" sz="36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572000" y="3717032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572000" y="3789040"/>
            <a:ext cx="5760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24328" y="3717032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524328" y="3789040"/>
            <a:ext cx="522312" cy="17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79712" y="4437112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79712" y="4509120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907704" y="3140968"/>
            <a:ext cx="429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err="1" smtClean="0">
                <a:solidFill>
                  <a:srgbClr val="00B050"/>
                </a:solidFill>
                <a:latin typeface="Georgia" pitchFamily="18" charset="0"/>
              </a:rPr>
              <a:t>д</a:t>
            </a:r>
            <a:endParaRPr lang="ru-RU" sz="3600" dirty="0">
              <a:solidFill>
                <a:srgbClr val="00B050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930979" y="37152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979712" y="3717032"/>
            <a:ext cx="2880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71800" y="386104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много   т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3600" i="1" dirty="0" smtClean="0">
                <a:latin typeface="Georgia" pitchFamily="18" charset="0"/>
              </a:rPr>
              <a:t>традей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168" y="4437112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084168" y="4509120"/>
            <a:ext cx="43204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9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 зу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б </a:t>
            </a:r>
            <a:r>
              <a:rPr lang="ru-RU" sz="3600" i="1" dirty="0" smtClean="0">
                <a:latin typeface="Georgia" pitchFamily="18" charset="0"/>
              </a:rPr>
              <a:t>–           ,  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3600" i="1" dirty="0" smtClean="0">
                <a:latin typeface="Georgia" pitchFamily="18" charset="0"/>
              </a:rPr>
              <a:t>                 </a:t>
            </a:r>
          </a:p>
          <a:p>
            <a:endParaRPr lang="ru-RU" sz="3600" i="1" dirty="0" smtClean="0">
              <a:latin typeface="Georgia" pitchFamily="18" charset="0"/>
            </a:endParaRPr>
          </a:p>
          <a:p>
            <a:r>
              <a:rPr lang="ru-RU" sz="3600" i="1" dirty="0" smtClean="0">
                <a:latin typeface="Georgia" pitchFamily="18" charset="0"/>
              </a:rPr>
              <a:t> </a:t>
            </a:r>
            <a:endParaRPr lang="ru-RU" sz="3600" i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34888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3600" i="1" dirty="0" smtClean="0">
                <a:latin typeface="Georgia" pitchFamily="18" charset="0"/>
              </a:rPr>
              <a:t>су</a:t>
            </a:r>
            <a:r>
              <a:rPr lang="ru-RU" sz="3600" i="1" dirty="0" smtClean="0">
                <a:solidFill>
                  <a:srgbClr val="00B050"/>
                </a:solidFill>
                <a:latin typeface="Georgia" pitchFamily="18" charset="0"/>
              </a:rPr>
              <a:t>п </a:t>
            </a:r>
            <a:r>
              <a:rPr lang="ru-RU" sz="3600" i="1" dirty="0" smtClean="0">
                <a:latin typeface="Georgia" pitchFamily="18" charset="0"/>
              </a:rPr>
              <a:t>– 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83671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зубик,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83671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много   зубов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71800" y="1412776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71800" y="148478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67944" y="1412776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67944" y="148478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08304" y="1412776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308304" y="148478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75656" y="1412776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95736" y="836712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зубы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234888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Georgia" pitchFamily="18" charset="0"/>
              </a:rPr>
              <a:t>супы,   </a:t>
            </a:r>
            <a:r>
              <a:rPr lang="ru-RU" sz="3600" i="1" dirty="0" err="1" smtClean="0">
                <a:latin typeface="Georgia" pitchFamily="18" charset="0"/>
              </a:rPr>
              <a:t>супик</a:t>
            </a:r>
            <a:r>
              <a:rPr lang="ru-RU" sz="3600" i="1" dirty="0" smtClean="0">
                <a:latin typeface="Georgia" pitchFamily="18" charset="0"/>
              </a:rPr>
              <a:t>,   много   супов</a:t>
            </a:r>
            <a:endParaRPr lang="ru-RU" sz="3600" i="1" dirty="0">
              <a:latin typeface="Georgia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43808" y="292494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43808" y="2996952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355976" y="292494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355976" y="2996952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668344" y="292494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68344" y="2996952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75656" y="2924944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200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Парные глухие и звонкие согласные звуки на конце слова.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глухие и звонкие согласные звуки на конце слова.</dc:title>
  <dc:creator>маришка</dc:creator>
  <cp:lastModifiedBy>user</cp:lastModifiedBy>
  <cp:revision>13</cp:revision>
  <dcterms:created xsi:type="dcterms:W3CDTF">2013-05-06T16:24:59Z</dcterms:created>
  <dcterms:modified xsi:type="dcterms:W3CDTF">2013-05-08T05:35:29Z</dcterms:modified>
</cp:coreProperties>
</file>