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1" r:id="rId6"/>
    <p:sldId id="262" r:id="rId7"/>
    <p:sldId id="263" r:id="rId8"/>
    <p:sldId id="264" r:id="rId9"/>
    <p:sldId id="265"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FF"/>
    <a:srgbClr val="0000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0405A85-65B0-4B11-ABE7-664F4A47B675}" type="datetimeFigureOut">
              <a:rPr lang="ru-RU" smtClean="0"/>
              <a:pPr/>
              <a:t>16.12.2010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307F76B-0E46-44A4-A200-F820EEF7D24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0405A85-65B0-4B11-ABE7-664F4A47B675}" type="datetimeFigureOut">
              <a:rPr lang="ru-RU" smtClean="0"/>
              <a:pPr/>
              <a:t>16.12.2010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07F76B-0E46-44A4-A200-F820EEF7D24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ing.com/images/search?q=%d1%84%d0%bb%d0%b0%d0%bc%d0%b8%d0%bd%d0%b3%d0%be+%d0%ba%d0%b0%d1%80%d1%82%d0%b8%d0%bd%d0%ba%d0%b8"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bing.com/images/search?q=%d1%84%d0%bb%d0%b0%d0%bc%d0%b8%d0%bd%d0%b3%d0%be+%d0%ba%d0%b0%d1%80%d1%82%d0%b8%d0%bd%d0%ba%d0%b8"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http://artzveri.ru/jivitniy_mir1858.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hyperlink" Target="http://www.bing.com/images/search?q=%d1%84%d0%bb%d0%b0%d0%bc%d0%b8%d0%bd%d0%b3%d0%be+%d0%ba%d0%b0%d1%80%d1%82%d0%b8%d0%bd%d0%ba%d0%b8"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hyperlink" Target="http://www.bing.com/images/search?q=%d1%84%d0%bb%d0%b0%d0%bc%d0%b8%d0%bd%d0%b3%d0%be+%d0%ba%d0%b0%d1%80%d1%82%d0%b8%d0%bd%d0%ba%d0%b8" TargetMode="Externa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gif"/><Relationship Id="rId1" Type="http://schemas.openxmlformats.org/officeDocument/2006/relationships/slideLayout" Target="../slideLayouts/slideLayout2.xml"/><Relationship Id="rId6" Type="http://schemas.openxmlformats.org/officeDocument/2006/relationships/image" Target="../media/image16.gif"/><Relationship Id="rId5" Type="http://schemas.openxmlformats.org/officeDocument/2006/relationships/image" Target="../media/image15.gif"/><Relationship Id="rId4" Type="http://schemas.openxmlformats.org/officeDocument/2006/relationships/image" Target="../media/image14.wmf"/></Relationships>
</file>

<file path=ppt/slides/_rels/slide6.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57158" y="357166"/>
            <a:ext cx="8358246" cy="1012823"/>
          </a:xfrm>
          <a:noFill/>
        </p:spPr>
        <p:txBody>
          <a:bodyPr/>
          <a:lstStyle/>
          <a:p>
            <a:pPr algn="l"/>
            <a:r>
              <a:rPr lang="ru-RU" dirty="0" smtClean="0"/>
              <a:t>        </a:t>
            </a:r>
            <a:r>
              <a:rPr lang="ru-RU" dirty="0" smtClean="0">
                <a:ln w="28575">
                  <a:solidFill>
                    <a:srgbClr val="C00000"/>
                  </a:solidFill>
                </a:ln>
                <a:blipFill>
                  <a:blip r:embed="rId2"/>
                  <a:tile tx="0" ty="0" sx="100000" sy="100000" flip="none" algn="tl"/>
                </a:blipFill>
                <a:effectLst>
                  <a:glow rad="228600">
                    <a:schemeClr val="accent2">
                      <a:satMod val="175000"/>
                      <a:alpha val="40000"/>
                    </a:schemeClr>
                  </a:glow>
                </a:effectLst>
              </a:rPr>
              <a:t>Буквы едут в гости к нам.</a:t>
            </a:r>
            <a:endParaRPr lang="ru-RU" dirty="0">
              <a:ln w="28575">
                <a:solidFill>
                  <a:srgbClr val="C00000"/>
                </a:solidFill>
              </a:ln>
              <a:blipFill>
                <a:blip r:embed="rId2"/>
                <a:tile tx="0" ty="0" sx="100000" sy="100000" flip="none" algn="tl"/>
              </a:blipFill>
              <a:effectLst>
                <a:glow rad="228600">
                  <a:schemeClr val="accent2">
                    <a:satMod val="175000"/>
                    <a:alpha val="40000"/>
                  </a:schemeClr>
                </a:glow>
              </a:effectLst>
            </a:endParaRPr>
          </a:p>
        </p:txBody>
      </p:sp>
      <p:sp>
        <p:nvSpPr>
          <p:cNvPr id="3" name="Подзаголовок 2"/>
          <p:cNvSpPr>
            <a:spLocks noGrp="1"/>
          </p:cNvSpPr>
          <p:nvPr>
            <p:ph type="subTitle" idx="1"/>
          </p:nvPr>
        </p:nvSpPr>
        <p:spPr>
          <a:xfrm>
            <a:off x="500034" y="1643050"/>
            <a:ext cx="8072494" cy="4857784"/>
          </a:xfrm>
          <a:noFill/>
          <a:ln>
            <a:solidFill>
              <a:srgbClr val="0070C0"/>
            </a:solidFill>
          </a:ln>
        </p:spPr>
        <p:style>
          <a:lnRef idx="2">
            <a:schemeClr val="accent2"/>
          </a:lnRef>
          <a:fillRef idx="1">
            <a:schemeClr val="lt1"/>
          </a:fillRef>
          <a:effectRef idx="0">
            <a:schemeClr val="accent2"/>
          </a:effectRef>
          <a:fontRef idx="minor">
            <a:schemeClr val="dk1"/>
          </a:fontRef>
        </p:style>
        <p:txBody>
          <a:bodyPr>
            <a:normAutofit fontScale="62500" lnSpcReduction="20000"/>
            <a:scene3d>
              <a:camera prst="perspectiveContrastingRightFacing"/>
              <a:lightRig rig="threePt" dir="t"/>
            </a:scene3d>
          </a:bodyPr>
          <a:lstStyle/>
          <a:p>
            <a:pPr algn="l"/>
            <a:r>
              <a:rPr lang="ru-RU" sz="7200" dirty="0" smtClean="0">
                <a:ln w="38100">
                  <a:solidFill>
                    <a:schemeClr val="tx1"/>
                  </a:solidFill>
                </a:ln>
              </a:rPr>
              <a:t>      </a:t>
            </a:r>
          </a:p>
          <a:p>
            <a:pPr algn="l"/>
            <a:endParaRPr lang="ru-RU" sz="7200" dirty="0">
              <a:ln w="38100">
                <a:solidFill>
                  <a:schemeClr val="tx1"/>
                </a:solidFill>
              </a:ln>
            </a:endParaRPr>
          </a:p>
          <a:p>
            <a:pPr algn="l"/>
            <a:r>
              <a:rPr lang="ru-RU" sz="7200" dirty="0" smtClean="0">
                <a:ln w="38100">
                  <a:solidFill>
                    <a:schemeClr val="tx1"/>
                  </a:solidFill>
                </a:ln>
              </a:rPr>
              <a:t> </a:t>
            </a:r>
            <a:r>
              <a:rPr lang="ru-RU" sz="7200" dirty="0" smtClean="0">
                <a:ln w="38100">
                  <a:solidFill>
                    <a:schemeClr val="tx1"/>
                  </a:solidFill>
                </a:ln>
                <a:solidFill>
                  <a:srgbClr val="0070C0"/>
                </a:solidFill>
              </a:rPr>
              <a:t>        </a:t>
            </a:r>
          </a:p>
          <a:p>
            <a:pPr algn="l"/>
            <a:r>
              <a:rPr lang="ru-RU" sz="7200" dirty="0">
                <a:ln w="38100">
                  <a:solidFill>
                    <a:schemeClr val="tx1"/>
                  </a:solidFill>
                </a:ln>
                <a:solidFill>
                  <a:srgbClr val="0070C0"/>
                </a:solidFill>
                <a:latin typeface="Arial Black" pitchFamily="34" charset="0"/>
              </a:rPr>
              <a:t> </a:t>
            </a:r>
            <a:r>
              <a:rPr lang="ru-RU" sz="7200" dirty="0" smtClean="0">
                <a:ln w="38100">
                  <a:solidFill>
                    <a:schemeClr val="tx1"/>
                  </a:solidFill>
                </a:ln>
                <a:solidFill>
                  <a:srgbClr val="0070C0"/>
                </a:solidFill>
                <a:latin typeface="Arial Black" pitchFamily="34" charset="0"/>
              </a:rPr>
              <a:t>  </a:t>
            </a:r>
          </a:p>
          <a:p>
            <a:pPr algn="l"/>
            <a:r>
              <a:rPr lang="ru-RU" sz="7200" dirty="0" smtClean="0">
                <a:ln w="38100">
                  <a:solidFill>
                    <a:schemeClr val="tx1"/>
                  </a:solidFill>
                </a:ln>
                <a:solidFill>
                  <a:srgbClr val="0070C0"/>
                </a:solidFill>
                <a:latin typeface="Arial Black" pitchFamily="34" charset="0"/>
              </a:rPr>
              <a:t>       </a:t>
            </a:r>
            <a:r>
              <a:rPr lang="ru-RU" sz="7200" dirty="0" err="1" smtClean="0">
                <a:ln w="38100">
                  <a:solidFill>
                    <a:schemeClr val="tx1"/>
                  </a:solidFill>
                </a:ln>
                <a:solidFill>
                  <a:srgbClr val="00B050"/>
                </a:solidFill>
                <a:latin typeface="Arial Black" pitchFamily="34" charset="0"/>
              </a:rPr>
              <a:t>ф</a:t>
            </a:r>
            <a:r>
              <a:rPr lang="ru-RU" sz="7200" dirty="0" smtClean="0">
                <a:ln w="38100">
                  <a:solidFill>
                    <a:schemeClr val="tx1"/>
                  </a:solidFill>
                </a:ln>
                <a:solidFill>
                  <a:srgbClr val="00B050"/>
                </a:solidFill>
                <a:latin typeface="Arial Black" pitchFamily="34" charset="0"/>
              </a:rPr>
              <a:t>        </a:t>
            </a:r>
            <a:r>
              <a:rPr lang="ru-RU" sz="7200" dirty="0" err="1" smtClean="0">
                <a:ln w="38100">
                  <a:noFill/>
                </a:ln>
                <a:solidFill>
                  <a:srgbClr val="0070C0"/>
                </a:solidFill>
                <a:latin typeface="Arial" pitchFamily="34" charset="0"/>
                <a:cs typeface="Arial" pitchFamily="34" charset="0"/>
              </a:rPr>
              <a:t>ф</a:t>
            </a:r>
            <a:endParaRPr lang="ru-RU" sz="7200" dirty="0" smtClean="0">
              <a:ln w="38100">
                <a:noFill/>
              </a:ln>
              <a:solidFill>
                <a:srgbClr val="0070C0"/>
              </a:solidFill>
              <a:latin typeface="Arial" pitchFamily="34" charset="0"/>
              <a:cs typeface="Arial" pitchFamily="34" charset="0"/>
            </a:endParaRPr>
          </a:p>
          <a:p>
            <a:pPr algn="l"/>
            <a:endParaRPr lang="ru-RU" sz="7200" dirty="0">
              <a:ln w="38100">
                <a:solidFill>
                  <a:schemeClr val="tx1"/>
                </a:solidFill>
              </a:ln>
              <a:solidFill>
                <a:srgbClr val="0070C0"/>
              </a:solidFill>
              <a:latin typeface="Arial Black" pitchFamily="34" charset="0"/>
            </a:endParaRPr>
          </a:p>
          <a:p>
            <a:pPr algn="l"/>
            <a:r>
              <a:rPr lang="ru-RU" sz="7200" dirty="0" smtClean="0">
                <a:ln w="38100">
                  <a:solidFill>
                    <a:schemeClr val="tx1"/>
                  </a:solidFill>
                </a:ln>
                <a:solidFill>
                  <a:srgbClr val="0070C0"/>
                </a:solidFill>
                <a:latin typeface="Arial Black" pitchFamily="34" charset="0"/>
              </a:rPr>
              <a:t>                                    </a:t>
            </a:r>
          </a:p>
          <a:p>
            <a:pPr algn="l"/>
            <a:endParaRPr lang="ru-RU" sz="7200" dirty="0">
              <a:ln w="38100">
                <a:solidFill>
                  <a:schemeClr val="tx1"/>
                </a:solidFill>
              </a:ln>
              <a:solidFill>
                <a:srgbClr val="0070C0"/>
              </a:solidFill>
              <a:latin typeface="Arial Black" pitchFamily="34" charset="0"/>
            </a:endParaRPr>
          </a:p>
        </p:txBody>
      </p:sp>
      <p:sp>
        <p:nvSpPr>
          <p:cNvPr id="4" name="Волна 3"/>
          <p:cNvSpPr/>
          <p:nvPr/>
        </p:nvSpPr>
        <p:spPr>
          <a:xfrm>
            <a:off x="1857356" y="1928802"/>
            <a:ext cx="3786214" cy="2214578"/>
          </a:xfrm>
          <a:prstGeom prst="wave">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sz="4400" dirty="0" err="1" smtClean="0">
                <a:latin typeface="Arial Black" pitchFamily="34" charset="0"/>
              </a:rPr>
              <a:t>ф</a:t>
            </a:r>
            <a:endParaRPr lang="ru-RU" sz="4400" dirty="0">
              <a:latin typeface="Arial Black" pitchFamily="34" charset="0"/>
            </a:endParaRPr>
          </a:p>
        </p:txBody>
      </p:sp>
      <p:pic>
        <p:nvPicPr>
          <p:cNvPr id="5" name="Рисунок 4" descr="http://ts2.mm.bing.net/images/thumbnail.aspx?q=324537422965&amp;id=41fa4c4a1b3b5242c7f1cd91c1e7fbe7&amp;url=http%3a%2f%2fi.actualno.com%2fclub.bg%2ffiles%2f2008%2f04%2f04%2fca361df4f1.jpg">
            <a:hlinkClick r:id="rId3"/>
          </p:cNvPr>
          <p:cNvPicPr/>
          <p:nvPr/>
        </p:nvPicPr>
        <p:blipFill>
          <a:blip r:embed="rId4"/>
          <a:srcRect/>
          <a:stretch>
            <a:fillRect/>
          </a:stretch>
        </p:blipFill>
        <p:spPr bwMode="auto">
          <a:xfrm>
            <a:off x="6000760" y="3786190"/>
            <a:ext cx="2214578" cy="221457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ox(in)">
                                      <p:cBhvr>
                                        <p:cTn id="13" dur="10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 calcmode="lin" valueType="num">
                                      <p:cBhvr additive="base">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9" dur="10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amond(in)">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74638"/>
            <a:ext cx="8429684" cy="6226196"/>
          </a:xfrm>
        </p:spPr>
        <p:txBody>
          <a:bodyPr>
            <a:normAutofit fontScale="90000"/>
          </a:bodyPr>
          <a:lstStyle/>
          <a:p>
            <a:pPr algn="l"/>
            <a:r>
              <a:rPr lang="ru-RU" b="1" dirty="0" smtClean="0">
                <a:solidFill>
                  <a:srgbClr val="FF0000"/>
                </a:solidFill>
              </a:rPr>
              <a:t>             Читаем дружно.</a:t>
            </a:r>
            <a:br>
              <a:rPr lang="ru-RU" b="1" dirty="0" smtClean="0">
                <a:solidFill>
                  <a:srgbClr val="FF0000"/>
                </a:solidFill>
              </a:rPr>
            </a:br>
            <a:r>
              <a:rPr lang="ru-RU" b="1" dirty="0" smtClean="0"/>
              <a:t>мак   Маша    мост      молот    мрак</a:t>
            </a:r>
            <a:br>
              <a:rPr lang="ru-RU" b="1" dirty="0" smtClean="0"/>
            </a:br>
            <a:r>
              <a:rPr lang="ru-RU" b="1" dirty="0" smtClean="0"/>
              <a:t>сок    Саша      куст       салат      стук</a:t>
            </a:r>
            <a:br>
              <a:rPr lang="ru-RU" b="1" dirty="0" smtClean="0"/>
            </a:br>
            <a:r>
              <a:rPr lang="ru-RU" b="1" dirty="0" smtClean="0"/>
              <a:t>лом   лапа       бокс      сахар     трос</a:t>
            </a:r>
            <a:br>
              <a:rPr lang="ru-RU" b="1" dirty="0" smtClean="0"/>
            </a:br>
            <a:r>
              <a:rPr lang="ru-RU" b="1" dirty="0" smtClean="0"/>
              <a:t>нос    норы      писк      комар    друг</a:t>
            </a:r>
            <a:br>
              <a:rPr lang="ru-RU" b="1" dirty="0" smtClean="0"/>
            </a:br>
            <a:r>
              <a:rPr lang="ru-RU" b="1" dirty="0" smtClean="0"/>
              <a:t>кот     кони       торт      горох      трон</a:t>
            </a:r>
            <a:br>
              <a:rPr lang="ru-RU" b="1" dirty="0" smtClean="0"/>
            </a:br>
            <a:r>
              <a:rPr lang="ru-RU" b="1" dirty="0" smtClean="0"/>
              <a:t>лук     рука       тигр      топор      слон</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endParaRPr lang="ru-RU" b="1" dirty="0"/>
          </a:p>
        </p:txBody>
      </p:sp>
      <p:pic>
        <p:nvPicPr>
          <p:cNvPr id="1026" name="Picture 2" descr="C:\Program Files\Microsoft Office\MEDIA\CAGCAT10\j0183290.wmf"/>
          <p:cNvPicPr>
            <a:picLocks noGrp="1" noChangeAspect="1" noChangeArrowheads="1"/>
          </p:cNvPicPr>
          <p:nvPr>
            <p:ph idx="1"/>
          </p:nvPr>
        </p:nvPicPr>
        <p:blipFill>
          <a:blip r:embed="rId2"/>
          <a:srcRect/>
          <a:stretch>
            <a:fillRect/>
          </a:stretch>
        </p:blipFill>
        <p:spPr bwMode="auto">
          <a:xfrm>
            <a:off x="6786578" y="4643446"/>
            <a:ext cx="1643074" cy="176249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14290"/>
            <a:ext cx="8715436" cy="6429420"/>
          </a:xfrm>
        </p:spPr>
        <p:txBody>
          <a:bodyPr/>
          <a:lstStyle/>
          <a:p>
            <a:r>
              <a:rPr lang="ru-RU" dirty="0" smtClean="0">
                <a:solidFill>
                  <a:srgbClr val="CC00FF"/>
                </a:solidFill>
              </a:rPr>
              <a:t>Рак   мрак                                          </a:t>
            </a:r>
            <a:r>
              <a:rPr lang="ru-RU" dirty="0" smtClean="0">
                <a:solidFill>
                  <a:srgbClr val="0000FF"/>
                </a:solidFill>
              </a:rPr>
              <a:t>рад град</a:t>
            </a:r>
          </a:p>
          <a:p>
            <a:r>
              <a:rPr lang="ru-RU" dirty="0" smtClean="0">
                <a:solidFill>
                  <a:srgbClr val="CC00FF"/>
                </a:solidFill>
              </a:rPr>
              <a:t>Лад   клад                                          </a:t>
            </a:r>
            <a:r>
              <a:rPr lang="ru-RU" dirty="0" smtClean="0">
                <a:solidFill>
                  <a:srgbClr val="0000FF"/>
                </a:solidFill>
              </a:rPr>
              <a:t>лаз глаз</a:t>
            </a:r>
          </a:p>
          <a:p>
            <a:r>
              <a:rPr lang="ru-RU" dirty="0" smtClean="0">
                <a:solidFill>
                  <a:srgbClr val="CC00FF"/>
                </a:solidFill>
              </a:rPr>
              <a:t>Вас    квас                                           </a:t>
            </a:r>
            <a:r>
              <a:rPr lang="ru-RU" dirty="0" smtClean="0">
                <a:solidFill>
                  <a:srgbClr val="0000FF"/>
                </a:solidFill>
              </a:rPr>
              <a:t>рос  трос</a:t>
            </a:r>
          </a:p>
          <a:p>
            <a:r>
              <a:rPr lang="ru-RU" dirty="0" smtClean="0">
                <a:solidFill>
                  <a:srgbClr val="CC00FF"/>
                </a:solidFill>
              </a:rPr>
              <a:t>Ров    кров                                           </a:t>
            </a:r>
            <a:r>
              <a:rPr lang="ru-RU" dirty="0" smtClean="0">
                <a:solidFill>
                  <a:srgbClr val="0000FF"/>
                </a:solidFill>
              </a:rPr>
              <a:t>лов  плов</a:t>
            </a:r>
          </a:p>
          <a:p>
            <a:r>
              <a:rPr lang="ru-RU" dirty="0" smtClean="0">
                <a:solidFill>
                  <a:srgbClr val="CC00FF"/>
                </a:solidFill>
              </a:rPr>
              <a:t>Ток  сток                                               </a:t>
            </a:r>
            <a:r>
              <a:rPr lang="ru-RU" dirty="0" smtClean="0">
                <a:solidFill>
                  <a:srgbClr val="0000FF"/>
                </a:solidFill>
              </a:rPr>
              <a:t>топ  стоп</a:t>
            </a:r>
          </a:p>
          <a:p>
            <a:r>
              <a:rPr lang="ru-RU" dirty="0" smtClean="0">
                <a:solidFill>
                  <a:srgbClr val="CC00FF"/>
                </a:solidFill>
              </a:rPr>
              <a:t>Тол  стол                                               </a:t>
            </a:r>
            <a:r>
              <a:rPr lang="ru-RU" dirty="0" smtClean="0">
                <a:solidFill>
                  <a:srgbClr val="0000FF"/>
                </a:solidFill>
              </a:rPr>
              <a:t>тук  стук</a:t>
            </a:r>
          </a:p>
          <a:p>
            <a:r>
              <a:rPr lang="ru-RU" dirty="0" smtClean="0">
                <a:solidFill>
                  <a:srgbClr val="CC00FF"/>
                </a:solidFill>
              </a:rPr>
              <a:t>Вол  волк                                              </a:t>
            </a:r>
            <a:r>
              <a:rPr lang="ru-RU" dirty="0" smtClean="0">
                <a:solidFill>
                  <a:srgbClr val="0000FF"/>
                </a:solidFill>
              </a:rPr>
              <a:t>бок  бокс</a:t>
            </a:r>
            <a:endParaRPr lang="ru-RU" dirty="0">
              <a:solidFill>
                <a:srgbClr val="0000FF"/>
              </a:solidFill>
            </a:endParaRPr>
          </a:p>
        </p:txBody>
      </p:sp>
      <p:grpSp>
        <p:nvGrpSpPr>
          <p:cNvPr id="4" name="Group 50"/>
          <p:cNvGrpSpPr>
            <a:grpSpLocks/>
          </p:cNvGrpSpPr>
          <p:nvPr/>
        </p:nvGrpSpPr>
        <p:grpSpPr bwMode="auto">
          <a:xfrm>
            <a:off x="3000364" y="500042"/>
            <a:ext cx="3024188" cy="4537075"/>
            <a:chOff x="657" y="981"/>
            <a:chExt cx="1225" cy="1995"/>
          </a:xfrm>
        </p:grpSpPr>
        <p:sp>
          <p:nvSpPr>
            <p:cNvPr id="5" name="AutoShape 51"/>
            <p:cNvSpPr>
              <a:spLocks noChangeArrowheads="1"/>
            </p:cNvSpPr>
            <p:nvPr/>
          </p:nvSpPr>
          <p:spPr bwMode="auto">
            <a:xfrm>
              <a:off x="657" y="2205"/>
              <a:ext cx="1225" cy="726"/>
            </a:xfrm>
            <a:prstGeom prst="triangle">
              <a:avLst>
                <a:gd name="adj" fmla="val 50000"/>
              </a:avLst>
            </a:prstGeom>
            <a:solidFill>
              <a:srgbClr val="00FF00"/>
            </a:solidFill>
            <a:ln w="9525">
              <a:solidFill>
                <a:srgbClr val="339966"/>
              </a:solidFill>
              <a:miter lim="800000"/>
              <a:headEnd/>
              <a:tailEnd/>
            </a:ln>
            <a:effectLst/>
          </p:spPr>
          <p:txBody>
            <a:bodyPr wrap="none" anchor="ctr"/>
            <a:lstStyle/>
            <a:p>
              <a:endParaRPr lang="ru-RU"/>
            </a:p>
          </p:txBody>
        </p:sp>
        <p:sp>
          <p:nvSpPr>
            <p:cNvPr id="6" name="AutoShape 52"/>
            <p:cNvSpPr>
              <a:spLocks noChangeArrowheads="1"/>
            </p:cNvSpPr>
            <p:nvPr/>
          </p:nvSpPr>
          <p:spPr bwMode="auto">
            <a:xfrm>
              <a:off x="703" y="1979"/>
              <a:ext cx="1089" cy="589"/>
            </a:xfrm>
            <a:prstGeom prst="triangle">
              <a:avLst>
                <a:gd name="adj" fmla="val 50000"/>
              </a:avLst>
            </a:prstGeom>
            <a:solidFill>
              <a:srgbClr val="00FF00"/>
            </a:solidFill>
            <a:ln w="9525">
              <a:solidFill>
                <a:srgbClr val="339966"/>
              </a:solidFill>
              <a:miter lim="800000"/>
              <a:headEnd/>
              <a:tailEnd/>
            </a:ln>
            <a:effectLst/>
          </p:spPr>
          <p:txBody>
            <a:bodyPr/>
            <a:lstStyle/>
            <a:p>
              <a:pPr marL="342900" indent="-342900">
                <a:lnSpc>
                  <a:spcPct val="90000"/>
                </a:lnSpc>
                <a:spcBef>
                  <a:spcPct val="20000"/>
                </a:spcBef>
              </a:pPr>
              <a:endParaRPr lang="ru-RU" sz="2800"/>
            </a:p>
          </p:txBody>
        </p:sp>
        <p:sp>
          <p:nvSpPr>
            <p:cNvPr id="7" name="AutoShape 53"/>
            <p:cNvSpPr>
              <a:spLocks noChangeArrowheads="1"/>
            </p:cNvSpPr>
            <p:nvPr/>
          </p:nvSpPr>
          <p:spPr bwMode="auto">
            <a:xfrm>
              <a:off x="748" y="1752"/>
              <a:ext cx="998" cy="454"/>
            </a:xfrm>
            <a:prstGeom prst="triangle">
              <a:avLst>
                <a:gd name="adj" fmla="val 50000"/>
              </a:avLst>
            </a:prstGeom>
            <a:solidFill>
              <a:srgbClr val="00FF00"/>
            </a:solidFill>
            <a:ln w="9525">
              <a:solidFill>
                <a:srgbClr val="339966"/>
              </a:solidFill>
              <a:miter lim="800000"/>
              <a:headEnd/>
              <a:tailEnd/>
            </a:ln>
            <a:effectLst/>
          </p:spPr>
          <p:txBody>
            <a:bodyPr wrap="none" anchor="ctr"/>
            <a:lstStyle/>
            <a:p>
              <a:endParaRPr lang="ru-RU"/>
            </a:p>
          </p:txBody>
        </p:sp>
        <p:sp>
          <p:nvSpPr>
            <p:cNvPr id="8" name="AutoShape 54"/>
            <p:cNvSpPr>
              <a:spLocks noChangeArrowheads="1"/>
            </p:cNvSpPr>
            <p:nvPr/>
          </p:nvSpPr>
          <p:spPr bwMode="auto">
            <a:xfrm>
              <a:off x="793" y="1525"/>
              <a:ext cx="817" cy="363"/>
            </a:xfrm>
            <a:prstGeom prst="triangle">
              <a:avLst>
                <a:gd name="adj" fmla="val 50000"/>
              </a:avLst>
            </a:prstGeom>
            <a:solidFill>
              <a:srgbClr val="00FF00"/>
            </a:solidFill>
            <a:ln w="9525">
              <a:solidFill>
                <a:srgbClr val="339966"/>
              </a:solidFill>
              <a:miter lim="800000"/>
              <a:headEnd/>
              <a:tailEnd/>
            </a:ln>
            <a:effectLst/>
          </p:spPr>
          <p:txBody>
            <a:bodyPr wrap="none" anchor="ctr"/>
            <a:lstStyle/>
            <a:p>
              <a:endParaRPr lang="ru-RU"/>
            </a:p>
          </p:txBody>
        </p:sp>
        <p:sp>
          <p:nvSpPr>
            <p:cNvPr id="9" name="AutoShape 55"/>
            <p:cNvSpPr>
              <a:spLocks noChangeArrowheads="1"/>
            </p:cNvSpPr>
            <p:nvPr/>
          </p:nvSpPr>
          <p:spPr bwMode="auto">
            <a:xfrm>
              <a:off x="884" y="1207"/>
              <a:ext cx="681" cy="363"/>
            </a:xfrm>
            <a:prstGeom prst="triangle">
              <a:avLst>
                <a:gd name="adj" fmla="val 50000"/>
              </a:avLst>
            </a:prstGeom>
            <a:solidFill>
              <a:srgbClr val="00FF00"/>
            </a:solidFill>
            <a:ln w="9525">
              <a:solidFill>
                <a:srgbClr val="339966"/>
              </a:solidFill>
              <a:miter lim="800000"/>
              <a:headEnd/>
              <a:tailEnd/>
            </a:ln>
            <a:effectLst/>
          </p:spPr>
          <p:txBody>
            <a:bodyPr wrap="none" anchor="ctr"/>
            <a:lstStyle/>
            <a:p>
              <a:endParaRPr lang="ru-RU"/>
            </a:p>
          </p:txBody>
        </p:sp>
        <p:sp>
          <p:nvSpPr>
            <p:cNvPr id="10" name="AutoShape 56"/>
            <p:cNvSpPr>
              <a:spLocks noChangeArrowheads="1"/>
            </p:cNvSpPr>
            <p:nvPr/>
          </p:nvSpPr>
          <p:spPr bwMode="auto">
            <a:xfrm>
              <a:off x="1020" y="981"/>
              <a:ext cx="362" cy="408"/>
            </a:xfrm>
            <a:prstGeom prst="star5">
              <a:avLst/>
            </a:prstGeom>
            <a:solidFill>
              <a:srgbClr val="FF0000"/>
            </a:solidFill>
            <a:ln w="9525">
              <a:solidFill>
                <a:srgbClr val="FF00FF"/>
              </a:solidFill>
              <a:miter lim="800000"/>
              <a:headEnd/>
              <a:tailEnd/>
            </a:ln>
            <a:effectLst/>
          </p:spPr>
          <p:txBody>
            <a:bodyPr wrap="none" anchor="ctr"/>
            <a:lstStyle/>
            <a:p>
              <a:endParaRPr lang="ru-RU"/>
            </a:p>
          </p:txBody>
        </p:sp>
        <p:sp>
          <p:nvSpPr>
            <p:cNvPr id="11" name="Oval 57"/>
            <p:cNvSpPr>
              <a:spLocks noChangeArrowheads="1"/>
            </p:cNvSpPr>
            <p:nvPr/>
          </p:nvSpPr>
          <p:spPr bwMode="auto">
            <a:xfrm>
              <a:off x="1474" y="1842"/>
              <a:ext cx="136" cy="136"/>
            </a:xfrm>
            <a:prstGeom prst="ellipse">
              <a:avLst/>
            </a:prstGeom>
            <a:solidFill>
              <a:srgbClr val="FFFF00"/>
            </a:solidFill>
            <a:ln w="9525">
              <a:solidFill>
                <a:srgbClr val="FFCC00"/>
              </a:solidFill>
              <a:round/>
              <a:headEnd/>
              <a:tailEnd/>
            </a:ln>
            <a:effectLst/>
          </p:spPr>
          <p:txBody>
            <a:bodyPr wrap="none" anchor="ctr"/>
            <a:lstStyle/>
            <a:p>
              <a:endParaRPr lang="ru-RU"/>
            </a:p>
          </p:txBody>
        </p:sp>
        <p:sp>
          <p:nvSpPr>
            <p:cNvPr id="12" name="Oval 58"/>
            <p:cNvSpPr>
              <a:spLocks noChangeArrowheads="1"/>
            </p:cNvSpPr>
            <p:nvPr/>
          </p:nvSpPr>
          <p:spPr bwMode="auto">
            <a:xfrm>
              <a:off x="975" y="2523"/>
              <a:ext cx="136" cy="136"/>
            </a:xfrm>
            <a:prstGeom prst="ellipse">
              <a:avLst/>
            </a:prstGeom>
            <a:solidFill>
              <a:srgbClr val="FFFF00"/>
            </a:solidFill>
            <a:ln w="9525">
              <a:solidFill>
                <a:srgbClr val="FFCC00"/>
              </a:solidFill>
              <a:round/>
              <a:headEnd/>
              <a:tailEnd/>
            </a:ln>
            <a:effectLst/>
          </p:spPr>
          <p:txBody>
            <a:bodyPr wrap="none" anchor="ctr"/>
            <a:lstStyle/>
            <a:p>
              <a:endParaRPr lang="ru-RU"/>
            </a:p>
          </p:txBody>
        </p:sp>
        <p:sp>
          <p:nvSpPr>
            <p:cNvPr id="13" name="Oval 59"/>
            <p:cNvSpPr>
              <a:spLocks noChangeArrowheads="1"/>
            </p:cNvSpPr>
            <p:nvPr/>
          </p:nvSpPr>
          <p:spPr bwMode="auto">
            <a:xfrm>
              <a:off x="1066" y="1525"/>
              <a:ext cx="136" cy="136"/>
            </a:xfrm>
            <a:prstGeom prst="ellipse">
              <a:avLst/>
            </a:prstGeom>
            <a:solidFill>
              <a:srgbClr val="FFFF00"/>
            </a:solidFill>
            <a:ln w="9525">
              <a:solidFill>
                <a:srgbClr val="FFCC00"/>
              </a:solidFill>
              <a:round/>
              <a:headEnd/>
              <a:tailEnd/>
            </a:ln>
            <a:effectLst/>
          </p:spPr>
          <p:txBody>
            <a:bodyPr wrap="none" anchor="ctr"/>
            <a:lstStyle/>
            <a:p>
              <a:endParaRPr lang="ru-RU"/>
            </a:p>
          </p:txBody>
        </p:sp>
        <p:sp>
          <p:nvSpPr>
            <p:cNvPr id="14" name="Oval 60"/>
            <p:cNvSpPr>
              <a:spLocks noChangeArrowheads="1"/>
            </p:cNvSpPr>
            <p:nvPr/>
          </p:nvSpPr>
          <p:spPr bwMode="auto">
            <a:xfrm>
              <a:off x="1338" y="2160"/>
              <a:ext cx="136" cy="136"/>
            </a:xfrm>
            <a:prstGeom prst="ellipse">
              <a:avLst/>
            </a:prstGeom>
            <a:solidFill>
              <a:srgbClr val="FFFF00"/>
            </a:solidFill>
            <a:ln w="9525">
              <a:solidFill>
                <a:srgbClr val="FFCC00"/>
              </a:solidFill>
              <a:round/>
              <a:headEnd/>
              <a:tailEnd/>
            </a:ln>
            <a:effectLst/>
          </p:spPr>
          <p:txBody>
            <a:bodyPr wrap="none" anchor="ctr"/>
            <a:lstStyle/>
            <a:p>
              <a:endParaRPr lang="ru-RU"/>
            </a:p>
          </p:txBody>
        </p:sp>
        <p:sp>
          <p:nvSpPr>
            <p:cNvPr id="15" name="Oval 61"/>
            <p:cNvSpPr>
              <a:spLocks noChangeArrowheads="1"/>
            </p:cNvSpPr>
            <p:nvPr/>
          </p:nvSpPr>
          <p:spPr bwMode="auto">
            <a:xfrm>
              <a:off x="1020" y="2069"/>
              <a:ext cx="136" cy="136"/>
            </a:xfrm>
            <a:prstGeom prst="ellipse">
              <a:avLst/>
            </a:prstGeom>
            <a:solidFill>
              <a:srgbClr val="FF00FF"/>
            </a:solidFill>
            <a:ln w="9525">
              <a:solidFill>
                <a:srgbClr val="993366"/>
              </a:solidFill>
              <a:round/>
              <a:headEnd/>
              <a:tailEnd/>
            </a:ln>
            <a:effectLst/>
          </p:spPr>
          <p:txBody>
            <a:bodyPr wrap="none" anchor="ctr"/>
            <a:lstStyle/>
            <a:p>
              <a:endParaRPr lang="ru-RU"/>
            </a:p>
          </p:txBody>
        </p:sp>
        <p:sp>
          <p:nvSpPr>
            <p:cNvPr id="16" name="Oval 62"/>
            <p:cNvSpPr>
              <a:spLocks noChangeArrowheads="1"/>
            </p:cNvSpPr>
            <p:nvPr/>
          </p:nvSpPr>
          <p:spPr bwMode="auto">
            <a:xfrm>
              <a:off x="1429" y="2432"/>
              <a:ext cx="136" cy="136"/>
            </a:xfrm>
            <a:prstGeom prst="ellipse">
              <a:avLst/>
            </a:prstGeom>
            <a:solidFill>
              <a:srgbClr val="FF00FF"/>
            </a:solidFill>
            <a:ln w="9525">
              <a:solidFill>
                <a:srgbClr val="993366"/>
              </a:solidFill>
              <a:round/>
              <a:headEnd/>
              <a:tailEnd/>
            </a:ln>
            <a:effectLst/>
          </p:spPr>
          <p:txBody>
            <a:bodyPr wrap="none" anchor="ctr"/>
            <a:lstStyle/>
            <a:p>
              <a:endParaRPr lang="ru-RU"/>
            </a:p>
          </p:txBody>
        </p:sp>
        <p:sp>
          <p:nvSpPr>
            <p:cNvPr id="17" name="Oval 63"/>
            <p:cNvSpPr>
              <a:spLocks noChangeArrowheads="1"/>
            </p:cNvSpPr>
            <p:nvPr/>
          </p:nvSpPr>
          <p:spPr bwMode="auto">
            <a:xfrm>
              <a:off x="1383" y="2840"/>
              <a:ext cx="136" cy="136"/>
            </a:xfrm>
            <a:prstGeom prst="ellipse">
              <a:avLst/>
            </a:prstGeom>
            <a:solidFill>
              <a:srgbClr val="FF00FF"/>
            </a:solidFill>
            <a:ln w="9525">
              <a:solidFill>
                <a:srgbClr val="993366"/>
              </a:solidFill>
              <a:round/>
              <a:headEnd/>
              <a:tailEnd/>
            </a:ln>
            <a:effectLst/>
          </p:spPr>
          <p:txBody>
            <a:bodyPr wrap="none" anchor="ctr"/>
            <a:lstStyle/>
            <a:p>
              <a:endParaRPr lang="ru-RU"/>
            </a:p>
          </p:txBody>
        </p:sp>
        <p:sp>
          <p:nvSpPr>
            <p:cNvPr id="18" name="Oval 64"/>
            <p:cNvSpPr>
              <a:spLocks noChangeArrowheads="1"/>
            </p:cNvSpPr>
            <p:nvPr/>
          </p:nvSpPr>
          <p:spPr bwMode="auto">
            <a:xfrm>
              <a:off x="793" y="2840"/>
              <a:ext cx="136" cy="136"/>
            </a:xfrm>
            <a:prstGeom prst="ellipse">
              <a:avLst/>
            </a:prstGeom>
            <a:solidFill>
              <a:srgbClr val="00FFFF"/>
            </a:solidFill>
            <a:ln w="9525">
              <a:solidFill>
                <a:srgbClr val="00CCFF"/>
              </a:solidFill>
              <a:round/>
              <a:headEnd/>
              <a:tailEnd/>
            </a:ln>
            <a:effectLst/>
          </p:spPr>
          <p:txBody>
            <a:bodyPr wrap="none" anchor="ctr"/>
            <a:lstStyle/>
            <a:p>
              <a:endParaRPr lang="ru-RU"/>
            </a:p>
          </p:txBody>
        </p:sp>
        <p:sp>
          <p:nvSpPr>
            <p:cNvPr id="19" name="Oval 65"/>
            <p:cNvSpPr>
              <a:spLocks noChangeArrowheads="1"/>
            </p:cNvSpPr>
            <p:nvPr/>
          </p:nvSpPr>
          <p:spPr bwMode="auto">
            <a:xfrm>
              <a:off x="1111" y="2296"/>
              <a:ext cx="136" cy="136"/>
            </a:xfrm>
            <a:prstGeom prst="ellipse">
              <a:avLst/>
            </a:prstGeom>
            <a:solidFill>
              <a:srgbClr val="00FFFF"/>
            </a:solidFill>
            <a:ln w="9525">
              <a:solidFill>
                <a:srgbClr val="00CCFF"/>
              </a:solidFill>
              <a:round/>
              <a:headEnd/>
              <a:tailEnd/>
            </a:ln>
            <a:effectLst/>
          </p:spPr>
          <p:txBody>
            <a:bodyPr wrap="none" anchor="ctr"/>
            <a:lstStyle/>
            <a:p>
              <a:endParaRPr lang="ru-RU"/>
            </a:p>
          </p:txBody>
        </p:sp>
        <p:sp>
          <p:nvSpPr>
            <p:cNvPr id="20" name="Oval 66"/>
            <p:cNvSpPr>
              <a:spLocks noChangeArrowheads="1"/>
            </p:cNvSpPr>
            <p:nvPr/>
          </p:nvSpPr>
          <p:spPr bwMode="auto">
            <a:xfrm>
              <a:off x="1338" y="1434"/>
              <a:ext cx="136" cy="136"/>
            </a:xfrm>
            <a:prstGeom prst="ellipse">
              <a:avLst/>
            </a:prstGeom>
            <a:solidFill>
              <a:srgbClr val="00FFFF"/>
            </a:solidFill>
            <a:ln w="9525">
              <a:solidFill>
                <a:srgbClr val="00CCFF"/>
              </a:solidFill>
              <a:round/>
              <a:headEnd/>
              <a:tailEnd/>
            </a:ln>
            <a:effectLst/>
          </p:spPr>
          <p:txBody>
            <a:bodyPr wrap="none" anchor="ctr"/>
            <a:lstStyle/>
            <a:p>
              <a:endParaRPr lang="ru-RU"/>
            </a:p>
          </p:txBody>
        </p:sp>
        <p:sp>
          <p:nvSpPr>
            <p:cNvPr id="21" name="Oval 67"/>
            <p:cNvSpPr>
              <a:spLocks noChangeArrowheads="1"/>
            </p:cNvSpPr>
            <p:nvPr/>
          </p:nvSpPr>
          <p:spPr bwMode="auto">
            <a:xfrm>
              <a:off x="1156" y="1797"/>
              <a:ext cx="136" cy="136"/>
            </a:xfrm>
            <a:prstGeom prst="ellipse">
              <a:avLst/>
            </a:prstGeom>
            <a:solidFill>
              <a:srgbClr val="FF0000"/>
            </a:solidFill>
            <a:ln w="9525">
              <a:solidFill>
                <a:srgbClr val="993366"/>
              </a:solidFill>
              <a:round/>
              <a:headEnd/>
              <a:tailEnd/>
            </a:ln>
            <a:effectLst/>
          </p:spPr>
          <p:txBody>
            <a:bodyPr wrap="none" anchor="ctr"/>
            <a:lstStyle/>
            <a:p>
              <a:endParaRPr lang="ru-RU"/>
            </a:p>
          </p:txBody>
        </p:sp>
        <p:sp>
          <p:nvSpPr>
            <p:cNvPr id="22" name="Oval 68"/>
            <p:cNvSpPr>
              <a:spLocks noChangeArrowheads="1"/>
            </p:cNvSpPr>
            <p:nvPr/>
          </p:nvSpPr>
          <p:spPr bwMode="auto">
            <a:xfrm>
              <a:off x="793" y="2115"/>
              <a:ext cx="136" cy="136"/>
            </a:xfrm>
            <a:prstGeom prst="ellipse">
              <a:avLst/>
            </a:prstGeom>
            <a:solidFill>
              <a:srgbClr val="FF0000"/>
            </a:solidFill>
            <a:ln w="9525">
              <a:solidFill>
                <a:srgbClr val="993366"/>
              </a:solidFill>
              <a:round/>
              <a:headEnd/>
              <a:tailEnd/>
            </a:ln>
            <a:effectLst/>
          </p:spPr>
          <p:txBody>
            <a:bodyPr wrap="none" anchor="ctr"/>
            <a:lstStyle/>
            <a:p>
              <a:endParaRPr lang="ru-RU"/>
            </a:p>
          </p:txBody>
        </p:sp>
        <p:sp>
          <p:nvSpPr>
            <p:cNvPr id="23" name="Oval 69"/>
            <p:cNvSpPr>
              <a:spLocks noChangeArrowheads="1"/>
            </p:cNvSpPr>
            <p:nvPr/>
          </p:nvSpPr>
          <p:spPr bwMode="auto">
            <a:xfrm>
              <a:off x="1247" y="2614"/>
              <a:ext cx="136" cy="136"/>
            </a:xfrm>
            <a:prstGeom prst="ellipse">
              <a:avLst/>
            </a:prstGeom>
            <a:solidFill>
              <a:srgbClr val="FF0000"/>
            </a:solidFill>
            <a:ln w="9525">
              <a:solidFill>
                <a:srgbClr val="993366"/>
              </a:solidFill>
              <a:round/>
              <a:headEnd/>
              <a:tailEnd/>
            </a:ln>
            <a:effectLst/>
          </p:spPr>
          <p:txBody>
            <a:bodyPr wrap="none" anchor="ctr"/>
            <a:lstStyle/>
            <a:p>
              <a:endParaRPr lang="ru-RU"/>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14290"/>
            <a:ext cx="8329642" cy="5911873"/>
          </a:xfrm>
        </p:spPr>
        <p:txBody>
          <a:bodyPr>
            <a:normAutofit fontScale="92500" lnSpcReduction="20000"/>
          </a:bodyPr>
          <a:lstStyle/>
          <a:p>
            <a:pPr>
              <a:buNone/>
            </a:pPr>
            <a:endParaRPr lang="ru-RU" dirty="0" smtClean="0">
              <a:solidFill>
                <a:srgbClr val="00B050"/>
              </a:solidFill>
            </a:endParaRPr>
          </a:p>
          <a:p>
            <a:pPr>
              <a:buNone/>
            </a:pPr>
            <a:r>
              <a:rPr lang="ru-RU" dirty="0" smtClean="0">
                <a:solidFill>
                  <a:srgbClr val="00B050"/>
                </a:solidFill>
              </a:rPr>
              <a:t>  Фа –</a:t>
            </a:r>
            <a:r>
              <a:rPr lang="ru-RU" dirty="0" err="1" smtClean="0">
                <a:solidFill>
                  <a:srgbClr val="00B050"/>
                </a:solidFill>
              </a:rPr>
              <a:t>фя</a:t>
            </a:r>
            <a:r>
              <a:rPr lang="ru-RU" dirty="0" smtClean="0">
                <a:solidFill>
                  <a:srgbClr val="00B050"/>
                </a:solidFill>
              </a:rPr>
              <a:t>   </a:t>
            </a:r>
            <a:r>
              <a:rPr lang="ru-RU" dirty="0" err="1" smtClean="0">
                <a:solidFill>
                  <a:srgbClr val="00B050"/>
                </a:solidFill>
              </a:rPr>
              <a:t>фо</a:t>
            </a:r>
            <a:r>
              <a:rPr lang="ru-RU" dirty="0" smtClean="0">
                <a:solidFill>
                  <a:srgbClr val="00B050"/>
                </a:solidFill>
              </a:rPr>
              <a:t> – </a:t>
            </a:r>
            <a:r>
              <a:rPr lang="ru-RU" dirty="0" err="1" smtClean="0">
                <a:solidFill>
                  <a:srgbClr val="00B050"/>
                </a:solidFill>
              </a:rPr>
              <a:t>фё</a:t>
            </a:r>
            <a:r>
              <a:rPr lang="ru-RU" dirty="0" smtClean="0">
                <a:solidFill>
                  <a:srgbClr val="00B050"/>
                </a:solidFill>
              </a:rPr>
              <a:t>    фи – </a:t>
            </a:r>
            <a:r>
              <a:rPr lang="ru-RU" dirty="0" err="1" smtClean="0">
                <a:solidFill>
                  <a:srgbClr val="00B050"/>
                </a:solidFill>
              </a:rPr>
              <a:t>фы</a:t>
            </a:r>
            <a:r>
              <a:rPr lang="ru-RU" dirty="0" smtClean="0">
                <a:solidFill>
                  <a:srgbClr val="00B050"/>
                </a:solidFill>
              </a:rPr>
              <a:t>   фу – </a:t>
            </a:r>
            <a:r>
              <a:rPr lang="ru-RU" dirty="0" err="1" smtClean="0">
                <a:solidFill>
                  <a:srgbClr val="00B050"/>
                </a:solidFill>
              </a:rPr>
              <a:t>фю</a:t>
            </a:r>
            <a:r>
              <a:rPr lang="ru-RU" dirty="0" smtClean="0">
                <a:solidFill>
                  <a:srgbClr val="00B050"/>
                </a:solidFill>
              </a:rPr>
              <a:t>   </a:t>
            </a:r>
            <a:r>
              <a:rPr lang="ru-RU" dirty="0" err="1" smtClean="0">
                <a:solidFill>
                  <a:srgbClr val="00B050"/>
                </a:solidFill>
              </a:rPr>
              <a:t>фэ</a:t>
            </a:r>
            <a:r>
              <a:rPr lang="ru-RU" dirty="0" smtClean="0">
                <a:solidFill>
                  <a:srgbClr val="00B050"/>
                </a:solidFill>
              </a:rPr>
              <a:t> –</a:t>
            </a:r>
            <a:r>
              <a:rPr lang="ru-RU" dirty="0" err="1" smtClean="0">
                <a:solidFill>
                  <a:srgbClr val="00B050"/>
                </a:solidFill>
              </a:rPr>
              <a:t>фе</a:t>
            </a:r>
            <a:endParaRPr lang="ru-RU" dirty="0" smtClean="0">
              <a:solidFill>
                <a:srgbClr val="00B050"/>
              </a:solidFill>
            </a:endParaRPr>
          </a:p>
          <a:p>
            <a:pPr>
              <a:buNone/>
            </a:pPr>
            <a:endParaRPr lang="ru-RU" dirty="0">
              <a:solidFill>
                <a:srgbClr val="00B050"/>
              </a:solidFill>
            </a:endParaRPr>
          </a:p>
          <a:p>
            <a:pPr>
              <a:buNone/>
            </a:pPr>
            <a:r>
              <a:rPr lang="ru-RU" dirty="0" smtClean="0">
                <a:solidFill>
                  <a:srgbClr val="00B050"/>
                </a:solidFill>
              </a:rPr>
              <a:t>                              фа</a:t>
            </a:r>
            <a:r>
              <a:rPr lang="ru-RU" dirty="0" smtClean="0">
                <a:solidFill>
                  <a:srgbClr val="002060"/>
                </a:solidFill>
              </a:rPr>
              <a:t>зан</a:t>
            </a:r>
          </a:p>
          <a:p>
            <a:pPr>
              <a:buNone/>
            </a:pPr>
            <a:endParaRPr lang="ru-RU" dirty="0">
              <a:solidFill>
                <a:srgbClr val="002060"/>
              </a:solidFill>
            </a:endParaRPr>
          </a:p>
          <a:p>
            <a:pPr>
              <a:buNone/>
            </a:pPr>
            <a:endParaRPr lang="ru-RU" dirty="0" smtClean="0">
              <a:solidFill>
                <a:srgbClr val="002060"/>
              </a:solidFill>
            </a:endParaRPr>
          </a:p>
          <a:p>
            <a:pPr>
              <a:buNone/>
            </a:pPr>
            <a:r>
              <a:rPr lang="ru-RU" dirty="0">
                <a:solidFill>
                  <a:srgbClr val="002060"/>
                </a:solidFill>
              </a:rPr>
              <a:t> </a:t>
            </a:r>
            <a:r>
              <a:rPr lang="ru-RU" dirty="0" smtClean="0">
                <a:solidFill>
                  <a:srgbClr val="002060"/>
                </a:solidFill>
              </a:rPr>
              <a:t>                                                           </a:t>
            </a:r>
          </a:p>
          <a:p>
            <a:pPr>
              <a:buNone/>
            </a:pPr>
            <a:r>
              <a:rPr lang="ru-RU" dirty="0">
                <a:solidFill>
                  <a:srgbClr val="002060"/>
                </a:solidFill>
              </a:rPr>
              <a:t> </a:t>
            </a:r>
            <a:r>
              <a:rPr lang="ru-RU" dirty="0" smtClean="0">
                <a:solidFill>
                  <a:srgbClr val="002060"/>
                </a:solidFill>
              </a:rPr>
              <a:t>                                                            </a:t>
            </a:r>
            <a:r>
              <a:rPr lang="ru-RU" dirty="0" smtClean="0">
                <a:solidFill>
                  <a:srgbClr val="00B050"/>
                </a:solidFill>
              </a:rPr>
              <a:t>фи</a:t>
            </a:r>
            <a:r>
              <a:rPr lang="ru-RU" dirty="0" smtClean="0">
                <a:solidFill>
                  <a:srgbClr val="002060"/>
                </a:solidFill>
              </a:rPr>
              <a:t>лин</a:t>
            </a:r>
          </a:p>
          <a:p>
            <a:pPr>
              <a:buNone/>
            </a:pPr>
            <a:endParaRPr lang="ru-RU" dirty="0">
              <a:solidFill>
                <a:srgbClr val="002060"/>
              </a:solidFill>
            </a:endParaRPr>
          </a:p>
          <a:p>
            <a:pPr>
              <a:buNone/>
            </a:pPr>
            <a:endParaRPr lang="ru-RU" dirty="0" smtClean="0">
              <a:solidFill>
                <a:srgbClr val="002060"/>
              </a:solidFill>
            </a:endParaRPr>
          </a:p>
          <a:p>
            <a:pPr>
              <a:buNone/>
            </a:pPr>
            <a:r>
              <a:rPr lang="ru-RU" dirty="0">
                <a:solidFill>
                  <a:srgbClr val="002060"/>
                </a:solidFill>
              </a:rPr>
              <a:t> </a:t>
            </a:r>
            <a:r>
              <a:rPr lang="ru-RU" dirty="0" smtClean="0">
                <a:solidFill>
                  <a:srgbClr val="002060"/>
                </a:solidFill>
              </a:rPr>
              <a:t>                                                                        </a:t>
            </a:r>
          </a:p>
          <a:p>
            <a:pPr>
              <a:buNone/>
            </a:pPr>
            <a:r>
              <a:rPr lang="ru-RU" dirty="0">
                <a:solidFill>
                  <a:srgbClr val="00B050"/>
                </a:solidFill>
              </a:rPr>
              <a:t> </a:t>
            </a:r>
            <a:r>
              <a:rPr lang="ru-RU" dirty="0" smtClean="0">
                <a:solidFill>
                  <a:srgbClr val="00B050"/>
                </a:solidFill>
              </a:rPr>
              <a:t>                          </a:t>
            </a:r>
          </a:p>
          <a:p>
            <a:pPr>
              <a:buNone/>
            </a:pPr>
            <a:endParaRPr lang="ru-RU" dirty="0" smtClean="0">
              <a:solidFill>
                <a:srgbClr val="00B050"/>
              </a:solidFill>
            </a:endParaRPr>
          </a:p>
          <a:p>
            <a:pPr>
              <a:buNone/>
            </a:pPr>
            <a:endParaRPr lang="ru-RU" dirty="0">
              <a:solidFill>
                <a:srgbClr val="00B050"/>
              </a:solidFill>
            </a:endParaRPr>
          </a:p>
          <a:p>
            <a:pPr>
              <a:buNone/>
            </a:pPr>
            <a:endParaRPr lang="ru-RU" dirty="0" smtClean="0">
              <a:solidFill>
                <a:srgbClr val="00B050"/>
              </a:solidFill>
            </a:endParaRPr>
          </a:p>
          <a:p>
            <a:pPr>
              <a:buNone/>
            </a:pPr>
            <a:endParaRPr lang="ru-RU" dirty="0">
              <a:solidFill>
                <a:srgbClr val="00B050"/>
              </a:solidFill>
            </a:endParaRPr>
          </a:p>
          <a:p>
            <a:pPr>
              <a:buNone/>
            </a:pPr>
            <a:endParaRPr lang="ru-RU" dirty="0">
              <a:solidFill>
                <a:srgbClr val="00B050"/>
              </a:solidFill>
            </a:endParaRPr>
          </a:p>
        </p:txBody>
      </p:sp>
      <p:pic>
        <p:nvPicPr>
          <p:cNvPr id="4" name="Рисунок 3" descr="http://ts2.mm.bing.net/images/thumbnail.aspx?q=296250449129&amp;id=b0767cff3a0b06cd6b226741bdaf12f6&amp;url=http%3a%2f%2fi93.beon.ru%2f37%2f23%2f1322337%2f68%2f50418768%2f800pxPhasianus_colchicus_2_tom_Lukasz_Lukasik.jpeg">
            <a:hlinkClick r:id="rId2"/>
          </p:cNvPr>
          <p:cNvPicPr/>
          <p:nvPr/>
        </p:nvPicPr>
        <p:blipFill>
          <a:blip r:embed="rId3"/>
          <a:srcRect/>
          <a:stretch>
            <a:fillRect/>
          </a:stretch>
        </p:blipFill>
        <p:spPr bwMode="auto">
          <a:xfrm>
            <a:off x="1142976" y="1357298"/>
            <a:ext cx="1524000" cy="1428760"/>
          </a:xfrm>
          <a:prstGeom prst="rect">
            <a:avLst/>
          </a:prstGeom>
          <a:noFill/>
          <a:ln w="9525">
            <a:noFill/>
            <a:miter lim="800000"/>
            <a:headEnd/>
            <a:tailEnd/>
          </a:ln>
        </p:spPr>
      </p:pic>
      <p:pic>
        <p:nvPicPr>
          <p:cNvPr id="5" name="Рисунок 4" descr="http://artzveri.ru/thumbnails/thumbjivitniy_mir1858.jpg">
            <a:hlinkClick r:id="rId4"/>
          </p:cNvPr>
          <p:cNvPicPr/>
          <p:nvPr/>
        </p:nvPicPr>
        <p:blipFill>
          <a:blip r:embed="rId5"/>
          <a:srcRect/>
          <a:stretch>
            <a:fillRect/>
          </a:stretch>
        </p:blipFill>
        <p:spPr bwMode="auto">
          <a:xfrm>
            <a:off x="3786182" y="3429000"/>
            <a:ext cx="15240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amond(in)">
                                      <p:cBhvr>
                                        <p:cTn id="7" dur="1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checkerboard(across)">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10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4"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circle(in)">
                                      <p:cBhvr>
                                        <p:cTn id="2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42005"/>
          <p:cNvPicPr>
            <a:picLocks noChangeAspect="1" noChangeArrowheads="1"/>
          </p:cNvPicPr>
          <p:nvPr/>
        </p:nvPicPr>
        <p:blipFill>
          <a:blip r:embed="rId3"/>
          <a:srcRect r="-84" b="133"/>
          <a:stretch>
            <a:fillRect/>
          </a:stretch>
        </p:blipFill>
        <p:spPr bwMode="auto">
          <a:xfrm>
            <a:off x="1116013" y="333375"/>
            <a:ext cx="4251725" cy="2881311"/>
          </a:xfrm>
          <a:prstGeom prst="rect">
            <a:avLst/>
          </a:prstGeom>
          <a:noFill/>
          <a:ln w="9525">
            <a:noFill/>
            <a:miter lim="800000"/>
            <a:headEnd/>
            <a:tailEnd/>
          </a:ln>
        </p:spPr>
      </p:pic>
      <p:sp>
        <p:nvSpPr>
          <p:cNvPr id="17411" name="Text Box 3"/>
          <p:cNvSpPr txBox="1">
            <a:spLocks noChangeArrowheads="1"/>
          </p:cNvSpPr>
          <p:nvPr/>
        </p:nvSpPr>
        <p:spPr bwMode="auto">
          <a:xfrm>
            <a:off x="1928794" y="4214818"/>
            <a:ext cx="2201244" cy="1015663"/>
          </a:xfrm>
          <a:prstGeom prst="rect">
            <a:avLst/>
          </a:prstGeom>
          <a:noFill/>
          <a:ln w="9525">
            <a:noFill/>
            <a:miter lim="800000"/>
            <a:headEnd/>
            <a:tailEnd/>
          </a:ln>
        </p:spPr>
        <p:txBody>
          <a:bodyPr wrap="none">
            <a:spAutoFit/>
          </a:bodyPr>
          <a:lstStyle/>
          <a:p>
            <a:r>
              <a:rPr lang="ru-RU" sz="6000" dirty="0" err="1">
                <a:solidFill>
                  <a:srgbClr val="00B050"/>
                </a:solidFill>
              </a:rPr>
              <a:t>фе</a:t>
            </a:r>
            <a:r>
              <a:rPr lang="ru-RU" sz="6000" dirty="0" err="1"/>
              <a:t>нёк</a:t>
            </a:r>
            <a:endParaRPr lang="uk-UA" sz="6000" dirty="0"/>
          </a:p>
        </p:txBody>
      </p:sp>
      <p:sp>
        <p:nvSpPr>
          <p:cNvPr id="17412" name="Rectangle 5" hidden="1"/>
          <p:cNvSpPr>
            <a:spLocks noGrp="1" noChangeArrowheads="1"/>
          </p:cNvSpPr>
          <p:nvPr>
            <p:ph type="title"/>
          </p:nvPr>
        </p:nvSpPr>
        <p:spPr/>
        <p:txBody>
          <a:bodyPr/>
          <a:lstStyle/>
          <a:p>
            <a:pPr eaLnBrk="1" hangingPunct="1"/>
            <a:r>
              <a:rPr lang="ru-RU" smtClean="0"/>
              <a:t>фенёк</a:t>
            </a:r>
          </a:p>
        </p:txBody>
      </p:sp>
      <p:pic>
        <p:nvPicPr>
          <p:cNvPr id="5" name="Рисунок 4" descr="http://ts4.mm.bing.net/images/thumbnail.aspx?q=389637155991&amp;id=91d47df3d7e20e54e777c43955e87ccd&amp;url=http%3a%2f%2fewallpapers.ru%2fwallpapers%2foriginals%2f15%2fryzhaya_lisichka_1680x1050_1233.jpg">
            <a:hlinkClick r:id="rId4"/>
          </p:cNvPr>
          <p:cNvPicPr/>
          <p:nvPr/>
        </p:nvPicPr>
        <p:blipFill>
          <a:blip r:embed="rId5"/>
          <a:srcRect/>
          <a:stretch>
            <a:fillRect/>
          </a:stretch>
        </p:blipFill>
        <p:spPr bwMode="auto">
          <a:xfrm>
            <a:off x="5286380" y="3857628"/>
            <a:ext cx="3214710" cy="2143140"/>
          </a:xfrm>
          <a:prstGeom prst="rect">
            <a:avLst/>
          </a:prstGeom>
          <a:noFill/>
          <a:ln w="9525">
            <a:noFill/>
            <a:miter lim="800000"/>
            <a:headEnd/>
            <a:tailEnd/>
          </a:ln>
        </p:spPr>
      </p:pic>
    </p:spTree>
  </p:cSld>
  <p:clrMapOvr>
    <a:masterClrMapping/>
  </p:clrMapOvr>
  <p:transition advTm="1785">
    <p:sndAc>
      <p:stSnd>
        <p:snd r:embed="rId2" name="sound016.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blinds(horizontal)">
                                      <p:cBhvr>
                                        <p:cTn id="7" dur="1000"/>
                                        <p:tgtEl>
                                          <p:spTgt spid="17410"/>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 presetClass="entr" presetSubtype="10" fill="hold" nodeType="clickEffect">
                                  <p:stCondLst>
                                    <p:cond delay="0"/>
                                  </p:stCondLst>
                                  <p:childTnLst>
                                    <p:set>
                                      <p:cBhvr>
                                        <p:cTn id="17" dur="1" fill="hold">
                                          <p:stCondLst>
                                            <p:cond delay="0"/>
                                          </p:stCondLst>
                                        </p:cTn>
                                        <p:tgtEl>
                                          <p:spTgt spid="17411">
                                            <p:txEl>
                                              <p:pRg st="0" end="0"/>
                                            </p:txEl>
                                          </p:spTgt>
                                        </p:tgtEl>
                                        <p:attrNameLst>
                                          <p:attrName>style.visibility</p:attrName>
                                        </p:attrNameLst>
                                      </p:cBhvr>
                                      <p:to>
                                        <p:strVal val="visible"/>
                                      </p:to>
                                    </p:set>
                                    <p:animEffect transition="in" filter="checkerboard(across)">
                                      <p:cBhvr>
                                        <p:cTn id="18" dur="10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Содержимое 4"/>
          <p:cNvSpPr>
            <a:spLocks noGrp="1"/>
          </p:cNvSpPr>
          <p:nvPr>
            <p:ph idx="1"/>
          </p:nvPr>
        </p:nvSpPr>
        <p:spPr>
          <a:xfrm>
            <a:off x="285720" y="285728"/>
            <a:ext cx="8401080" cy="5840435"/>
          </a:xfrm>
        </p:spPr>
        <p:txBody>
          <a:bodyPr/>
          <a:lstStyle/>
          <a:p>
            <a:pPr>
              <a:buNone/>
            </a:pPr>
            <a:endParaRPr lang="ru-RU" dirty="0" smtClean="0"/>
          </a:p>
          <a:p>
            <a:pPr>
              <a:buNone/>
            </a:pPr>
            <a:endParaRPr lang="ru-RU" dirty="0"/>
          </a:p>
          <a:p>
            <a:pPr>
              <a:buNone/>
            </a:pPr>
            <a:r>
              <a:rPr lang="ru-RU" dirty="0" smtClean="0">
                <a:solidFill>
                  <a:srgbClr val="00B050"/>
                </a:solidFill>
              </a:rPr>
              <a:t>                          </a:t>
            </a:r>
            <a:r>
              <a:rPr lang="ru-RU" sz="6600" dirty="0" err="1" smtClean="0">
                <a:solidFill>
                  <a:srgbClr val="00B050"/>
                </a:solidFill>
              </a:rPr>
              <a:t>ф</a:t>
            </a:r>
            <a:r>
              <a:rPr lang="ru-RU" sz="6600" dirty="0" err="1" smtClean="0"/>
              <a:t>ла</a:t>
            </a:r>
            <a:r>
              <a:rPr lang="ru-RU" sz="6600" dirty="0" smtClean="0"/>
              <a:t> – мин - го</a:t>
            </a:r>
          </a:p>
          <a:p>
            <a:pPr>
              <a:buNone/>
            </a:pPr>
            <a:endParaRPr lang="ru-RU" dirty="0"/>
          </a:p>
          <a:p>
            <a:pPr>
              <a:buNone/>
            </a:pPr>
            <a:r>
              <a:rPr lang="ru-RU" dirty="0" smtClean="0"/>
              <a:t>    </a:t>
            </a:r>
            <a:r>
              <a:rPr lang="ru-RU" sz="4800" b="1" i="1" dirty="0" err="1" smtClean="0">
                <a:solidFill>
                  <a:srgbClr val="FF0000"/>
                </a:solidFill>
              </a:rPr>
              <a:t>Фла</a:t>
            </a:r>
            <a:r>
              <a:rPr lang="ru-RU" sz="4800" b="1" i="1" dirty="0" smtClean="0">
                <a:solidFill>
                  <a:srgbClr val="FF0000"/>
                </a:solidFill>
              </a:rPr>
              <a:t> – мин - го </a:t>
            </a:r>
            <a:r>
              <a:rPr lang="ru-RU" sz="4800" dirty="0" smtClean="0"/>
              <a:t>-  птица цвета </a:t>
            </a:r>
            <a:r>
              <a:rPr lang="ru-RU" sz="4800" dirty="0" err="1" smtClean="0"/>
              <a:t>ут</a:t>
            </a:r>
            <a:r>
              <a:rPr lang="ru-RU" sz="4800" dirty="0" smtClean="0"/>
              <a:t> –</a:t>
            </a:r>
            <a:r>
              <a:rPr lang="ru-RU" sz="4800" dirty="0" err="1" smtClean="0"/>
              <a:t>рен</a:t>
            </a:r>
            <a:r>
              <a:rPr lang="ru-RU" sz="4800" dirty="0" smtClean="0"/>
              <a:t> - ней зари.</a:t>
            </a:r>
            <a:endParaRPr lang="ru-RU" sz="4800" dirty="0"/>
          </a:p>
        </p:txBody>
      </p:sp>
      <p:pic>
        <p:nvPicPr>
          <p:cNvPr id="6" name="Рисунок 5" descr="http://ts2.mm.bing.net/images/thumbnail.aspx?q=334329550461&amp;id=f449058ea85dc1cd23c932c8b78ac789&amp;url=http%3a%2f%2freadmas.ru%2fwp-content%2ffilesall%2fflamingo.jpg">
            <a:hlinkClick r:id="rId2"/>
          </p:cNvPr>
          <p:cNvPicPr/>
          <p:nvPr/>
        </p:nvPicPr>
        <p:blipFill>
          <a:blip r:embed="rId3"/>
          <a:srcRect/>
          <a:stretch>
            <a:fillRect/>
          </a:stretch>
        </p:blipFill>
        <p:spPr bwMode="auto">
          <a:xfrm>
            <a:off x="1000100" y="714356"/>
            <a:ext cx="1019175" cy="1524000"/>
          </a:xfrm>
          <a:prstGeom prst="rect">
            <a:avLst/>
          </a:prstGeom>
          <a:noFill/>
          <a:ln w="9525">
            <a:noFill/>
            <a:miter lim="800000"/>
            <a:headEnd/>
            <a:tailEnd/>
          </a:ln>
        </p:spPr>
      </p:pic>
      <p:pic>
        <p:nvPicPr>
          <p:cNvPr id="7" name="Рисунок 6" descr="http://ts1.mm.bing.net/images/thumbnail.aspx?q=333420764840&amp;id=ac4967707e0a86835e70b7f2ba4ea485&amp;url=http%3a%2f%2ffunzoo.ru%2fuploads%2fposts%2f2008-07%2f1216128476_f11.jpg">
            <a:hlinkClick r:id="rId2"/>
          </p:cNvPr>
          <p:cNvPicPr/>
          <p:nvPr/>
        </p:nvPicPr>
        <p:blipFill>
          <a:blip r:embed="rId4"/>
          <a:srcRect/>
          <a:stretch>
            <a:fillRect/>
          </a:stretch>
        </p:blipFill>
        <p:spPr bwMode="auto">
          <a:xfrm>
            <a:off x="1214414" y="5143512"/>
            <a:ext cx="1504950" cy="1524000"/>
          </a:xfrm>
          <a:prstGeom prst="rect">
            <a:avLst/>
          </a:prstGeom>
          <a:noFill/>
          <a:ln w="9525">
            <a:noFill/>
            <a:miter lim="800000"/>
            <a:headEnd/>
            <a:tailEnd/>
          </a:ln>
        </p:spPr>
      </p:pic>
      <p:pic>
        <p:nvPicPr>
          <p:cNvPr id="8" name="Рисунок 7" descr="http://ts1.mm.bing.net/images/thumbnail.aspx?q=306980193084&amp;id=6709aadee6dcad2d9ea37c13600cff5b&amp;url=http%3a%2f%2fprotogonist.ru%2fwp-content%2fuploads%2f2009%2f02%2fflamingo_by_protogonist1-703x1024.jpg">
            <a:hlinkClick r:id="rId2"/>
          </p:cNvPr>
          <p:cNvPicPr/>
          <p:nvPr/>
        </p:nvPicPr>
        <p:blipFill>
          <a:blip r:embed="rId5"/>
          <a:srcRect/>
          <a:stretch>
            <a:fillRect/>
          </a:stretch>
        </p:blipFill>
        <p:spPr bwMode="auto">
          <a:xfrm>
            <a:off x="4429124" y="5214950"/>
            <a:ext cx="1038225" cy="1524000"/>
          </a:xfrm>
          <a:prstGeom prst="rect">
            <a:avLst/>
          </a:prstGeom>
          <a:noFill/>
          <a:ln w="9525">
            <a:noFill/>
            <a:miter lim="800000"/>
            <a:headEnd/>
            <a:tailEnd/>
          </a:ln>
        </p:spPr>
      </p:pic>
      <p:pic>
        <p:nvPicPr>
          <p:cNvPr id="11" name="Рисунок 10" descr="http://ts3.mm.bing.net/images/thumbnail.aspx?q=319122841726&amp;id=1a85111d258b9ce1ccbc1d1592854544&amp;url=http%3a%2f%2freadmas.ru%2fwp-content%2ffilesall%2fflamingo_2.jpg">
            <a:hlinkClick r:id="rId2"/>
          </p:cNvPr>
          <p:cNvPicPr/>
          <p:nvPr/>
        </p:nvPicPr>
        <p:blipFill>
          <a:blip r:embed="rId6"/>
          <a:srcRect/>
          <a:stretch>
            <a:fillRect/>
          </a:stretch>
        </p:blipFill>
        <p:spPr bwMode="auto">
          <a:xfrm>
            <a:off x="6715140" y="4929198"/>
            <a:ext cx="1009650" cy="1524000"/>
          </a:xfrm>
          <a:prstGeom prst="rect">
            <a:avLst/>
          </a:prstGeom>
          <a:noFill/>
          <a:ln w="9525">
            <a:noFill/>
            <a:miter lim="800000"/>
            <a:headEnd/>
            <a:tailEnd/>
          </a:ln>
        </p:spPr>
      </p:pic>
      <p:pic>
        <p:nvPicPr>
          <p:cNvPr id="12" name="Рисунок 11" descr="http://ts1.mm.bing.net/images/thumbnail.aspx?q=332541862648&amp;id=5ba1feddee142682aef2b53c3a869880&amp;url=http%3a%2f%2fkakadu.509.com1.ru%2ffotogal%2foboi%2fbirds%2f47.jpg">
            <a:hlinkClick r:id="rId2"/>
          </p:cNvPr>
          <p:cNvPicPr/>
          <p:nvPr/>
        </p:nvPicPr>
        <p:blipFill>
          <a:blip r:embed="rId7"/>
          <a:srcRect/>
          <a:stretch>
            <a:fillRect/>
          </a:stretch>
        </p:blipFill>
        <p:spPr bwMode="auto">
          <a:xfrm>
            <a:off x="6858016" y="642918"/>
            <a:ext cx="1524000" cy="1143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10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linds(horizontal)">
                                      <p:cBhvr>
                                        <p:cTn id="17" dur="10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7" presetClass="entr" presetSubtype="4"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 calcmode="lin" valueType="num">
                                      <p:cBhvr additive="base">
                                        <p:cTn id="22"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3" dur="10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blinds(horizontal)">
                                      <p:cBhvr>
                                        <p:cTn id="28" dur="1000"/>
                                        <p:tgtEl>
                                          <p:spTgt spid="7"/>
                                        </p:tgtEl>
                                      </p:cBhvr>
                                    </p:animEffect>
                                  </p:childTnLst>
                                </p:cTn>
                              </p:par>
                            </p:childTnLst>
                          </p:cTn>
                        </p:par>
                      </p:childTnLst>
                    </p:cTn>
                  </p:par>
                  <p:par>
                    <p:cTn id="29" fill="hold">
                      <p:stCondLst>
                        <p:cond delay="indefinite"/>
                      </p:stCondLst>
                      <p:childTnLst>
                        <p:par>
                          <p:cTn id="30" fill="hold">
                            <p:stCondLst>
                              <p:cond delay="0"/>
                            </p:stCondLst>
                            <p:childTnLst>
                              <p:par>
                                <p:cTn id="31" presetID="5" presetClass="entr" presetSubtype="10" fill="hold"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checkerboard(across)">
                                      <p:cBhvr>
                                        <p:cTn id="33" dur="10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11"/>
                                        </p:tgtEl>
                                        <p:attrNameLst>
                                          <p:attrName>style.visibility</p:attrName>
                                        </p:attrNameLst>
                                      </p:cBhvr>
                                      <p:to>
                                        <p:strVal val="visible"/>
                                      </p:to>
                                    </p:set>
                                    <p:anim calcmode="lin" valueType="num">
                                      <p:cBhvr additive="base">
                                        <p:cTn id="38" dur="1000" fill="hold"/>
                                        <p:tgtEl>
                                          <p:spTgt spid="11"/>
                                        </p:tgtEl>
                                        <p:attrNameLst>
                                          <p:attrName>ppt_x</p:attrName>
                                        </p:attrNameLst>
                                      </p:cBhvr>
                                      <p:tavLst>
                                        <p:tav tm="0">
                                          <p:val>
                                            <p:strVal val="#ppt_x"/>
                                          </p:val>
                                        </p:tav>
                                        <p:tav tm="100000">
                                          <p:val>
                                            <p:strVal val="#ppt_x"/>
                                          </p:val>
                                        </p:tav>
                                      </p:tavLst>
                                    </p:anim>
                                    <p:anim calcmode="lin" valueType="num">
                                      <p:cBhvr additive="base">
                                        <p:cTn id="39" dur="10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928662" y="357166"/>
            <a:ext cx="6929486" cy="923330"/>
          </a:xfrm>
          <a:prstGeom prst="rect">
            <a:avLst/>
          </a:prstGeom>
          <a:solidFill>
            <a:srgbClr val="0070C0"/>
          </a:solid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ru-RU"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Буква      </a:t>
            </a:r>
            <a:r>
              <a:rPr lang="ru-RU" sz="5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ш</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pic>
        <p:nvPicPr>
          <p:cNvPr id="5" name="Picture 7" descr="b1"/>
          <p:cNvPicPr>
            <a:picLocks noGrp="1" noChangeAspect="1" noChangeArrowheads="1" noCrop="1"/>
          </p:cNvPicPr>
          <p:nvPr>
            <p:ph idx="1"/>
          </p:nvPr>
        </p:nvPicPr>
        <p:blipFill>
          <a:blip r:embed="rId2"/>
          <a:srcRect/>
          <a:stretch>
            <a:fillRect/>
          </a:stretch>
        </p:blipFill>
        <p:spPr>
          <a:xfrm>
            <a:off x="642910" y="1785926"/>
            <a:ext cx="1333500" cy="1895475"/>
          </a:xfrm>
          <a:prstGeom prst="rect">
            <a:avLst/>
          </a:prstGeom>
          <a:noFill/>
          <a:ln/>
        </p:spPr>
      </p:pic>
      <p:pic>
        <p:nvPicPr>
          <p:cNvPr id="6" name="Picture 10" descr="(432)"/>
          <p:cNvPicPr>
            <a:picLocks noChangeAspect="1" noChangeArrowheads="1" noCrop="1"/>
          </p:cNvPicPr>
          <p:nvPr/>
        </p:nvPicPr>
        <p:blipFill>
          <a:blip r:embed="rId3"/>
          <a:srcRect/>
          <a:stretch>
            <a:fillRect/>
          </a:stretch>
        </p:blipFill>
        <p:spPr bwMode="auto">
          <a:xfrm>
            <a:off x="7215206" y="4643446"/>
            <a:ext cx="1714504" cy="1714504"/>
          </a:xfrm>
          <a:prstGeom prst="rect">
            <a:avLst/>
          </a:prstGeom>
          <a:noFill/>
          <a:ln w="9525">
            <a:noFill/>
            <a:miter lim="800000"/>
            <a:headEnd/>
            <a:tailEnd/>
          </a:ln>
        </p:spPr>
      </p:pic>
      <p:pic>
        <p:nvPicPr>
          <p:cNvPr id="7" name="Picture 9" descr="G1300972"/>
          <p:cNvPicPr>
            <a:picLocks noChangeAspect="1" noChangeArrowheads="1"/>
          </p:cNvPicPr>
          <p:nvPr/>
        </p:nvPicPr>
        <p:blipFill>
          <a:blip r:embed="rId4"/>
          <a:srcRect/>
          <a:stretch>
            <a:fillRect/>
          </a:stretch>
        </p:blipFill>
        <p:spPr bwMode="auto">
          <a:xfrm>
            <a:off x="4857752" y="500042"/>
            <a:ext cx="3000396" cy="2958940"/>
          </a:xfrm>
          <a:prstGeom prst="rect">
            <a:avLst/>
          </a:prstGeom>
          <a:noFill/>
        </p:spPr>
      </p:pic>
      <p:pic>
        <p:nvPicPr>
          <p:cNvPr id="8" name="Picture 8" descr="397"/>
          <p:cNvPicPr>
            <a:picLocks noChangeAspect="1" noChangeArrowheads="1" noCrop="1"/>
          </p:cNvPicPr>
          <p:nvPr/>
        </p:nvPicPr>
        <p:blipFill>
          <a:blip r:embed="rId5"/>
          <a:srcRect/>
          <a:stretch>
            <a:fillRect/>
          </a:stretch>
        </p:blipFill>
        <p:spPr bwMode="auto">
          <a:xfrm>
            <a:off x="1428728" y="3643314"/>
            <a:ext cx="2571768" cy="2828925"/>
          </a:xfrm>
          <a:prstGeom prst="rect">
            <a:avLst/>
          </a:prstGeom>
          <a:noFill/>
        </p:spPr>
      </p:pic>
      <p:pic>
        <p:nvPicPr>
          <p:cNvPr id="9" name="Picture 102" descr="IMG31"/>
          <p:cNvPicPr>
            <a:picLocks noChangeAspect="1" noChangeArrowheads="1" noCrop="1"/>
          </p:cNvPicPr>
          <p:nvPr/>
        </p:nvPicPr>
        <p:blipFill>
          <a:blip r:embed="rId6"/>
          <a:srcRect/>
          <a:stretch>
            <a:fillRect/>
          </a:stretch>
        </p:blipFill>
        <p:spPr bwMode="auto">
          <a:xfrm>
            <a:off x="4929190" y="3571876"/>
            <a:ext cx="1800225" cy="23764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10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0" presetClass="entr" presetSubtype="0" fill="hold"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wedg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5" presetClass="entr" presetSubtype="1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checkerboard(across)">
                                      <p:cBhvr>
                                        <p:cTn id="23" dur="1000"/>
                                        <p:tgtEl>
                                          <p:spTgt spid="8"/>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9"/>
                                        </p:tgtEl>
                                        <p:attrNameLst>
                                          <p:attrName>style.visibility</p:attrName>
                                        </p:attrNameLst>
                                      </p:cBhvr>
                                      <p:to>
                                        <p:strVal val="visible"/>
                                      </p:to>
                                    </p:set>
                                    <p:anim calcmode="lin" valueType="num">
                                      <p:cBhvr additive="base">
                                        <p:cTn id="28" dur="1000" fill="hold"/>
                                        <p:tgtEl>
                                          <p:spTgt spid="9"/>
                                        </p:tgtEl>
                                        <p:attrNameLst>
                                          <p:attrName>ppt_x</p:attrName>
                                        </p:attrNameLst>
                                      </p:cBhvr>
                                      <p:tavLst>
                                        <p:tav tm="0">
                                          <p:val>
                                            <p:strVal val="#ppt_x"/>
                                          </p:val>
                                        </p:tav>
                                        <p:tav tm="100000">
                                          <p:val>
                                            <p:strVal val="#ppt_x"/>
                                          </p:val>
                                        </p:tav>
                                      </p:tavLst>
                                    </p:anim>
                                    <p:anim calcmode="lin" valueType="num">
                                      <p:cBhvr additive="base">
                                        <p:cTn id="29" dur="10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53" presetClass="entr" presetSubtype="0" fill="hold" grpId="0" nodeType="click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Effect transition="in" filter="fade">
                                      <p:cBhvr>
                                        <p:cTn id="3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400"/>
          <p:cNvPicPr>
            <a:picLocks noGrp="1" noChangeAspect="1" noChangeArrowheads="1" noCrop="1"/>
          </p:cNvPicPr>
          <p:nvPr>
            <p:ph idx="1"/>
          </p:nvPr>
        </p:nvPicPr>
        <p:blipFill>
          <a:blip r:embed="rId2"/>
          <a:srcRect/>
          <a:stretch>
            <a:fillRect/>
          </a:stretch>
        </p:blipFill>
        <p:spPr bwMode="auto">
          <a:xfrm>
            <a:off x="1071538" y="500042"/>
            <a:ext cx="2214578" cy="1714512"/>
          </a:xfrm>
          <a:prstGeom prst="rect">
            <a:avLst/>
          </a:prstGeom>
          <a:noFill/>
        </p:spPr>
      </p:pic>
      <p:sp>
        <p:nvSpPr>
          <p:cNvPr id="5" name="Прямоугольник 4"/>
          <p:cNvSpPr/>
          <p:nvPr/>
        </p:nvSpPr>
        <p:spPr>
          <a:xfrm>
            <a:off x="714348" y="1214422"/>
            <a:ext cx="8001056" cy="4247317"/>
          </a:xfrm>
          <a:prstGeom prst="rect">
            <a:avLst/>
          </a:prstGeom>
          <a:noFill/>
        </p:spPr>
        <p:txBody>
          <a:bodyPr wrap="square" lIns="91440" tIns="45720" rIns="91440" bIns="45720">
            <a:spAutoFit/>
          </a:bodyPr>
          <a:lstStyle/>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p>
          <a:p>
            <a:pPr algn="ctr"/>
            <a:endPar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endPar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Ша - </a:t>
            </a:r>
            <a:r>
              <a:rPr lang="ru-RU"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шо</a:t>
            </a: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a:t>
            </a:r>
            <a:r>
              <a:rPr lang="ru-RU"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шу</a:t>
            </a: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a:t>
            </a:r>
            <a:r>
              <a:rPr lang="ru-RU"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ше</a:t>
            </a: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 </a:t>
            </a:r>
          </a:p>
          <a:p>
            <a:pPr algn="ct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r>
              <a:rPr lang="ru-RU" sz="5400" b="1" cap="all"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ш</a:t>
            </a:r>
            <a:r>
              <a:rPr lang="ru-RU" sz="5400" b="1" cap="all" dirty="0" err="1" smtClean="0">
                <a:ln w="9000" cmpd="sng">
                  <a:solidFill>
                    <a:schemeClr val="accent4">
                      <a:shade val="50000"/>
                      <a:satMod val="120000"/>
                    </a:schemeClr>
                  </a:solidFill>
                  <a:prstDash val="solid"/>
                </a:ln>
                <a:solidFill>
                  <a:srgbClr val="FF0000"/>
                </a:solidFill>
                <a:effectLst>
                  <a:reflection blurRad="12700" stA="28000" endPos="45000" dist="1000" dir="5400000" sy="-100000" algn="bl" rotWithShape="0"/>
                </a:effectLst>
              </a:rPr>
              <a:t>и</a:t>
            </a:r>
            <a:r>
              <a:rPr lang="ru-RU"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
        <p:nvSpPr>
          <p:cNvPr id="6" name="Овал 5"/>
          <p:cNvSpPr/>
          <p:nvPr/>
        </p:nvSpPr>
        <p:spPr>
          <a:xfrm>
            <a:off x="4286248" y="857232"/>
            <a:ext cx="2214578"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a:off x="4929190" y="857232"/>
            <a:ext cx="1045479" cy="1446550"/>
          </a:xfrm>
          <a:prstGeom prst="rect">
            <a:avLst/>
          </a:prstGeom>
          <a:noFill/>
        </p:spPr>
        <p:txBody>
          <a:bodyPr wrap="none" lIns="91440" tIns="45720" rIns="91440" bIns="45720">
            <a:spAutoFit/>
          </a:bodyPr>
          <a:lstStyle/>
          <a:p>
            <a:pPr algn="ctr"/>
            <a:r>
              <a:rPr lang="ru-RU" sz="88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ш</a:t>
            </a:r>
            <a:endParaRPr lang="ru-RU" sz="88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8" name="Прямоугольник 7"/>
          <p:cNvSpPr/>
          <p:nvPr/>
        </p:nvSpPr>
        <p:spPr>
          <a:xfrm>
            <a:off x="4572000" y="428604"/>
            <a:ext cx="1571636" cy="428628"/>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ru-RU"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285728"/>
            <a:ext cx="8329642" cy="5840435"/>
          </a:xfrm>
          <a:ln>
            <a:solidFill>
              <a:schemeClr val="accent1"/>
            </a:solidFill>
          </a:ln>
        </p:spPr>
        <p:txBody>
          <a:bodyPr/>
          <a:lstStyle/>
          <a:p>
            <a:pPr>
              <a:buNone/>
            </a:pPr>
            <a:r>
              <a:rPr lang="ru-RU" b="1" u="sng" dirty="0" smtClean="0">
                <a:solidFill>
                  <a:srgbClr val="00B0F0"/>
                </a:solidFill>
              </a:rPr>
              <a:t>Соедини слоги так, чтобы получились слова:</a:t>
            </a:r>
          </a:p>
          <a:p>
            <a:pPr>
              <a:buNone/>
            </a:pPr>
            <a:r>
              <a:rPr lang="ru-RU" b="1" dirty="0" err="1" smtClean="0"/>
              <a:t>Дру</a:t>
            </a:r>
            <a:r>
              <a:rPr lang="ru-RU" b="1" dirty="0" smtClean="0"/>
              <a:t>                         </a:t>
            </a:r>
            <a:r>
              <a:rPr lang="ru-RU" b="1" dirty="0" err="1" smtClean="0"/>
              <a:t>ки</a:t>
            </a:r>
            <a:endParaRPr lang="ru-RU" b="1" dirty="0" smtClean="0"/>
          </a:p>
          <a:p>
            <a:pPr>
              <a:buNone/>
            </a:pPr>
            <a:r>
              <a:rPr lang="ru-RU" b="1" dirty="0" err="1" smtClean="0"/>
              <a:t>Ды</a:t>
            </a:r>
            <a:r>
              <a:rPr lang="ru-RU" b="1" dirty="0" smtClean="0"/>
              <a:t>            </a:t>
            </a:r>
            <a:r>
              <a:rPr lang="ru-RU" b="1" dirty="0" err="1" smtClean="0"/>
              <a:t>жу</a:t>
            </a:r>
            <a:r>
              <a:rPr lang="ru-RU" b="1" dirty="0" smtClean="0"/>
              <a:t>         ба</a:t>
            </a:r>
          </a:p>
          <a:p>
            <a:pPr>
              <a:buNone/>
            </a:pPr>
            <a:r>
              <a:rPr lang="ru-RU" b="1" dirty="0" err="1" smtClean="0"/>
              <a:t>Ле</a:t>
            </a:r>
            <a:r>
              <a:rPr lang="ru-RU" b="1" dirty="0" smtClean="0"/>
              <a:t>             </a:t>
            </a:r>
            <a:r>
              <a:rPr lang="ru-RU" b="1" dirty="0" err="1" smtClean="0"/>
              <a:t>шу</a:t>
            </a:r>
            <a:r>
              <a:rPr lang="ru-RU" b="1" dirty="0" smtClean="0"/>
              <a:t>         </a:t>
            </a:r>
            <a:r>
              <a:rPr lang="ru-RU" b="1" dirty="0" err="1" smtClean="0"/>
              <a:t>руп</a:t>
            </a:r>
            <a:endParaRPr lang="ru-RU" b="1" dirty="0" smtClean="0"/>
          </a:p>
          <a:p>
            <a:pPr>
              <a:buNone/>
            </a:pPr>
            <a:r>
              <a:rPr lang="ru-RU" b="1" dirty="0" smtClean="0"/>
              <a:t>Про                         </a:t>
            </a:r>
            <a:r>
              <a:rPr lang="ru-RU" b="1" dirty="0" err="1" smtClean="0"/>
              <a:t>рнал</a:t>
            </a:r>
            <a:endParaRPr lang="ru-RU" b="1" dirty="0" smtClean="0"/>
          </a:p>
          <a:p>
            <a:pPr>
              <a:buNone/>
            </a:pPr>
            <a:endParaRPr lang="ru-RU" dirty="0"/>
          </a:p>
        </p:txBody>
      </p:sp>
      <p:sp>
        <p:nvSpPr>
          <p:cNvPr id="5" name="Прямоугольник 4"/>
          <p:cNvSpPr/>
          <p:nvPr/>
        </p:nvSpPr>
        <p:spPr>
          <a:xfrm>
            <a:off x="1500166" y="3500438"/>
            <a:ext cx="2457725"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Шарф   </a:t>
            </a:r>
            <a:endParaRPr lang="ru-RU"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Прямоугольник 5"/>
          <p:cNvSpPr/>
          <p:nvPr/>
        </p:nvSpPr>
        <p:spPr>
          <a:xfrm>
            <a:off x="5072066" y="3571876"/>
            <a:ext cx="1987275" cy="923330"/>
          </a:xfrm>
          <a:prstGeom prst="rect">
            <a:avLst/>
          </a:prstGeom>
          <a:noFill/>
        </p:spPr>
        <p:txBody>
          <a:bodyPr wrap="none" lIns="91440" tIns="45720" rIns="91440" bIns="45720">
            <a:spAutoFit/>
          </a:bodyPr>
          <a:lstStyle/>
          <a:p>
            <a:pPr algn="ctr"/>
            <a:r>
              <a:rPr lang="ru-RU"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шутка</a:t>
            </a:r>
            <a:endParaRPr lang="ru-RU"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7" name="Прямоугольник 6"/>
          <p:cNvSpPr/>
          <p:nvPr/>
        </p:nvSpPr>
        <p:spPr>
          <a:xfrm>
            <a:off x="4000496" y="4572008"/>
            <a:ext cx="3236784" cy="923330"/>
          </a:xfrm>
          <a:prstGeom prst="rect">
            <a:avLst/>
          </a:prstGeom>
          <a:noFill/>
        </p:spPr>
        <p:txBody>
          <a:bodyPr wrap="non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ru-RU" sz="5400" b="1" cap="none" spc="0" dirty="0" smtClean="0">
                <a:ln/>
                <a:solidFill>
                  <a:schemeClr val="accent3"/>
                </a:solidFill>
                <a:effectLst/>
              </a:rPr>
              <a:t>Машина   </a:t>
            </a:r>
            <a:endParaRPr lang="ru-RU" sz="5400" b="1" cap="none" spc="0" dirty="0">
              <a:ln/>
              <a:solidFill>
                <a:schemeClr val="accent3"/>
              </a:solidFill>
              <a:effectLst/>
            </a:endParaRPr>
          </a:p>
        </p:txBody>
      </p:sp>
      <p:sp>
        <p:nvSpPr>
          <p:cNvPr id="9" name="Прямоугольник 8"/>
          <p:cNvSpPr/>
          <p:nvPr/>
        </p:nvSpPr>
        <p:spPr>
          <a:xfrm>
            <a:off x="857224" y="4500570"/>
            <a:ext cx="2454583"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ru-RU" sz="54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кошка</a:t>
            </a: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10" name="Picture 5" descr="55"/>
          <p:cNvPicPr>
            <a:picLocks noChangeAspect="1" noChangeArrowheads="1" noCrop="1"/>
          </p:cNvPicPr>
          <p:nvPr/>
        </p:nvPicPr>
        <p:blipFill>
          <a:blip r:embed="rId2"/>
          <a:srcRect/>
          <a:stretch>
            <a:fillRect/>
          </a:stretch>
        </p:blipFill>
        <p:spPr bwMode="auto">
          <a:xfrm>
            <a:off x="6429388" y="-357214"/>
            <a:ext cx="2286016" cy="307181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Буква Х.</a:t>
            </a:r>
            <a:endParaRPr lang="ru-RU" b="1" dirty="0">
              <a:solidFill>
                <a:srgbClr val="FF0000"/>
              </a:solidFill>
            </a:endParaRPr>
          </a:p>
        </p:txBody>
      </p:sp>
      <p:sp>
        <p:nvSpPr>
          <p:cNvPr id="3" name="Содержимое 2"/>
          <p:cNvSpPr>
            <a:spLocks noGrp="1"/>
          </p:cNvSpPr>
          <p:nvPr>
            <p:ph idx="1"/>
          </p:nvPr>
        </p:nvSpPr>
        <p:spPr/>
        <p:txBody>
          <a:bodyPr/>
          <a:lstStyle/>
          <a:p>
            <a:r>
              <a:rPr lang="ru-RU" b="1" dirty="0" smtClean="0"/>
              <a:t>Ха  </a:t>
            </a:r>
            <a:r>
              <a:rPr lang="ru-RU" b="1" dirty="0" err="1" smtClean="0"/>
              <a:t>ха</a:t>
            </a:r>
            <a:r>
              <a:rPr lang="ru-RU" b="1" dirty="0" smtClean="0"/>
              <a:t> </a:t>
            </a:r>
            <a:r>
              <a:rPr lang="ru-RU" b="1" dirty="0" err="1" smtClean="0"/>
              <a:t>ха</a:t>
            </a:r>
            <a:r>
              <a:rPr lang="ru-RU" b="1" dirty="0" smtClean="0"/>
              <a:t>             </a:t>
            </a:r>
            <a:r>
              <a:rPr lang="ru-RU" dirty="0" smtClean="0">
                <a:solidFill>
                  <a:srgbClr val="0000FF"/>
                </a:solidFill>
              </a:rPr>
              <a:t>ухо     эхо    тихо     сухо</a:t>
            </a:r>
          </a:p>
          <a:p>
            <a:r>
              <a:rPr lang="ru-RU" b="1" dirty="0" smtClean="0"/>
              <a:t>Хо  </a:t>
            </a:r>
            <a:r>
              <a:rPr lang="ru-RU" b="1" dirty="0" err="1" smtClean="0"/>
              <a:t>хо</a:t>
            </a:r>
            <a:r>
              <a:rPr lang="ru-RU" b="1" dirty="0" smtClean="0"/>
              <a:t>  </a:t>
            </a:r>
            <a:r>
              <a:rPr lang="ru-RU" b="1" dirty="0" err="1" smtClean="0"/>
              <a:t>х</a:t>
            </a:r>
            <a:r>
              <a:rPr lang="ru-RU" dirty="0" err="1" smtClean="0"/>
              <a:t>о</a:t>
            </a:r>
            <a:r>
              <a:rPr lang="ru-RU" dirty="0" smtClean="0"/>
              <a:t>            </a:t>
            </a:r>
            <a:r>
              <a:rPr lang="ru-RU" dirty="0" smtClean="0">
                <a:solidFill>
                  <a:srgbClr val="FF0000"/>
                </a:solidFill>
              </a:rPr>
              <a:t>плохо      </a:t>
            </a:r>
            <a:r>
              <a:rPr lang="ru-RU" dirty="0" smtClean="0">
                <a:solidFill>
                  <a:srgbClr val="FF0000"/>
                </a:solidFill>
              </a:rPr>
              <a:t>сахар       хорошо</a:t>
            </a:r>
          </a:p>
          <a:p>
            <a:r>
              <a:rPr lang="ru-RU" b="1" dirty="0" err="1" smtClean="0"/>
              <a:t>Хи</a:t>
            </a:r>
            <a:r>
              <a:rPr lang="ru-RU" b="1" dirty="0" smtClean="0"/>
              <a:t>  </a:t>
            </a:r>
            <a:r>
              <a:rPr lang="ru-RU" b="1" dirty="0" err="1" smtClean="0"/>
              <a:t>хи</a:t>
            </a:r>
            <a:r>
              <a:rPr lang="ru-RU" b="1" dirty="0" smtClean="0"/>
              <a:t>  </a:t>
            </a:r>
            <a:r>
              <a:rPr lang="ru-RU" b="1" dirty="0" err="1" smtClean="0"/>
              <a:t>хи</a:t>
            </a:r>
            <a:r>
              <a:rPr lang="ru-RU" b="1" dirty="0" smtClean="0"/>
              <a:t>            </a:t>
            </a:r>
            <a:r>
              <a:rPr lang="ru-RU" dirty="0" smtClean="0">
                <a:solidFill>
                  <a:srgbClr val="CC00FF"/>
                </a:solidFill>
              </a:rPr>
              <a:t>пароход      </a:t>
            </a:r>
            <a:r>
              <a:rPr lang="ru-RU" dirty="0" smtClean="0">
                <a:solidFill>
                  <a:srgbClr val="CC00FF"/>
                </a:solidFill>
              </a:rPr>
              <a:t>хищные    </a:t>
            </a:r>
          </a:p>
          <a:p>
            <a:r>
              <a:rPr lang="ru-RU" b="1" dirty="0" err="1" smtClean="0"/>
              <a:t>Хе</a:t>
            </a:r>
            <a:r>
              <a:rPr lang="ru-RU" b="1" dirty="0" smtClean="0"/>
              <a:t>  </a:t>
            </a:r>
            <a:r>
              <a:rPr lang="ru-RU" b="1" dirty="0" err="1" smtClean="0"/>
              <a:t>хе</a:t>
            </a:r>
            <a:r>
              <a:rPr lang="ru-RU" b="1" dirty="0" smtClean="0"/>
              <a:t>  </a:t>
            </a:r>
            <a:r>
              <a:rPr lang="ru-RU" b="1" dirty="0" err="1" smtClean="0"/>
              <a:t>хе</a:t>
            </a:r>
            <a:r>
              <a:rPr lang="ru-RU" b="1" dirty="0" smtClean="0"/>
              <a:t>             </a:t>
            </a:r>
            <a:r>
              <a:rPr lang="ru-RU" b="1" dirty="0" smtClean="0"/>
              <a:t> </a:t>
            </a:r>
            <a:r>
              <a:rPr lang="ru-RU" dirty="0" smtClean="0">
                <a:solidFill>
                  <a:srgbClr val="00B050"/>
                </a:solidFill>
              </a:rPr>
              <a:t>хитрый</a:t>
            </a:r>
          </a:p>
          <a:p>
            <a:r>
              <a:rPr lang="ru-RU" b="1" dirty="0" err="1" smtClean="0"/>
              <a:t>Хё</a:t>
            </a:r>
            <a:r>
              <a:rPr lang="ru-RU" b="1" dirty="0" smtClean="0"/>
              <a:t>  </a:t>
            </a:r>
            <a:r>
              <a:rPr lang="ru-RU" b="1" dirty="0" err="1" smtClean="0"/>
              <a:t>хё</a:t>
            </a:r>
            <a:r>
              <a:rPr lang="ru-RU" b="1" dirty="0" smtClean="0"/>
              <a:t>  </a:t>
            </a:r>
            <a:r>
              <a:rPr lang="ru-RU" b="1" dirty="0" err="1" smtClean="0"/>
              <a:t>хё</a:t>
            </a:r>
            <a:endParaRPr lang="ru-RU" b="1" dirty="0"/>
          </a:p>
        </p:txBody>
      </p:sp>
      <p:pic>
        <p:nvPicPr>
          <p:cNvPr id="4" name="Picture 15" descr="пчёлка"/>
          <p:cNvPicPr>
            <a:picLocks noChangeAspect="1" noChangeArrowheads="1"/>
          </p:cNvPicPr>
          <p:nvPr/>
        </p:nvPicPr>
        <p:blipFill>
          <a:blip r:embed="rId2"/>
          <a:srcRect/>
          <a:stretch>
            <a:fillRect/>
          </a:stretch>
        </p:blipFill>
        <p:spPr bwMode="auto">
          <a:xfrm>
            <a:off x="6500826" y="3643314"/>
            <a:ext cx="1928794" cy="28384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214282" y="285728"/>
            <a:ext cx="8643998" cy="6215105"/>
          </a:xfrm>
        </p:spPr>
        <p:txBody>
          <a:bodyPr>
            <a:normAutofit/>
          </a:bodyPr>
          <a:lstStyle/>
          <a:p>
            <a:r>
              <a:rPr lang="ru-RU" b="1" dirty="0" err="1" smtClean="0"/>
              <a:t>Ца</a:t>
            </a:r>
            <a:r>
              <a:rPr lang="ru-RU" dirty="0" smtClean="0"/>
              <a:t>       </a:t>
            </a:r>
            <a:r>
              <a:rPr lang="ru-RU" dirty="0" smtClean="0">
                <a:solidFill>
                  <a:srgbClr val="00B050"/>
                </a:solidFill>
              </a:rPr>
              <a:t>цапля</a:t>
            </a:r>
          </a:p>
          <a:p>
            <a:r>
              <a:rPr lang="ru-RU" b="1" dirty="0" err="1" smtClean="0"/>
              <a:t>Цо</a:t>
            </a:r>
            <a:r>
              <a:rPr lang="ru-RU" b="1" dirty="0" smtClean="0"/>
              <a:t> </a:t>
            </a:r>
            <a:r>
              <a:rPr lang="ru-RU" dirty="0" smtClean="0"/>
              <a:t>      </a:t>
            </a:r>
            <a:r>
              <a:rPr lang="ru-RU" dirty="0" smtClean="0">
                <a:solidFill>
                  <a:srgbClr val="00B050"/>
                </a:solidFill>
              </a:rPr>
              <a:t>цок – </a:t>
            </a:r>
            <a:r>
              <a:rPr lang="ru-RU" dirty="0" err="1" smtClean="0">
                <a:solidFill>
                  <a:srgbClr val="00B050"/>
                </a:solidFill>
              </a:rPr>
              <a:t>цок</a:t>
            </a:r>
            <a:endParaRPr lang="ru-RU" dirty="0" smtClean="0">
              <a:solidFill>
                <a:srgbClr val="00B050"/>
              </a:solidFill>
            </a:endParaRPr>
          </a:p>
          <a:p>
            <a:r>
              <a:rPr lang="ru-RU" b="1" dirty="0" err="1" smtClean="0"/>
              <a:t>Цы</a:t>
            </a:r>
            <a:r>
              <a:rPr lang="ru-RU" dirty="0" smtClean="0"/>
              <a:t>      </a:t>
            </a:r>
            <a:r>
              <a:rPr lang="ru-RU" dirty="0" err="1" smtClean="0">
                <a:solidFill>
                  <a:srgbClr val="00B050"/>
                </a:solidFill>
              </a:rPr>
              <a:t>цып</a:t>
            </a:r>
            <a:r>
              <a:rPr lang="ru-RU" dirty="0" smtClean="0">
                <a:solidFill>
                  <a:srgbClr val="00B050"/>
                </a:solidFill>
              </a:rPr>
              <a:t> – </a:t>
            </a:r>
            <a:r>
              <a:rPr lang="ru-RU" dirty="0" err="1" smtClean="0">
                <a:solidFill>
                  <a:srgbClr val="00B050"/>
                </a:solidFill>
              </a:rPr>
              <a:t>цып</a:t>
            </a:r>
            <a:r>
              <a:rPr lang="ru-RU" dirty="0" smtClean="0">
                <a:solidFill>
                  <a:srgbClr val="00B050"/>
                </a:solidFill>
              </a:rPr>
              <a:t> – </a:t>
            </a:r>
            <a:r>
              <a:rPr lang="ru-RU" dirty="0" err="1" smtClean="0">
                <a:solidFill>
                  <a:srgbClr val="00B050"/>
                </a:solidFill>
              </a:rPr>
              <a:t>цып</a:t>
            </a:r>
            <a:endParaRPr lang="ru-RU" dirty="0" smtClean="0">
              <a:solidFill>
                <a:srgbClr val="00B050"/>
              </a:solidFill>
            </a:endParaRPr>
          </a:p>
          <a:p>
            <a:r>
              <a:rPr lang="ru-RU" b="1" dirty="0" err="1" smtClean="0"/>
              <a:t>Цу</a:t>
            </a:r>
            <a:r>
              <a:rPr lang="ru-RU" b="1" dirty="0" smtClean="0"/>
              <a:t> </a:t>
            </a:r>
            <a:r>
              <a:rPr lang="ru-RU" dirty="0" smtClean="0"/>
              <a:t>      </a:t>
            </a:r>
            <a:r>
              <a:rPr lang="ru-RU" dirty="0" smtClean="0">
                <a:solidFill>
                  <a:srgbClr val="00B050"/>
                </a:solidFill>
              </a:rPr>
              <a:t>цукаты</a:t>
            </a:r>
          </a:p>
          <a:p>
            <a:r>
              <a:rPr lang="ru-RU" b="1" dirty="0" err="1" smtClean="0"/>
              <a:t>Ци</a:t>
            </a:r>
            <a:r>
              <a:rPr lang="ru-RU" b="1" dirty="0" smtClean="0"/>
              <a:t> </a:t>
            </a:r>
            <a:r>
              <a:rPr lang="ru-RU" dirty="0" smtClean="0"/>
              <a:t>       </a:t>
            </a:r>
            <a:r>
              <a:rPr lang="ru-RU" dirty="0" smtClean="0">
                <a:solidFill>
                  <a:srgbClr val="00B050"/>
                </a:solidFill>
              </a:rPr>
              <a:t>цирк</a:t>
            </a:r>
          </a:p>
          <a:p>
            <a:r>
              <a:rPr lang="ru-RU" b="1" dirty="0" err="1" smtClean="0"/>
              <a:t>Це</a:t>
            </a:r>
            <a:r>
              <a:rPr lang="ru-RU" b="1" dirty="0" smtClean="0"/>
              <a:t>    </a:t>
            </a:r>
            <a:r>
              <a:rPr lang="ru-RU" dirty="0" smtClean="0"/>
              <a:t>     </a:t>
            </a:r>
            <a:r>
              <a:rPr lang="ru-RU" dirty="0" smtClean="0">
                <a:solidFill>
                  <a:srgbClr val="00B050"/>
                </a:solidFill>
              </a:rPr>
              <a:t>цепи</a:t>
            </a:r>
          </a:p>
          <a:p>
            <a:endParaRPr lang="ru-RU" dirty="0" smtClean="0">
              <a:solidFill>
                <a:srgbClr val="00B050"/>
              </a:solidFill>
            </a:endParaRPr>
          </a:p>
          <a:p>
            <a:r>
              <a:rPr lang="ru-RU" dirty="0" smtClean="0">
                <a:solidFill>
                  <a:srgbClr val="7030A0"/>
                </a:solidFill>
              </a:rPr>
              <a:t>В году двенадцать месяцев.</a:t>
            </a:r>
          </a:p>
          <a:p>
            <a:r>
              <a:rPr lang="ru-RU" dirty="0" smtClean="0">
                <a:solidFill>
                  <a:srgbClr val="0070C0"/>
                </a:solidFill>
              </a:rPr>
              <a:t>Прыгнул заяц под куст и спрятался там от лисы.</a:t>
            </a:r>
            <a:endParaRPr lang="ru-RU" dirty="0">
              <a:solidFill>
                <a:srgbClr val="0070C0"/>
              </a:solidFill>
            </a:endParaRPr>
          </a:p>
        </p:txBody>
      </p:sp>
      <p:cxnSp>
        <p:nvCxnSpPr>
          <p:cNvPr id="5" name="Прямая со стрелкой 4"/>
          <p:cNvCxnSpPr/>
          <p:nvPr/>
        </p:nvCxnSpPr>
        <p:spPr>
          <a:xfrm>
            <a:off x="1142976" y="571480"/>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Прямая со стрелкой 6"/>
          <p:cNvCxnSpPr/>
          <p:nvPr/>
        </p:nvCxnSpPr>
        <p:spPr>
          <a:xfrm>
            <a:off x="1142976" y="1142984"/>
            <a:ext cx="57150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1214414" y="1714488"/>
            <a:ext cx="50006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6" name="Picture 5" descr="G0198782"/>
          <p:cNvPicPr>
            <a:picLocks noChangeAspect="1" noChangeArrowheads="1"/>
          </p:cNvPicPr>
          <p:nvPr/>
        </p:nvPicPr>
        <p:blipFill>
          <a:blip r:embed="rId2"/>
          <a:srcRect/>
          <a:stretch>
            <a:fillRect/>
          </a:stretch>
        </p:blipFill>
        <p:spPr bwMode="auto">
          <a:xfrm>
            <a:off x="6215074" y="857232"/>
            <a:ext cx="2286016" cy="266838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600" decel="100000"/>
                                        <p:tgtEl>
                                          <p:spTgt spid="6"/>
                                        </p:tgtEl>
                                      </p:cBhvr>
                                    </p:animEffect>
                                    <p:anim calcmode="lin" valueType="num">
                                      <p:cBhvr>
                                        <p:cTn id="8" dur="1600" decel="100000" fill="hold"/>
                                        <p:tgtEl>
                                          <p:spTgt spid="6"/>
                                        </p:tgtEl>
                                        <p:attrNameLst>
                                          <p:attrName>style.rotation</p:attrName>
                                        </p:attrNameLst>
                                      </p:cBhvr>
                                      <p:tavLst>
                                        <p:tav tm="0">
                                          <p:val>
                                            <p:fltVal val="-90"/>
                                          </p:val>
                                        </p:tav>
                                        <p:tav tm="100000">
                                          <p:val>
                                            <p:fltVal val="0"/>
                                          </p:val>
                                        </p:tav>
                                      </p:tavLst>
                                    </p:anim>
                                    <p:anim calcmode="lin" valueType="num">
                                      <p:cBhvr>
                                        <p:cTn id="9" dur="1600" decel="100000" fill="hold"/>
                                        <p:tgtEl>
                                          <p:spTgt spid="6"/>
                                        </p:tgtEl>
                                        <p:attrNameLst>
                                          <p:attrName>ppt_x</p:attrName>
                                        </p:attrNameLst>
                                      </p:cBhvr>
                                      <p:tavLst>
                                        <p:tav tm="0">
                                          <p:val>
                                            <p:strVal val="#ppt_x+0.4"/>
                                          </p:val>
                                        </p:tav>
                                        <p:tav tm="100000">
                                          <p:val>
                                            <p:strVal val="#ppt_x-0.05"/>
                                          </p:val>
                                        </p:tav>
                                      </p:tavLst>
                                    </p:anim>
                                    <p:anim calcmode="lin" valueType="num">
                                      <p:cBhvr>
                                        <p:cTn id="10" dur="1600" decel="100000" fill="hold"/>
                                        <p:tgtEl>
                                          <p:spTgt spid="6"/>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6"/>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468</TotalTime>
  <Words>192</Words>
  <Application>Microsoft Office PowerPoint</Application>
  <PresentationFormat>Экран (4:3)</PresentationFormat>
  <Paragraphs>70</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        Буквы едут в гости к нам.</vt:lpstr>
      <vt:lpstr>Слайд 2</vt:lpstr>
      <vt:lpstr>фенёк</vt:lpstr>
      <vt:lpstr>Слайд 4</vt:lpstr>
      <vt:lpstr>Слайд 5</vt:lpstr>
      <vt:lpstr>Слайд 6</vt:lpstr>
      <vt:lpstr>Слайд 7</vt:lpstr>
      <vt:lpstr>Буква Х.</vt:lpstr>
      <vt:lpstr>Слайд 9</vt:lpstr>
      <vt:lpstr>             Читаем дружно. мак   Маша    мост      молот    мрак сок    Саша      куст       салат      стук лом   лапа       бокс      сахар     трос нос    норы      писк      комар    друг кот     кони       торт      горох      трон лук     рука       тигр      топор      слон    </vt:lpstr>
      <vt:lpstr>Слайд 11</vt:lpstr>
    </vt:vector>
  </TitlesOfParts>
  <Company>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Буквы едут в гости к нам.</dc:title>
  <dc:creator>User</dc:creator>
  <cp:lastModifiedBy>Пользователь</cp:lastModifiedBy>
  <cp:revision>50</cp:revision>
  <dcterms:created xsi:type="dcterms:W3CDTF">2010-12-05T19:11:31Z</dcterms:created>
  <dcterms:modified xsi:type="dcterms:W3CDTF">2010-12-16T12:15:56Z</dcterms:modified>
</cp:coreProperties>
</file>