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2"/>
  </p:sldMasterIdLst>
  <p:sldIdLst>
    <p:sldId id="256" r:id="rId3"/>
    <p:sldId id="264" r:id="rId4"/>
    <p:sldId id="265" r:id="rId5"/>
    <p:sldId id="267" r:id="rId6"/>
    <p:sldId id="266" r:id="rId7"/>
    <p:sldId id="258" r:id="rId8"/>
    <p:sldId id="259" r:id="rId9"/>
    <p:sldId id="260" r:id="rId10"/>
    <p:sldId id="261" r:id="rId11"/>
    <p:sldId id="262" r:id="rId12"/>
    <p:sldId id="263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BEDE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306" autoAdjust="0"/>
    <p:restoredTop sz="94660"/>
  </p:normalViewPr>
  <p:slideViewPr>
    <p:cSldViewPr>
      <p:cViewPr>
        <p:scale>
          <a:sx n="80" d="100"/>
          <a:sy n="80" d="100"/>
        </p:scale>
        <p:origin x="-198" y="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135071"/>
            <a:ext cx="7772400" cy="1470025"/>
          </a:xfr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ru-RU" sz="3600" b="0" i="0" kern="12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90846"/>
            <a:ext cx="6400800" cy="1752600"/>
          </a:xfrm>
        </p:spPr>
        <p:txBody>
          <a:bodyPr/>
          <a:lstStyle>
            <a:lvl1pPr marL="0" indent="0" algn="ctr">
              <a:buNone/>
              <a:defRPr lang="en-US" sz="2400" kern="1200" dirty="0" smtClean="0">
                <a:solidFill>
                  <a:schemeClr val="accent5">
                    <a:lumMod val="75000"/>
                  </a:schemeClr>
                </a:solidFill>
                <a:latin typeface="Cambria" pitchFamily="18" charset="0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2221F-4F0C-4847-81B7-D3ABAE3EE078}" type="datetimeFigureOut">
              <a:rPr lang="ru-RU" smtClean="0"/>
              <a:pPr/>
              <a:t>19.12.2011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531BD-92F3-4EE2-A724-E9EC5C4D85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2221F-4F0C-4847-81B7-D3ABAE3EE078}" type="datetimeFigureOut">
              <a:rPr lang="ru-RU" smtClean="0"/>
              <a:pPr/>
              <a:t>19.12.2011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531BD-92F3-4EE2-A724-E9EC5C4D85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2221F-4F0C-4847-81B7-D3ABAE3EE078}" type="datetimeFigureOut">
              <a:rPr lang="ru-RU" smtClean="0"/>
              <a:pPr/>
              <a:t>19.12.2011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531BD-92F3-4EE2-A724-E9EC5C4D85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2221F-4F0C-4847-81B7-D3ABAE3EE078}" type="datetimeFigureOut">
              <a:rPr lang="ru-RU" smtClean="0"/>
              <a:pPr/>
              <a:t>19.12.2011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531BD-92F3-4EE2-A724-E9EC5C4D85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>
            <a:normAutofit/>
          </a:bodyPr>
          <a:lstStyle>
            <a:lvl1pPr marL="0" indent="0">
              <a:buNone/>
              <a:defRPr lang="en-US" sz="2400" kern="1200" dirty="0" smtClean="0">
                <a:solidFill>
                  <a:schemeClr val="accent5">
                    <a:lumMod val="75000"/>
                  </a:schemeClr>
                </a:solidFill>
                <a:latin typeface="Cambria" pitchFamily="18" charset="0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2221F-4F0C-4847-81B7-D3ABAE3EE078}" type="datetimeFigureOut">
              <a:rPr lang="ru-RU" smtClean="0"/>
              <a:pPr/>
              <a:t>19.12.2011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531BD-92F3-4EE2-A724-E9EC5C4D85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2221F-4F0C-4847-81B7-D3ABAE3EE078}" type="datetimeFigureOut">
              <a:rPr lang="ru-RU" smtClean="0"/>
              <a:pPr/>
              <a:t>19.12.2011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531BD-92F3-4EE2-A724-E9EC5C4D85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2221F-4F0C-4847-81B7-D3ABAE3EE078}" type="datetimeFigureOut">
              <a:rPr lang="ru-RU" smtClean="0"/>
              <a:pPr/>
              <a:t>19.12.2011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531BD-92F3-4EE2-A724-E9EC5C4D85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2221F-4F0C-4847-81B7-D3ABAE3EE078}" type="datetimeFigureOut">
              <a:rPr lang="ru-RU" smtClean="0"/>
              <a:pPr/>
              <a:t>19.12.2011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531BD-92F3-4EE2-A724-E9EC5C4D85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2221F-4F0C-4847-81B7-D3ABAE3EE078}" type="datetimeFigureOut">
              <a:rPr lang="ru-RU" smtClean="0"/>
              <a:pPr/>
              <a:t>19.12.2011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531BD-92F3-4EE2-A724-E9EC5C4D85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2221F-4F0C-4847-81B7-D3ABAE3EE078}" type="datetimeFigureOut">
              <a:rPr lang="ru-RU" smtClean="0"/>
              <a:pPr/>
              <a:t>19.12.2011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531BD-92F3-4EE2-A724-E9EC5C4D85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2221F-4F0C-4847-81B7-D3ABAE3EE078}" type="datetimeFigureOut">
              <a:rPr lang="ru-RU" smtClean="0"/>
              <a:pPr/>
              <a:t>19.12.2011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531BD-92F3-4EE2-A724-E9EC5C4D85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D2221F-4F0C-4847-81B7-D3ABAE3EE078}" type="datetimeFigureOut">
              <a:rPr lang="ru-RU" smtClean="0"/>
              <a:pPr/>
              <a:t>19.12.2011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2531BD-92F3-4EE2-A724-E9EC5C4D850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lang="ru-RU" sz="3600" b="0" i="0" kern="1200" dirty="0" smtClean="0">
          <a:solidFill>
            <a:schemeClr val="accent5">
              <a:lumMod val="5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Cambria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accent5">
              <a:lumMod val="50000"/>
            </a:schemeClr>
          </a:solidFill>
          <a:latin typeface="Cambria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accent5">
              <a:lumMod val="50000"/>
            </a:schemeClr>
          </a:solidFill>
          <a:latin typeface="Cambria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accent5">
              <a:lumMod val="50000"/>
            </a:schemeClr>
          </a:solidFill>
          <a:latin typeface="Cambria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accent5">
              <a:lumMod val="50000"/>
            </a:schemeClr>
          </a:solidFill>
          <a:latin typeface="Cambria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accent5">
              <a:lumMod val="50000"/>
            </a:schemeClr>
          </a:solidFill>
          <a:latin typeface="Cambria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57620" y="4714884"/>
            <a:ext cx="5072066" cy="1752600"/>
          </a:xfrm>
        </p:spPr>
        <p:txBody>
          <a:bodyPr/>
          <a:lstStyle/>
          <a:p>
            <a:r>
              <a:rPr lang="ru-RU" dirty="0" smtClean="0"/>
              <a:t>Учитель начальных классов </a:t>
            </a:r>
          </a:p>
          <a:p>
            <a:r>
              <a:rPr lang="ru-RU" dirty="0" smtClean="0"/>
              <a:t>МОУ «СОШ №1»</a:t>
            </a:r>
          </a:p>
          <a:p>
            <a:r>
              <a:rPr lang="ru-RU" dirty="0" smtClean="0"/>
              <a:t>Власова Ольга Анатольевна</a:t>
            </a:r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ctrTitle"/>
          </p:nvPr>
        </p:nvSpPr>
        <p:spPr>
          <a:xfrm>
            <a:off x="285720" y="714356"/>
            <a:ext cx="8429684" cy="3000396"/>
          </a:xfrm>
        </p:spPr>
        <p:txBody>
          <a:bodyPr>
            <a:noAutofit/>
          </a:bodyPr>
          <a:lstStyle/>
          <a:p>
            <a:r>
              <a:rPr lang="ru-RU" sz="4800" dirty="0" smtClean="0"/>
              <a:t>Диагностика планируемых результатов по чтению в первом классе</a:t>
            </a:r>
            <a:endParaRPr lang="ru-RU" sz="4800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500042"/>
            <a:ext cx="8229600" cy="5214974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5. Оценка навыка списывания и усвоения фонетических знаний</a:t>
            </a:r>
          </a:p>
          <a:p>
            <a:pPr>
              <a:buNone/>
            </a:pP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ЗАДАНИЕ 5,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Спиши слова.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Сауна, дым, лимон, шарф, обед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Проставь ударение.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Подчеркни буквы, обозначающие гласные звуки.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Раздели, где можно, вертикальной чертой слова на слоги.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Подчеркни слог с мягким согласным звуком в первом предложении текста (задание №1)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214281" y="857232"/>
          <a:ext cx="8929719" cy="5801994"/>
        </p:xfrm>
        <a:graphic>
          <a:graphicData uri="http://schemas.openxmlformats.org/drawingml/2006/table">
            <a:tbl>
              <a:tblPr/>
              <a:tblGrid>
                <a:gridCol w="435409"/>
                <a:gridCol w="1235108"/>
                <a:gridCol w="651834"/>
                <a:gridCol w="291636"/>
                <a:gridCol w="291636"/>
                <a:gridCol w="362756"/>
                <a:gridCol w="362756"/>
                <a:gridCol w="362756"/>
                <a:gridCol w="798164"/>
                <a:gridCol w="798164"/>
                <a:gridCol w="724999"/>
                <a:gridCol w="362756"/>
                <a:gridCol w="362756"/>
                <a:gridCol w="435409"/>
                <a:gridCol w="435409"/>
                <a:gridCol w="434896"/>
                <a:gridCol w="583275"/>
              </a:tblGrid>
              <a:tr h="164249"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latin typeface="Times New Roman"/>
                          <a:ea typeface="Calibri"/>
                          <a:cs typeface="Times New Roman"/>
                        </a:rPr>
                        <a:t>№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 err="1"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r>
                        <a:rPr lang="ru-RU" sz="700" dirty="0">
                          <a:latin typeface="Times New Roman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ru-RU" sz="700" dirty="0" err="1"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latin typeface="Times New Roman"/>
                          <a:ea typeface="Calibri"/>
                          <a:cs typeface="Times New Roman"/>
                        </a:rPr>
                        <a:t>Ф. И. обучающегося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b="1">
                          <a:latin typeface="Times New Roman"/>
                          <a:ea typeface="Calibri"/>
                          <a:cs typeface="Times New Roman"/>
                        </a:rPr>
                        <a:t>Задания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Процент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62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b="1" dirty="0">
                          <a:latin typeface="Times New Roman"/>
                          <a:ea typeface="Calibri"/>
                          <a:cs typeface="Times New Roman"/>
                        </a:rPr>
                        <a:t>Оценка техники чтения вслух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b="1" dirty="0">
                          <a:latin typeface="Times New Roman"/>
                          <a:ea typeface="Calibri"/>
                          <a:cs typeface="Times New Roman"/>
                        </a:rPr>
                        <a:t>Оценка </a:t>
                      </a:r>
                      <a:r>
                        <a:rPr lang="ru-RU" sz="600" b="1" dirty="0">
                          <a:latin typeface="Times New Roman"/>
                          <a:ea typeface="Calibri"/>
                          <a:cs typeface="Times New Roman"/>
                        </a:rPr>
                        <a:t>понимания  </a:t>
                      </a:r>
                      <a:r>
                        <a:rPr lang="ru-RU" sz="700" b="1" dirty="0">
                          <a:latin typeface="Times New Roman"/>
                          <a:ea typeface="Calibri"/>
                          <a:cs typeface="Times New Roman"/>
                        </a:rPr>
                        <a:t>лексического  значения слов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b="1">
                          <a:latin typeface="Times New Roman"/>
                          <a:ea typeface="Calibri"/>
                          <a:cs typeface="Times New Roman"/>
                        </a:rPr>
                        <a:t>Оценка  умений оформлять </a:t>
                      </a:r>
                      <a:r>
                        <a:rPr lang="ru-RU" sz="600" b="1">
                          <a:latin typeface="Times New Roman"/>
                          <a:ea typeface="Calibri"/>
                          <a:cs typeface="Times New Roman"/>
                        </a:rPr>
                        <a:t>предложение</a:t>
                      </a:r>
                      <a:r>
                        <a:rPr lang="ru-RU" sz="700" b="1">
                          <a:latin typeface="Times New Roman"/>
                          <a:ea typeface="Calibri"/>
                          <a:cs typeface="Times New Roman"/>
                        </a:rPr>
                        <a:t>, различать на слух границы  слов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b="1">
                          <a:latin typeface="Times New Roman"/>
                          <a:ea typeface="Calibri"/>
                          <a:cs typeface="Times New Roman"/>
                        </a:rPr>
                        <a:t>Оценка  дифферен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b="1">
                          <a:latin typeface="Times New Roman"/>
                          <a:ea typeface="Calibri"/>
                          <a:cs typeface="Times New Roman"/>
                        </a:rPr>
                        <a:t>циации звуков речи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b="1">
                          <a:latin typeface="Times New Roman"/>
                          <a:ea typeface="Calibri"/>
                          <a:cs typeface="Times New Roman"/>
                        </a:rPr>
                        <a:t>Оценка навыка списывания и усвоения фонетических знаний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4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Способ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чтения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Характер ошибок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latin typeface="Times New Roman"/>
                          <a:ea typeface="Calibri"/>
                          <a:cs typeface="Times New Roman"/>
                        </a:rPr>
                        <a:t>Понимание прочитанного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6115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слог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слог+слово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слово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ударение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latin typeface="Times New Roman"/>
                          <a:ea typeface="Calibri"/>
                          <a:cs typeface="Times New Roman"/>
                        </a:rPr>
                        <a:t>в </a:t>
                      </a:r>
                      <a:r>
                        <a:rPr lang="ru-RU" sz="700" dirty="0" err="1">
                          <a:latin typeface="Times New Roman"/>
                          <a:ea typeface="Calibri"/>
                          <a:cs typeface="Times New Roman"/>
                        </a:rPr>
                        <a:t>окончани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latin typeface="Times New Roman"/>
                          <a:ea typeface="Calibri"/>
                          <a:cs typeface="Times New Roman"/>
                        </a:rPr>
                        <a:t>списывание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Calibri"/>
                          <a:cs typeface="Times New Roman"/>
                        </a:rPr>
                        <a:t>ударение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Calibri"/>
                          <a:cs typeface="Times New Roman"/>
                        </a:rPr>
                        <a:t>деление  слов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Calibri"/>
                          <a:cs typeface="Times New Roman"/>
                        </a:rPr>
                        <a:t>на слоги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>
                          <a:latin typeface="Times New Roman"/>
                          <a:ea typeface="Calibri"/>
                          <a:cs typeface="Times New Roman"/>
                        </a:rPr>
                        <a:t>подч.гласные буквы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latin typeface="Times New Roman"/>
                          <a:ea typeface="Calibri"/>
                          <a:cs typeface="Times New Roman"/>
                        </a:rPr>
                        <a:t>Подч. слоги с мяг согл. в 1-м пр. , зад.1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424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ru-RU" sz="7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Бадьин Владимир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48%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24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ru-RU" sz="7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Балябин Владислав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56%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24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ru-RU" sz="7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Боков Олег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63%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121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ru-RU" sz="7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Галиахметов  Арсений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solidFill>
                          <a:srgbClr val="A6A6A6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DE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solidFill>
                          <a:srgbClr val="A6A6A6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DE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solidFill>
                          <a:srgbClr val="A6A6A6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DE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solidFill>
                          <a:srgbClr val="A6A6A6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DE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solidFill>
                          <a:srgbClr val="A6A6A6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DE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solidFill>
                          <a:srgbClr val="A6A6A6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DE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solidFill>
                          <a:srgbClr val="A6A6A6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DE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solidFill>
                          <a:srgbClr val="A6A6A6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DE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solidFill>
                          <a:srgbClr val="A6A6A6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DE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solidFill>
                          <a:srgbClr val="A6A6A6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DE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solidFill>
                          <a:srgbClr val="A6A6A6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DE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solidFill>
                          <a:srgbClr val="A6A6A6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DE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solidFill>
                          <a:srgbClr val="A6A6A6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DE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solidFill>
                          <a:srgbClr val="A6A6A6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DE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solidFill>
                          <a:srgbClr val="A6A6A6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EDED"/>
                    </a:solidFill>
                  </a:tcPr>
                </a:tc>
              </a:tr>
              <a:tr h="16424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ru-RU" sz="7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Галиева   Айсина  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194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ru-RU" sz="7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Гильфанов Ильдар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24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Емельянова Татьяна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35%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24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ru-RU" sz="7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Иванова Дарья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86%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24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Кирилова Алина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24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ru-RU" sz="7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Кузнецова  Лидия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24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ru-RU" sz="7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Макаров  Артём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48%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24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Меньшагин Роман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68%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24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Минлиханова Настя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121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ru-RU" sz="7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latin typeface="Times New Roman"/>
                          <a:ea typeface="Calibri"/>
                          <a:cs typeface="Times New Roman"/>
                        </a:rPr>
                        <a:t>Талипова </a:t>
                      </a:r>
                      <a:r>
                        <a:rPr lang="ru-RU" sz="700" dirty="0" err="1">
                          <a:latin typeface="Times New Roman"/>
                          <a:ea typeface="Calibri"/>
                          <a:cs typeface="Times New Roman"/>
                        </a:rPr>
                        <a:t>Сююмбика</a:t>
                      </a:r>
                      <a:r>
                        <a:rPr lang="ru-RU" sz="7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72%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24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ru-RU" sz="7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Тапикова  Ангелина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24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ru-RU" sz="7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Трутнев  Никита 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24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ru-RU" sz="7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Фатхуллин Вильдан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95%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24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ru-RU" sz="7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 err="1">
                          <a:latin typeface="Times New Roman"/>
                          <a:ea typeface="Calibri"/>
                          <a:cs typeface="Times New Roman"/>
                        </a:rPr>
                        <a:t>Ханова</a:t>
                      </a:r>
                      <a:r>
                        <a:rPr lang="ru-RU" sz="7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700" dirty="0" err="1">
                          <a:latin typeface="Times New Roman"/>
                          <a:ea typeface="Calibri"/>
                          <a:cs typeface="Times New Roman"/>
                        </a:rPr>
                        <a:t>Айсылу</a:t>
                      </a:r>
                      <a:r>
                        <a:rPr lang="ru-RU" sz="7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23%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24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ru-RU" sz="7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Черезов Илья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46%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24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ru-RU" sz="7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Павлов  Николай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23%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121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ru-RU" sz="7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 err="1">
                          <a:latin typeface="Times New Roman"/>
                          <a:ea typeface="Calibri"/>
                          <a:cs typeface="Times New Roman"/>
                        </a:rPr>
                        <a:t>Шайхразеева</a:t>
                      </a:r>
                      <a:r>
                        <a:rPr lang="ru-RU" sz="700" dirty="0">
                          <a:latin typeface="Times New Roman"/>
                          <a:ea typeface="Calibri"/>
                          <a:cs typeface="Times New Roman"/>
                        </a:rPr>
                        <a:t> Эльвира  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24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Шарафиев Камиль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95%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24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ru-RU" sz="7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Шишкина Елизавета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87%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24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ru-RU" sz="7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Яппарова  Нэля 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dirty="0">
                          <a:latin typeface="Times New Roman"/>
                          <a:ea typeface="Calibri"/>
                          <a:cs typeface="Times New Roman"/>
                        </a:rPr>
                        <a:t>100%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471" marR="424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0" y="0"/>
            <a:ext cx="883741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all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Сводная ведомость планируемых результатов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all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 первое полугодие</a:t>
            </a:r>
            <a:endParaRPr kumimoji="0" lang="ru-RU" sz="2400" b="1" i="0" u="none" strike="noStrike" cap="all" normalizeH="0" baseline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785786" y="642919"/>
            <a:ext cx="6710107" cy="1323439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all" normalizeH="0" baseline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" pitchFamily="34" charset="0"/>
                <a:ea typeface="Times New Roman" pitchFamily="18" charset="0"/>
              </a:rPr>
              <a:t> Составь схемы слов.</a:t>
            </a:r>
            <a:endParaRPr kumimoji="0" lang="ru-RU" sz="4000" b="1" i="0" u="none" strike="noStrike" cap="all" normalizeH="0" baseline="0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1" i="0" u="none" strike="noStrike" cap="all" normalizeH="0" baseline="0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ial" pitchFamily="34" charset="0"/>
            </a:endParaRPr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2357430"/>
            <a:ext cx="7143800" cy="285752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med">
    <p:strips dir="r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786058"/>
            <a:ext cx="2928958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68" y="2643182"/>
            <a:ext cx="2928958" cy="900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57884" y="3786190"/>
            <a:ext cx="2571768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214282" y="500042"/>
            <a:ext cx="8272586" cy="209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marL="0" marR="0" lvl="0" indent="195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normalizeH="0" baseline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Назови нарисованные предметы. Раскрась </a:t>
            </a:r>
          </a:p>
          <a:p>
            <a:pPr marL="0" marR="0" lvl="0" indent="195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normalizeH="0" baseline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одним цветом те из них, </a:t>
            </a:r>
            <a:r>
              <a:rPr kumimoji="0" lang="ru-RU" sz="2800" b="1" i="0" u="none" strike="noStrike" normalizeH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800" b="1" i="0" u="none" strike="noStrike" normalizeH="0" baseline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названия которых</a:t>
            </a:r>
          </a:p>
          <a:p>
            <a:pPr marL="0" marR="0" lvl="0" indent="195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normalizeH="0" baseline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 начинаются одним и тем же </a:t>
            </a:r>
            <a:r>
              <a:rPr kumimoji="0" lang="ru-RU" sz="2800" b="1" i="0" u="none" strike="noStrike" normalizeH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800" b="1" i="0" u="none" strike="noStrike" normalizeH="0" baseline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звуком. </a:t>
            </a:r>
          </a:p>
          <a:p>
            <a:pPr marL="0" marR="0" lvl="0" indent="195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normalizeH="0" baseline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Какие это звуки?</a:t>
            </a:r>
            <a:endParaRPr kumimoji="0" lang="ru-RU" sz="2800" b="1" i="0" u="none" strike="noStrike" normalizeH="0" baseline="0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" pitchFamily="34" charset="0"/>
            </a:endParaRPr>
          </a:p>
          <a:p>
            <a:pPr marL="0" marR="0" lvl="0" indent="195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normalizeH="0" baseline="0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524000" y="3033712"/>
          <a:ext cx="6096000" cy="790575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79057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24130" marR="2413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524000" y="3048000"/>
          <a:ext cx="6096000" cy="762000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7620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24130" marR="2413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524000" y="2919412"/>
          <a:ext cx="6096000" cy="1019175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1019175">
                <a:tc>
                  <a:txBody>
                    <a:bodyPr/>
                    <a:lstStyle/>
                    <a:p>
                      <a:pPr marL="540385" algn="l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24130" marR="2413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857356" y="3071810"/>
          <a:ext cx="785819" cy="661989"/>
        </p:xfrm>
        <a:graphic>
          <a:graphicData uri="http://schemas.openxmlformats.org/drawingml/2006/table">
            <a:tbl>
              <a:tblPr/>
              <a:tblGrid>
                <a:gridCol w="785819"/>
              </a:tblGrid>
              <a:tr h="66198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                                                                 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И  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                 </a:t>
                      </a:r>
                    </a:p>
                  </a:txBody>
                  <a:tcPr marL="24130" marR="2413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22534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6050" y="1643050"/>
            <a:ext cx="704850" cy="885825"/>
          </a:xfrm>
          <a:prstGeom prst="rect">
            <a:avLst/>
          </a:prstGeom>
          <a:noFill/>
        </p:spPr>
      </p:pic>
      <p:pic>
        <p:nvPicPr>
          <p:cNvPr id="22533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1785926"/>
            <a:ext cx="752475" cy="762000"/>
          </a:xfrm>
          <a:prstGeom prst="rect">
            <a:avLst/>
          </a:prstGeom>
          <a:noFill/>
        </p:spPr>
      </p:pic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472" y="2928934"/>
            <a:ext cx="923925" cy="895350"/>
          </a:xfrm>
          <a:prstGeom prst="rect">
            <a:avLst/>
          </a:prstGeom>
          <a:noFill/>
        </p:spPr>
      </p:pic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14282" y="4500570"/>
            <a:ext cx="2181225" cy="1019175"/>
          </a:xfrm>
          <a:prstGeom prst="rect">
            <a:avLst/>
          </a:prstGeom>
          <a:noFill/>
        </p:spPr>
      </p:pic>
      <p:pic>
        <p:nvPicPr>
          <p:cNvPr id="22529" name="Picture 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143372" y="4572008"/>
            <a:ext cx="1057275" cy="1038225"/>
          </a:xfrm>
          <a:prstGeom prst="rect">
            <a:avLst/>
          </a:prstGeom>
          <a:noFill/>
        </p:spPr>
      </p:pic>
      <p:pic>
        <p:nvPicPr>
          <p:cNvPr id="22532" name="Picture 4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786050" y="2928934"/>
            <a:ext cx="785818" cy="928694"/>
          </a:xfrm>
          <a:prstGeom prst="rect">
            <a:avLst/>
          </a:prstGeom>
          <a:noFill/>
        </p:spPr>
      </p:pic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2857488" y="214290"/>
            <a:ext cx="5976893" cy="123110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spc="300" normalizeH="0" baseline="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Arial" pitchFamily="34" charset="0"/>
                <a:ea typeface="Times New Roman" pitchFamily="18" charset="0"/>
              </a:rPr>
              <a:t>Прочитай названия сказок.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spc="300" normalizeH="0" baseline="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Arial" pitchFamily="34" charset="0"/>
                <a:ea typeface="Times New Roman" pitchFamily="18" charset="0"/>
              </a:rPr>
              <a:t> Составь их схемы</a:t>
            </a:r>
            <a:r>
              <a:rPr kumimoji="0" lang="ru-RU" sz="1200" b="1" i="0" u="none" strike="noStrike" spc="300" normalizeH="0" baseline="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Arial" pitchFamily="34" charset="0"/>
                <a:ea typeface="Times New Roman" pitchFamily="18" charset="0"/>
              </a:rPr>
              <a:t>.</a:t>
            </a:r>
            <a:endParaRPr kumimoji="0" lang="ru-RU" sz="1100" b="1" i="0" u="none" strike="noStrike" spc="300" normalizeH="0" baseline="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1785918" y="2214554"/>
            <a:ext cx="71438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И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1643043" y="2000240"/>
            <a:ext cx="71438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09863" algn="ctr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	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09863" algn="ctr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2714612" y="4929198"/>
            <a:ext cx="785818" cy="73866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09863" algn="ctr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И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09863" algn="ctr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 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09863" algn="ctr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539" name="Rectangle 11"/>
          <p:cNvSpPr>
            <a:spLocks noChangeArrowheads="1"/>
          </p:cNvSpPr>
          <p:nvPr/>
        </p:nvSpPr>
        <p:spPr bwMode="auto">
          <a:xfrm>
            <a:off x="0" y="3028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540" name="Rectangle 12"/>
          <p:cNvSpPr>
            <a:spLocks noChangeArrowheads="1"/>
          </p:cNvSpPr>
          <p:nvPr/>
        </p:nvSpPr>
        <p:spPr bwMode="auto">
          <a:xfrm>
            <a:off x="0" y="30289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142844" y="642918"/>
            <a:ext cx="9040295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spc="50" normalizeH="0" baseline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Раздели слова на слоги: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spc="50" normalizeH="0" baseline="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луна,   малина,   лимон,   налимы.</a:t>
            </a:r>
            <a:endParaRPr kumimoji="0" lang="ru-RU" sz="4000" b="1" i="0" u="none" strike="noStrike" spc="50" normalizeH="0" baseline="0" dirty="0" smtClean="0">
              <a:ln w="11430"/>
              <a:solidFill>
                <a:srgbClr val="7030A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142844" y="2643182"/>
            <a:ext cx="8577092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Прочитайте двустишие.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Поставьте над словами знак ударения.</a:t>
            </a:r>
            <a:endParaRPr kumimoji="0" lang="ru-RU" sz="3600" b="1" i="0" u="none" strike="noStrike" normalizeH="0" baseline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1" i="0" u="none" strike="noStrike" normalizeH="0" baseline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normalizeH="0" baseline="0" dirty="0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Этот зверь зовётся лама.</a:t>
            </a:r>
            <a:endParaRPr kumimoji="0" lang="ru-RU" sz="3600" b="1" i="0" u="none" strike="noStrike" normalizeH="0" baseline="0" dirty="0" smtClean="0">
              <a:ln w="11430"/>
              <a:solidFill>
                <a:srgbClr val="7030A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normalizeH="0" baseline="0" dirty="0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Лама дочь и лама мама.</a:t>
            </a:r>
            <a:endParaRPr kumimoji="0" lang="ru-RU" sz="3600" b="1" i="0" u="none" strike="noStrike" normalizeH="0" baseline="0" dirty="0" smtClean="0">
              <a:ln w="11430"/>
              <a:solidFill>
                <a:srgbClr val="7030A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                                      В. Маяковский</a:t>
            </a:r>
            <a:endParaRPr kumimoji="0" lang="ru-RU" sz="3600" b="1" i="0" u="none" strike="noStrike" normalizeH="0" baseline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1143000"/>
          </a:xfrm>
        </p:spPr>
        <p:txBody>
          <a:bodyPr>
            <a:normAutofit fontScale="90000"/>
          </a:bodyPr>
          <a:lstStyle/>
          <a:p>
            <a:r>
              <a:rPr b="1" smtClean="0"/>
              <a:t/>
            </a:r>
            <a:br>
              <a:rPr b="1" smtClean="0"/>
            </a:br>
            <a:r>
              <a:rPr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Проверочная </a:t>
            </a:r>
            <a:r>
              <a:rPr b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работа по </a:t>
            </a:r>
            <a:r>
              <a:rPr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чтению</a:t>
            </a:r>
            <a:br>
              <a:rPr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</a:br>
            <a:r>
              <a:rPr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b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1 полугодие</a:t>
            </a:r>
            <a:r>
              <a:rPr/>
              <a:t/>
            </a:r>
            <a:br>
              <a:rPr/>
            </a:br>
            <a:endParaRPr lang="ru-RU" dirty="0"/>
          </a:p>
        </p:txBody>
      </p:sp>
      <p:sp>
        <p:nvSpPr>
          <p:cNvPr id="6" name="Содержимое 2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5259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1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Оценка техники чтения вслух, понимания прочитанного</a:t>
            </a:r>
          </a:p>
          <a:p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ЗАДАНИЕ 1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Пушистые снега укрыли поля, холмы. Лесник Антон Иванович встал на лыжи. Он держит путь в лес, рядом бежит собака Полкан. Вдоль опушки след лисицы. Она искала добычу. А тут бегал косой. Чей след похож на веточку? Да это прыгала ворона!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(40 слов)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Выбери заголовок к тексту: «Следы на снегу», «Зимой», «Про­гулка лесника».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что похож след вороны?</a:t>
            </a:r>
          </a:p>
          <a:p>
            <a:pPr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Оцениваются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1)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понимание прочитанного; 2) способ чтения; 3) количество и характер ошибок.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785794"/>
            <a:ext cx="8715436" cy="452596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Оценка понимания лексического значения слов, умения группировать</a:t>
            </a: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ЗАДАНИЕ 2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Прочитай названия предметов. Что обозначают эти слова? Напиши в каждой строке номер «лишнего» предмета.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а)	1. Лось. 2. Лампа. 3. Сова. 4. Жук. №__________	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б)	1. Воробей. 2. Сорока. 3. Волк. 4. Ворона. №_________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в)	1. Марина. 2. Лариса. 3. Павел. 4. Инна. №___________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642918"/>
            <a:ext cx="8229600" cy="45259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Оценка умений оформлять предложение, различать на слух границы слов</a:t>
            </a:r>
          </a:p>
          <a:p>
            <a:pPr>
              <a:buNone/>
            </a:pP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ЗАДАНИЕ 3.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Запиши предложения под диктовку схемами.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785794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Оценка дифференциации звуков речи</a:t>
            </a:r>
          </a:p>
          <a:p>
            <a:pPr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ЗАДАНИЕ 4,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Запиши слова под диктовку кружками. </a:t>
            </a:r>
          </a:p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/>
              <a:t>______________________________________________________________________________________________________________________________________________________________________________</a:t>
            </a:r>
            <a:endParaRPr lang="ru-RU" sz="2800" dirty="0" smtClean="0"/>
          </a:p>
          <a:p>
            <a:endParaRPr lang="ru-RU" dirty="0"/>
          </a:p>
        </p:txBody>
      </p:sp>
    </p:spTree>
  </p:cSld>
  <p:clrMapOvr>
    <a:masterClrMapping/>
  </p:clrMapOvr>
  <p:transition spd="med">
    <p:wheel spokes="2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S01038995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4AA03D9D-1A7C-4E82-89E1-AD4A2CA13FE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TS010389957</Template>
  <TotalTime>89</TotalTime>
  <Words>677</Words>
  <Application>Microsoft Office PowerPoint</Application>
  <PresentationFormat>Экран (4:3)</PresentationFormat>
  <Paragraphs>314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TS010389957</vt:lpstr>
      <vt:lpstr>Диагностика планируемых результатов по чтению в первом классе</vt:lpstr>
      <vt:lpstr>Слайд 2</vt:lpstr>
      <vt:lpstr>Слайд 3</vt:lpstr>
      <vt:lpstr>Слайд 4</vt:lpstr>
      <vt:lpstr>Слайд 5</vt:lpstr>
      <vt:lpstr> Проверочная работа по чтению  1 полугодие </vt:lpstr>
      <vt:lpstr>Слайд 7</vt:lpstr>
      <vt:lpstr>Слайд 8</vt:lpstr>
      <vt:lpstr>Слайд 9</vt:lpstr>
      <vt:lpstr>Слайд 10</vt:lpstr>
      <vt:lpstr>Слайд 11</vt:lpstr>
    </vt:vector>
  </TitlesOfParts>
  <Company>WolfishLair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Диагностика планируемых результатов по чтению в первом классе</dc:title>
  <dc:subject/>
  <dc:creator>Grey Wolf</dc:creator>
  <cp:keywords/>
  <dc:description/>
  <cp:lastModifiedBy>Grey Wolf</cp:lastModifiedBy>
  <cp:revision>7</cp:revision>
  <dcterms:created xsi:type="dcterms:W3CDTF">2011-12-19T17:09:57Z</dcterms:created>
  <dcterms:modified xsi:type="dcterms:W3CDTF">2011-12-19T20:26:19Z</dcterms:modified>
  <cp:category>Шаблон оформления</cp:category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TC103899579990</vt:lpwstr>
  </property>
</Properties>
</file>