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9943E7-AD4A-47CE-9D0D-249383769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1C7E2-131A-4FF7-82BC-7698E8493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4EBB9-A0A5-48A1-ACF7-4E9C6CA89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34AB2-B306-4FD1-94FD-19E4396EE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A38A1-D4A4-48C0-ACAB-F10D0F3EF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931B-132F-49F8-B93F-C642FFECA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EA042-9D1C-491E-88AF-383841433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40B4-E182-40D7-9116-8B7746E8A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003A-76C8-4E59-B8F7-7DBF8354C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45FC8-823A-4486-9695-5FA486D51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AEFD7-FBF9-4128-A7A5-E2C843D41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8B4A6-3DE7-4B55-9D28-EA15CB069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8750C-B85D-40A5-8C64-9161349BA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4079269-0347-4373-A0B5-576863AD5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ransk_ci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333375"/>
            <a:ext cx="50593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772400" cy="2449513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smtClean="0">
                <a:solidFill>
                  <a:schemeClr val="accent1"/>
                </a:solidFill>
              </a:rPr>
              <a:t>В цирке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221163"/>
            <a:ext cx="6400800" cy="2422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Урок–игра по математике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   Зотова Марина Анатольевна, учитель начальных классов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МБОУ «Киреевский лицей» г. </a:t>
            </a:r>
            <a:r>
              <a:rPr lang="ru-RU" sz="2400" dirty="0" err="1" smtClean="0">
                <a:solidFill>
                  <a:schemeClr val="accent1"/>
                </a:solidFill>
              </a:rPr>
              <a:t>Киреевска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ИУ 14-23 ИПК и ППРО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На арене клоун!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i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  Масса его дрессированной собачки, </a:t>
            </a:r>
          </a:p>
          <a:p>
            <a:pPr eaLnBrk="1" hangingPunct="1">
              <a:buFontTx/>
              <a:buNone/>
              <a:defRPr/>
            </a:pPr>
            <a:r>
              <a:rPr lang="ru-RU" sz="2800" i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  когда она стоит на двух задних лапах, 3 кг. Какова её масса, если она стоит на </a:t>
            </a:r>
          </a:p>
          <a:p>
            <a:pPr eaLnBrk="1" hangingPunct="1">
              <a:buFontTx/>
              <a:buNone/>
              <a:defRPr/>
            </a:pPr>
            <a:r>
              <a:rPr lang="ru-RU" sz="2800" i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  четырёх лапах?</a:t>
            </a:r>
          </a:p>
        </p:txBody>
      </p:sp>
      <p:pic>
        <p:nvPicPr>
          <p:cNvPr id="12292" name="Picture 4" descr="ryzhi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7875" y="1905000"/>
            <a:ext cx="1617663" cy="1981200"/>
          </a:xfrm>
          <a:noFill/>
        </p:spPr>
      </p:pic>
      <p:pic>
        <p:nvPicPr>
          <p:cNvPr id="12293" name="Picture 6" descr="4150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4038600"/>
            <a:ext cx="2971800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zvugm6aix97cx4ut8noj3npjw1ifnter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1341438"/>
            <a:ext cx="4038600" cy="3028950"/>
          </a:xfrm>
          <a:noFill/>
        </p:spPr>
      </p:pic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Встречаем Тюленя-жонглёра!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4652963"/>
            <a:ext cx="6553200" cy="34671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17 – 8 = 9       16 – 8 = 9        13 – 7 = 5 </a:t>
            </a:r>
          </a:p>
          <a:p>
            <a:pPr eaLnBrk="1" hangingPunct="1">
              <a:buFontTx/>
              <a:buNone/>
              <a:defRPr/>
            </a:pPr>
            <a:r>
              <a:rPr lang="ru-RU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18 – 9 = 9       15 – 6 = 8        14 – 5 = 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1116013" y="1773238"/>
            <a:ext cx="6119812" cy="2654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Итог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    Аннотация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82296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Урок-игра «В цирке» по теме «Табличное сложение и вычитание в пределах 20 с переходом через 10».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Работа выполнена учителем начальных классов МБОУ «Киреевский лицей» </a:t>
            </a:r>
            <a:r>
              <a:rPr lang="ru-RU" sz="2000" b="1" dirty="0" err="1" smtClean="0">
                <a:solidFill>
                  <a:schemeClr val="hlink"/>
                </a:solidFill>
                <a:latin typeface="Courier New" pitchFamily="49" charset="0"/>
              </a:rPr>
              <a:t>г.Киреевска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 Тульской области Зотовой Мариной Анатольевной.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Работа может быть использована как демонстрационный материал к уроку математики в 1 классе.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Для создания презентации использована программа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Power Point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0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Данная работа может быть использована на уроке математики в любой общеобразовательной школе.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Объём работы: 12 слайдов.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Найди своё место!</a:t>
            </a:r>
          </a:p>
        </p:txBody>
      </p:sp>
      <p:pic>
        <p:nvPicPr>
          <p:cNvPr id="5123" name="Picture 15" descr="image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4005263"/>
            <a:ext cx="3671888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8"/>
          <p:cNvSpPr txBox="1">
            <a:spLocks noChangeArrowheads="1"/>
          </p:cNvSpPr>
          <p:nvPr/>
        </p:nvSpPr>
        <p:spPr bwMode="auto">
          <a:xfrm>
            <a:off x="2319338" y="2157413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2916238" y="3284538"/>
            <a:ext cx="9144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5435600" y="1844675"/>
            <a:ext cx="914400" cy="914400"/>
          </a:xfrm>
          <a:prstGeom prst="rect">
            <a:avLst/>
          </a:prstGeom>
          <a:solidFill>
            <a:schemeClr val="tx1">
              <a:alpha val="8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/>
              <a:t> </a:t>
            </a:r>
            <a:r>
              <a:rPr lang="ru-RU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ru-RU"/>
              <a:t> </a:t>
            </a: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900113" y="1916113"/>
            <a:ext cx="9144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5128" name="AutoShape 26"/>
          <p:cNvSpPr>
            <a:spLocks noChangeArrowheads="1"/>
          </p:cNvSpPr>
          <p:nvPr/>
        </p:nvSpPr>
        <p:spPr bwMode="auto">
          <a:xfrm>
            <a:off x="323850" y="3141663"/>
            <a:ext cx="9144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27"/>
          <p:cNvSpPr>
            <a:spLocks noChangeArrowheads="1"/>
          </p:cNvSpPr>
          <p:nvPr/>
        </p:nvSpPr>
        <p:spPr bwMode="auto">
          <a:xfrm>
            <a:off x="1403350" y="3141663"/>
            <a:ext cx="9144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28"/>
          <p:cNvSpPr>
            <a:spLocks noChangeArrowheads="1"/>
          </p:cNvSpPr>
          <p:nvPr/>
        </p:nvSpPr>
        <p:spPr bwMode="auto">
          <a:xfrm>
            <a:off x="2268538" y="4508500"/>
            <a:ext cx="9144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29"/>
          <p:cNvSpPr>
            <a:spLocks noChangeArrowheads="1"/>
          </p:cNvSpPr>
          <p:nvPr/>
        </p:nvSpPr>
        <p:spPr bwMode="auto">
          <a:xfrm>
            <a:off x="3635375" y="4508500"/>
            <a:ext cx="9144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30"/>
          <p:cNvSpPr>
            <a:spLocks noChangeArrowheads="1"/>
          </p:cNvSpPr>
          <p:nvPr/>
        </p:nvSpPr>
        <p:spPr bwMode="auto">
          <a:xfrm>
            <a:off x="4716463" y="3068638"/>
            <a:ext cx="9144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31"/>
          <p:cNvSpPr>
            <a:spLocks noChangeArrowheads="1"/>
          </p:cNvSpPr>
          <p:nvPr/>
        </p:nvSpPr>
        <p:spPr bwMode="auto">
          <a:xfrm>
            <a:off x="6156325" y="3068638"/>
            <a:ext cx="9144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33"/>
          <p:cNvSpPr>
            <a:spLocks noChangeShapeType="1"/>
          </p:cNvSpPr>
          <p:nvPr/>
        </p:nvSpPr>
        <p:spPr bwMode="auto">
          <a:xfrm flipH="1">
            <a:off x="1042988" y="2781300"/>
            <a:ext cx="288925" cy="3603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34"/>
          <p:cNvSpPr>
            <a:spLocks noChangeShapeType="1"/>
          </p:cNvSpPr>
          <p:nvPr/>
        </p:nvSpPr>
        <p:spPr bwMode="auto">
          <a:xfrm>
            <a:off x="1331913" y="2781300"/>
            <a:ext cx="431800" cy="3603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35"/>
          <p:cNvSpPr>
            <a:spLocks noChangeShapeType="1"/>
          </p:cNvSpPr>
          <p:nvPr/>
        </p:nvSpPr>
        <p:spPr bwMode="auto">
          <a:xfrm flipH="1">
            <a:off x="2843213" y="4221163"/>
            <a:ext cx="504825" cy="2873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36"/>
          <p:cNvSpPr>
            <a:spLocks noChangeShapeType="1"/>
          </p:cNvSpPr>
          <p:nvPr/>
        </p:nvSpPr>
        <p:spPr bwMode="auto">
          <a:xfrm>
            <a:off x="3348038" y="4221163"/>
            <a:ext cx="576262" cy="2873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38"/>
          <p:cNvSpPr>
            <a:spLocks noChangeShapeType="1"/>
          </p:cNvSpPr>
          <p:nvPr/>
        </p:nvSpPr>
        <p:spPr bwMode="auto">
          <a:xfrm>
            <a:off x="5795963" y="2781300"/>
            <a:ext cx="720725" cy="2873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39"/>
          <p:cNvSpPr>
            <a:spLocks noChangeShapeType="1"/>
          </p:cNvSpPr>
          <p:nvPr/>
        </p:nvSpPr>
        <p:spPr bwMode="auto">
          <a:xfrm flipH="1">
            <a:off x="5148263" y="2781300"/>
            <a:ext cx="647700" cy="2873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Встречаем Зебру!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43050"/>
            <a:ext cx="8229600" cy="62611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mtClean="0"/>
              <a:t>       </a:t>
            </a:r>
            <a:endParaRPr lang="ru-RU" dirty="0" smtClean="0"/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 </a:t>
            </a: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5                     13 – 9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8 + 3                     14 – 8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6 + 7                      9 + 5</a:t>
            </a:r>
            <a:r>
              <a:rPr lang="ru-RU" b="1" dirty="0" smtClean="0"/>
              <a:t> </a:t>
            </a:r>
            <a:endParaRPr lang="ru-RU" b="1" dirty="0" smtClean="0"/>
          </a:p>
          <a:p>
            <a:pPr eaLnBrk="1" hangingPunct="1">
              <a:buNone/>
              <a:defRPr/>
            </a:pPr>
            <a:endParaRPr lang="ru-RU" b="1" dirty="0" smtClean="0"/>
          </a:p>
          <a:p>
            <a:pPr eaLnBrk="1" hangingPunct="1">
              <a:buFontTx/>
              <a:buNone/>
              <a:defRPr/>
            </a:pPr>
            <a:endParaRPr lang="ru-RU" b="1" dirty="0" smtClean="0"/>
          </a:p>
          <a:p>
            <a:pPr eaLnBrk="1" hangingPunct="1">
              <a:buFontTx/>
              <a:buNone/>
              <a:defRPr/>
            </a:pPr>
            <a:endParaRPr lang="ru-RU" b="1" dirty="0" smtClean="0"/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На арене клоун!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</a:t>
            </a:r>
            <a:r>
              <a:rPr lang="ru-RU" sz="2800" b="1" smtClean="0"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лодке ехал дед Евсей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 поймал он карасей: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7 больших и средних 9.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Сколько же поймал Евсей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 рыбалке карасей?</a:t>
            </a:r>
          </a:p>
        </p:txBody>
      </p:sp>
      <p:pic>
        <p:nvPicPr>
          <p:cNvPr id="102404" name="Picture 4" descr="ryzhi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773238"/>
            <a:ext cx="2667000" cy="3822700"/>
          </a:xfrm>
          <a:noFill/>
        </p:spPr>
      </p:pic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759200" y="5159375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accent1"/>
                </a:solidFill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  <p:bldP spid="1024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3" descr="100070"/>
          <p:cNvPicPr>
            <a:picLocks noChangeAspect="1" noChangeArrowheads="1"/>
          </p:cNvPicPr>
          <p:nvPr/>
        </p:nvPicPr>
        <p:blipFill>
          <a:blip r:embed="rId2" cstate="print"/>
          <a:srcRect l="7382" t="11073" r="7382" b="11073"/>
          <a:stretch>
            <a:fillRect/>
          </a:stretch>
        </p:blipFill>
        <p:spPr bwMode="auto">
          <a:xfrm>
            <a:off x="1692275" y="1196975"/>
            <a:ext cx="5472113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Встречаем Мишку!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611188" y="4581525"/>
            <a:ext cx="11525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13-7</a:t>
            </a: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2051050" y="4437063"/>
            <a:ext cx="12033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13-9</a:t>
            </a:r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3708400" y="4724400"/>
            <a:ext cx="1150938" cy="842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13-8</a:t>
            </a:r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5219700" y="4508500"/>
            <a:ext cx="1152525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14-5</a:t>
            </a:r>
          </a:p>
        </p:txBody>
      </p:sp>
      <p:sp>
        <p:nvSpPr>
          <p:cNvPr id="8200" name="Oval 11"/>
          <p:cNvSpPr>
            <a:spLocks noChangeArrowheads="1"/>
          </p:cNvSpPr>
          <p:nvPr/>
        </p:nvSpPr>
        <p:spPr bwMode="auto">
          <a:xfrm>
            <a:off x="611188" y="5734050"/>
            <a:ext cx="1296987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14-7</a:t>
            </a:r>
          </a:p>
        </p:txBody>
      </p:sp>
      <p:sp>
        <p:nvSpPr>
          <p:cNvPr id="8201" name="Oval 12"/>
          <p:cNvSpPr>
            <a:spLocks noChangeArrowheads="1"/>
          </p:cNvSpPr>
          <p:nvPr/>
        </p:nvSpPr>
        <p:spPr bwMode="auto">
          <a:xfrm>
            <a:off x="2195513" y="5661025"/>
            <a:ext cx="122396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8+6</a:t>
            </a:r>
          </a:p>
        </p:txBody>
      </p:sp>
      <p:sp>
        <p:nvSpPr>
          <p:cNvPr id="8202" name="Oval 14"/>
          <p:cNvSpPr>
            <a:spLocks noChangeArrowheads="1"/>
          </p:cNvSpPr>
          <p:nvPr/>
        </p:nvSpPr>
        <p:spPr bwMode="auto">
          <a:xfrm>
            <a:off x="3635375" y="5805488"/>
            <a:ext cx="11525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8+5</a:t>
            </a:r>
          </a:p>
        </p:txBody>
      </p:sp>
      <p:sp>
        <p:nvSpPr>
          <p:cNvPr id="8203" name="Text Box 25"/>
          <p:cNvSpPr txBox="1">
            <a:spLocks noChangeArrowheads="1"/>
          </p:cNvSpPr>
          <p:nvPr/>
        </p:nvSpPr>
        <p:spPr bwMode="auto">
          <a:xfrm>
            <a:off x="5127625" y="5837238"/>
            <a:ext cx="3241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14, 6, 13, 9, 7, 4, 5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ryzhi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628775"/>
            <a:ext cx="2667000" cy="3267075"/>
          </a:xfrm>
          <a:noFill/>
        </p:spPr>
      </p:pic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На арене клоун!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 flipH="1">
            <a:off x="4495800" y="1557338"/>
            <a:ext cx="2668588" cy="446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У клоуна есть… паровоз,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Шесть автомобилей,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Чёрный пёс – блестящий нос,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Белый кот Василий,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Восемь куколок в одной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Кукле деревянной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И Петрушка заводной,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Рыжий и румяный.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Кто внимательно послушал,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i="1" smtClean="0">
                <a:solidFill>
                  <a:schemeClr val="tx2"/>
                </a:solidFill>
                <a:latin typeface="Palatino Linotype" pitchFamily="18" charset="0"/>
              </a:rPr>
              <a:t>Сколько было всех игрушек?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 rot="-382243">
            <a:off x="-223838" y="2082800"/>
            <a:ext cx="9142413" cy="28813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-1000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Антракт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im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341438"/>
            <a:ext cx="4038600" cy="3028950"/>
          </a:xfrm>
          <a:noFill/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Встречаем Слонёнка!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11638" y="3068638"/>
            <a:ext cx="4038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accent2"/>
                </a:solidFill>
              </a:rPr>
              <a:t>      </a:t>
            </a:r>
            <a:r>
              <a:rPr lang="ru-RU" sz="2800" b="1" smtClean="0">
                <a:solidFill>
                  <a:schemeClr val="accent2"/>
                </a:solidFill>
              </a:rPr>
              <a:t>12 - ? = 8                                  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accent2"/>
                </a:solidFill>
              </a:rPr>
              <a:t>      15 – ? = 9               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accent2"/>
                </a:solidFill>
              </a:rPr>
              <a:t>      9 + ? = 12  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accent2"/>
                </a:solidFill>
              </a:rPr>
              <a:t>      ? – 6 = 9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accent2"/>
                </a:solidFill>
              </a:rPr>
              <a:t>      ? – 5 = 7</a:t>
            </a:r>
          </a:p>
          <a:p>
            <a:pPr eaLnBrk="1" hangingPunct="1">
              <a:buFontTx/>
              <a:buNone/>
              <a:defRPr/>
            </a:pPr>
            <a:r>
              <a:rPr lang="ru-RU" sz="2800" b="1" smtClean="0">
                <a:solidFill>
                  <a:schemeClr val="accent2"/>
                </a:solidFill>
              </a:rPr>
              <a:t>      7 + ? = 13          </a:t>
            </a:r>
            <a:r>
              <a:rPr lang="ru-RU" sz="2800" b="1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8">
      <a:dk1>
        <a:srgbClr val="000000"/>
      </a:dk1>
      <a:lt1>
        <a:srgbClr val="FFFFFF"/>
      </a:lt1>
      <a:dk2>
        <a:srgbClr val="FFBA2F"/>
      </a:dk2>
      <a:lt2>
        <a:srgbClr val="A50021"/>
      </a:lt2>
      <a:accent1>
        <a:srgbClr val="FF6600"/>
      </a:accent1>
      <a:accent2>
        <a:srgbClr val="CC6600"/>
      </a:accent2>
      <a:accent3>
        <a:srgbClr val="FFD9AD"/>
      </a:accent3>
      <a:accent4>
        <a:srgbClr val="DADADA"/>
      </a:accent4>
      <a:accent5>
        <a:srgbClr val="FFB8AA"/>
      </a:accent5>
      <a:accent6>
        <a:srgbClr val="B95C00"/>
      </a:accent6>
      <a:hlink>
        <a:srgbClr val="663300"/>
      </a:hlink>
      <a:folHlink>
        <a:srgbClr val="CC99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344</TotalTime>
  <Words>353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</vt:lpstr>
      <vt:lpstr>В цирке</vt:lpstr>
      <vt:lpstr>             Аннотация</vt:lpstr>
      <vt:lpstr>       Найди своё место!</vt:lpstr>
      <vt:lpstr>         Встречаем Зебру!</vt:lpstr>
      <vt:lpstr>         На арене клоун!</vt:lpstr>
      <vt:lpstr>      Встречаем Мишку!</vt:lpstr>
      <vt:lpstr>        На арене клоун!</vt:lpstr>
      <vt:lpstr>Слайд 8</vt:lpstr>
      <vt:lpstr>      Встречаем Слонёнка!</vt:lpstr>
      <vt:lpstr>        На арене клоун!</vt:lpstr>
      <vt:lpstr>Встречаем Тюленя-жонглёра!</vt:lpstr>
      <vt:lpstr>Слайд 12</vt:lpstr>
    </vt:vector>
  </TitlesOfParts>
  <Company>ИПК и ППРО ТО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цирке»</dc:title>
  <dc:creator>k11</dc:creator>
  <cp:lastModifiedBy>Admin</cp:lastModifiedBy>
  <cp:revision>17</cp:revision>
  <cp:lastPrinted>1601-01-01T00:00:00Z</cp:lastPrinted>
  <dcterms:created xsi:type="dcterms:W3CDTF">2008-04-16T09:02:57Z</dcterms:created>
  <dcterms:modified xsi:type="dcterms:W3CDTF">2012-11-06T17:18:19Z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