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5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54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B7BDAE-E7C4-47D8-96A7-9A7A5BF03B36}" type="datetimeFigureOut">
              <a:rPr lang="ru-RU" smtClean="0"/>
              <a:pPr/>
              <a:t>11.12.2011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725F2F-5BAF-403E-8224-E02D1ECE782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99BB838-0580-4865-A347-914F0FC251FF}" type="slidenum">
              <a:rPr lang="ru-RU" smtClean="0"/>
              <a:pPr/>
              <a:t>5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40000"/>
                <a:lumOff val="60000"/>
              </a:scheme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evtolstoy.org.ru/img/biogr/3b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6.jpeg"/><Relationship Id="rId7" Type="http://schemas.openxmlformats.org/officeDocument/2006/relationships/image" Target="../media/image9.jpeg"/><Relationship Id="rId2" Type="http://schemas.openxmlformats.org/officeDocument/2006/relationships/hyperlink" Target="http://www.libex.ru/dimg/18272.jpg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hyperlink" Target="http://www.neshima.com/images/25000363460.jpg" TargetMode="Externa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357167"/>
            <a:ext cx="8715436" cy="2428892"/>
          </a:xfrm>
        </p:spPr>
        <p:txBody>
          <a:bodyPr/>
          <a:lstStyle/>
          <a:p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Л.Н.Толстой « Два товарища».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000372"/>
            <a:ext cx="7558118" cy="371477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Литературное чтение в 1-м классе УМК</a:t>
            </a:r>
          </a:p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«Гармония» с использованием технологии РКМЧП в начальной школе.</a:t>
            </a:r>
          </a:p>
          <a:p>
            <a:endParaRPr lang="ru-RU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</a:rPr>
              <a:t>Составитель: </a:t>
            </a:r>
          </a:p>
          <a:p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</a:rPr>
              <a:t>Попова Ирина Леонидовна учитель начальных классов МОУ «</a:t>
            </a:r>
            <a:r>
              <a:rPr lang="ru-RU" sz="1600" dirty="0" err="1" smtClean="0">
                <a:solidFill>
                  <a:schemeClr val="accent5">
                    <a:lumMod val="75000"/>
                  </a:schemeClr>
                </a:solidFill>
              </a:rPr>
              <a:t>сош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</a:rPr>
              <a:t> №7»                                                            г. Изобильный.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Как вы понимаете смысл словосочетаний?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2428868"/>
            <a:ext cx="4038600" cy="36972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 Бросился бежать-</a:t>
            </a:r>
          </a:p>
          <a:p>
            <a:pPr>
              <a:buNone/>
            </a:pPr>
            <a:endParaRPr lang="ru-RU" sz="3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ru-RU" sz="3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Упал наземь – 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2500306"/>
            <a:ext cx="4038600" cy="362585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(побежал очень быстро)</a:t>
            </a:r>
          </a:p>
          <a:p>
            <a:pPr>
              <a:buNone/>
            </a:pPr>
            <a:endParaRPr lang="ru-RU" sz="3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(упал на землю)</a:t>
            </a:r>
          </a:p>
          <a:p>
            <a:pPr>
              <a:buNone/>
            </a:pP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Пословицы</a:t>
            </a:r>
            <a:endParaRPr lang="ru-RU" sz="6000" dirty="0">
              <a:solidFill>
                <a:schemeClr val="accent2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    Друг познаётся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Нет друга ищи, 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Когда нет друга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а нашёл береги.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и свет не мил.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в беде.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07407E-6 L -0.0026 -0.2944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1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5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16 -0.00208 L -0.04063 0.02037 C -0.0224 0.03102 -0.00938 0.07454 -0.01736 0.09931 L -0.0349 0.15486 " pathEditMode="relative" rAng="1375290" ptsTypes="FfFF">
                                      <p:cBhvr>
                                        <p:cTn id="9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" y="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834 0.01227 L -0.10834 0.1592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chemeClr val="accent2"/>
                </a:solidFill>
                <a:latin typeface="Monotype Corsiva" pitchFamily="66" charset="0"/>
              </a:rPr>
              <a:t>Наши законы дружбы</a:t>
            </a:r>
            <a:endParaRPr lang="ru-RU" sz="6000" b="1" dirty="0">
              <a:solidFill>
                <a:schemeClr val="accent2"/>
              </a:solidFill>
              <a:latin typeface="Monotype Corsiva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Если товарищ попал в беду, помоги ему.</a:t>
            </a:r>
          </a:p>
          <a:p>
            <a:pPr>
              <a:buNone/>
            </a:pPr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Поделись с товарищем тем, что есть у тебя.</a:t>
            </a:r>
          </a:p>
          <a:p>
            <a:pPr>
              <a:buNone/>
            </a:pPr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Останови товарища, если он делает что-то плохое.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3500462"/>
          </a:xfrm>
        </p:spPr>
        <p:txBody>
          <a:bodyPr>
            <a:norm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  <a:latin typeface="Monotype Corsiva" pitchFamily="66" charset="0"/>
              </a:rPr>
              <a:t>Спасибо за сотрудничество.</a:t>
            </a:r>
            <a:endParaRPr lang="ru-RU" sz="96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8001024" y="7286651"/>
            <a:ext cx="685776" cy="71438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Используемые ресурсы.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3d19edd8b30a818d17947051037d9762.jpg</a:t>
            </a:r>
            <a:endParaRPr lang="ru-RU" dirty="0" smtClean="0"/>
          </a:p>
          <a:p>
            <a:r>
              <a:rPr lang="en-US" dirty="0" smtClean="0"/>
              <a:t>abe8634b26db.jpg</a:t>
            </a:r>
            <a:endParaRPr lang="ru-RU" dirty="0" smtClean="0"/>
          </a:p>
          <a:p>
            <a:r>
              <a:rPr lang="en-US" dirty="0" smtClean="0">
                <a:hlinkClick r:id="rId2"/>
              </a:rPr>
              <a:t>http://www.levtolstoy.org.ru/img/biogr/3b.jpg</a:t>
            </a:r>
            <a:endParaRPr lang="ru-RU" dirty="0" smtClean="0"/>
          </a:p>
          <a:p>
            <a:r>
              <a:rPr lang="ru-RU" dirty="0" smtClean="0"/>
              <a:t>И.В. </a:t>
            </a:r>
            <a:r>
              <a:rPr lang="ru-RU" dirty="0" err="1" smtClean="0"/>
              <a:t>Жакулина</a:t>
            </a:r>
            <a:r>
              <a:rPr lang="ru-RU" dirty="0" smtClean="0"/>
              <a:t>. Мастер-класс. Использование технологии РКМЧП в начальных классах.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Autofit/>
          </a:bodyPr>
          <a:lstStyle/>
          <a:p>
            <a:r>
              <a:rPr lang="ru-RU" sz="3200" i="1" dirty="0" smtClean="0"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Что такое дружба, каждый знает</a:t>
            </a:r>
            <a:br>
              <a:rPr lang="ru-RU" sz="3200" i="1" dirty="0" smtClean="0"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</a:br>
            <a:r>
              <a:rPr lang="ru-RU" sz="3200" i="1" dirty="0" smtClean="0"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Может быть,  и спрашивать смешно</a:t>
            </a:r>
            <a:br>
              <a:rPr lang="ru-RU" sz="3200" i="1" dirty="0" smtClean="0"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</a:br>
            <a:r>
              <a:rPr lang="ru-RU" sz="3200" i="1" dirty="0" smtClean="0"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Ну а все же ,что оно обозначает?</a:t>
            </a:r>
            <a:br>
              <a:rPr lang="ru-RU" sz="3200" i="1" dirty="0" smtClean="0"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</a:br>
            <a:r>
              <a:rPr lang="ru-RU" sz="3200" i="1" dirty="0" smtClean="0"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Это слово? Значит что оно? </a:t>
            </a:r>
            <a:endParaRPr lang="ru-RU" sz="3200" i="1" dirty="0">
              <a:solidFill>
                <a:schemeClr val="accent5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1027" name="Picture 3" descr="C:\Documents and Settings\Yellowcard\Рабочий стол\урок\Копия 3d19edd8b30a818d17947051037d976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714620"/>
            <a:ext cx="4876800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28660" y="0"/>
            <a:ext cx="142876" cy="4286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</a:t>
            </a:r>
            <a:r>
              <a:rPr lang="ru-RU" sz="5400" b="1" dirty="0" smtClean="0"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Дружба</a:t>
            </a:r>
            <a:r>
              <a:rPr lang="ru-RU" sz="5400" dirty="0" smtClean="0"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 – близкие отношения, основанные на взаимном доверии, привязанности,        общности интересов. </a:t>
            </a:r>
          </a:p>
          <a:p>
            <a:pPr algn="ctr">
              <a:buNone/>
            </a:pPr>
            <a:r>
              <a:rPr lang="ru-RU" sz="5400" dirty="0" smtClean="0"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( толковый словарь </a:t>
            </a:r>
            <a:r>
              <a:rPr lang="ru-RU" sz="5400" dirty="0" err="1" smtClean="0"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Ожигова</a:t>
            </a:r>
            <a:r>
              <a:rPr lang="ru-RU" sz="5400" dirty="0" smtClean="0">
                <a:solidFill>
                  <a:schemeClr val="accent5">
                    <a:lumMod val="75000"/>
                  </a:schemeClr>
                </a:solidFill>
                <a:latin typeface="Monotype Corsiva" pitchFamily="66" charset="0"/>
              </a:rPr>
              <a:t>).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Monotype Corsiva" pitchFamily="66" charset="0"/>
              </a:rPr>
              <a:t>Л.Н.Толстой « Два товарища».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 descr="C:\Documents and Settings\Yellowcard\Рабочий стол\урок\abe8634b26db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71802" y="2071678"/>
            <a:ext cx="3071834" cy="39810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Содержимое 3" descr="tolstoj1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71472" y="1857364"/>
            <a:ext cx="2986088" cy="431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C00000"/>
                </a:solidFill>
              </a:rPr>
              <a:t>    </a:t>
            </a:r>
            <a:r>
              <a:rPr lang="ru-RU" dirty="0" smtClean="0">
                <a:solidFill>
                  <a:srgbClr val="C00000"/>
                </a:solidFill>
                <a:latin typeface="+mn-lt"/>
              </a:rPr>
              <a:t>Лев Николаевич Толстой</a:t>
            </a:r>
            <a:br>
              <a:rPr lang="ru-RU" dirty="0" smtClean="0">
                <a:solidFill>
                  <a:srgbClr val="C00000"/>
                </a:solidFill>
                <a:latin typeface="+mn-lt"/>
              </a:rPr>
            </a:br>
            <a:endParaRPr lang="ru-RU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43372" y="2071678"/>
            <a:ext cx="485778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Лев Николаевич Толстой родился 9 сентября 1828 года в усадьбе Ясная Поляна. Среди предков писателя по отцовской линии — сподвижник Петра I — П. А. Толстой, одним из первых в России получивший графский титул. Участником Отечественной войны 1812 г. был отец писателя гр. Н. И. Толстой. По материнской линии Толстой принадлежал к роду князей Болконских, связанных родством с князьями Трубецкими, Голицыными, Одоевскими, Лыковыми и другими знатными семьями. По матери Толстой был родственником А. С. Пушкина.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13"/>
          <p:cNvSpPr>
            <a:spLocks noGrp="1" noChangeArrowheads="1"/>
          </p:cNvSpPr>
          <p:nvPr>
            <p:ph type="title"/>
          </p:nvPr>
        </p:nvSpPr>
        <p:spPr>
          <a:xfrm>
            <a:off x="179388" y="571480"/>
            <a:ext cx="8435975" cy="147957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9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В Ясной Поляне Л. Н. Толстой родился и прожил более 50 лет.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 smtClean="0"/>
          </a:p>
        </p:txBody>
      </p:sp>
      <p:pic>
        <p:nvPicPr>
          <p:cNvPr id="10244" name="Picture 6" descr="Л.Н. Толстой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2500306"/>
            <a:ext cx="3017838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 descr="C:\Documents and Settings\Yellowcard\Рабочий стол\урок\3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2285992"/>
            <a:ext cx="3810000" cy="2876550"/>
          </a:xfrm>
          <a:prstGeom prst="rect">
            <a:avLst/>
          </a:prstGeom>
          <a:noFill/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 flipH="1" flipV="1">
            <a:off x="-285784" y="6286519"/>
            <a:ext cx="142876" cy="357188"/>
          </a:xfrm>
        </p:spPr>
        <p:txBody>
          <a:bodyPr>
            <a:normAutofit fontScale="625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15064" cy="65403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sz="4000" b="0" dirty="0" smtClean="0">
                <a:latin typeface="Times New Roman" pitchFamily="18" charset="0"/>
                <a:cs typeface="Times New Roman" pitchFamily="18" charset="0"/>
              </a:rPr>
              <a:t>Книги для детей</a:t>
            </a:r>
            <a:endParaRPr lang="ru-RU" sz="2800" b="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1" descr="Картинка 10 из 85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3714752"/>
            <a:ext cx="2428875" cy="299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9" descr="i?id=6097667&amp;tov=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7554" y="1857364"/>
            <a:ext cx="2477992" cy="2925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3" descr="Картинка 26 из 85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5720" y="285728"/>
            <a:ext cx="2253538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 descr="C:\Documents and Settings\Yellowcard\Рабочий стол\урок\30a645d03903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4348" y="3571876"/>
            <a:ext cx="2381250" cy="3048000"/>
          </a:xfrm>
          <a:prstGeom prst="rect">
            <a:avLst/>
          </a:prstGeom>
          <a:noFill/>
        </p:spPr>
      </p:pic>
      <p:pic>
        <p:nvPicPr>
          <p:cNvPr id="4099" name="Picture 3" descr="C:\Documents and Settings\Yellowcard\Рабочий стол\урок\1234218073_2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429388" y="214290"/>
            <a:ext cx="2366363" cy="326783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Дерево предсказаний</a:t>
            </a:r>
            <a:endParaRPr lang="ru-RU" dirty="0">
              <a:solidFill>
                <a:schemeClr val="accent3">
                  <a:lumMod val="60000"/>
                  <a:lumOff val="4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Блок-схема: процесс 2"/>
          <p:cNvSpPr/>
          <p:nvPr/>
        </p:nvSpPr>
        <p:spPr>
          <a:xfrm>
            <a:off x="3000364" y="2357430"/>
            <a:ext cx="2714644" cy="128588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Что будет дальше?</a:t>
            </a:r>
            <a:endParaRPr lang="ru-RU" sz="24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715008" y="3071810"/>
            <a:ext cx="13573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stCxn id="3" idx="2"/>
          </p:cNvCxnSpPr>
          <p:nvPr/>
        </p:nvCxnSpPr>
        <p:spPr>
          <a:xfrm rot="5400000">
            <a:off x="3750463" y="4250537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3" idx="1"/>
          </p:cNvCxnSpPr>
          <p:nvPr/>
        </p:nvCxnSpPr>
        <p:spPr>
          <a:xfrm rot="10800000">
            <a:off x="1928794" y="3000372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571472" y="2571744"/>
            <a:ext cx="1357322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 вариант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072330" y="2571744"/>
            <a:ext cx="1285884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 вариант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571868" y="4857760"/>
            <a:ext cx="1571636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 вариант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54626"/>
          </a:xfrm>
        </p:spPr>
        <p:txBody>
          <a:bodyPr>
            <a:normAutofit/>
          </a:bodyPr>
          <a:lstStyle/>
          <a:p>
            <a:r>
              <a:rPr lang="ru-RU" sz="9600" dirty="0" smtClean="0">
                <a:solidFill>
                  <a:srgbClr val="0070C0"/>
                </a:solidFill>
                <a:latin typeface="Monotype Corsiva" pitchFamily="66" charset="0"/>
              </a:rPr>
              <a:t>Чем закончится басня?</a:t>
            </a:r>
            <a:endParaRPr lang="ru-RU" sz="9600" dirty="0">
              <a:solidFill>
                <a:srgbClr val="0070C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311</Words>
  <PresentationFormat>Экран (4:3)</PresentationFormat>
  <Paragraphs>56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Л.Н.Толстой « Два товарища». </vt:lpstr>
      <vt:lpstr>Что такое дружба, каждый знает Может быть,  и спрашивать смешно Ну а все же ,что оно обозначает? Это слово? Значит что оно? </vt:lpstr>
      <vt:lpstr>Слайд 3</vt:lpstr>
      <vt:lpstr>Л.Н.Толстой « Два товарища». </vt:lpstr>
      <vt:lpstr>    Лев Николаевич Толстой </vt:lpstr>
      <vt:lpstr>В Ясной Поляне Л. Н. Толстой родился и прожил более 50 лет. </vt:lpstr>
      <vt:lpstr>                         Книги для детей</vt:lpstr>
      <vt:lpstr>Дерево предсказаний</vt:lpstr>
      <vt:lpstr>Чем закончится басня?</vt:lpstr>
      <vt:lpstr>Как вы понимаете смысл словосочетаний?</vt:lpstr>
      <vt:lpstr>Пословицы</vt:lpstr>
      <vt:lpstr>Наши законы дружбы</vt:lpstr>
      <vt:lpstr>Спасибо за сотрудничество.</vt:lpstr>
      <vt:lpstr>Используемые ресурсы.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Л.Н.Толстой « Два товарища». </dc:title>
  <cp:lastModifiedBy>Yellowcard</cp:lastModifiedBy>
  <cp:revision>22</cp:revision>
  <dcterms:modified xsi:type="dcterms:W3CDTF">2011-12-11T14:35:25Z</dcterms:modified>
</cp:coreProperties>
</file>