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302" r:id="rId6"/>
    <p:sldId id="303" r:id="rId7"/>
    <p:sldId id="305" r:id="rId8"/>
    <p:sldId id="309" r:id="rId9"/>
    <p:sldId id="262" r:id="rId10"/>
    <p:sldId id="269" r:id="rId11"/>
    <p:sldId id="304" r:id="rId12"/>
    <p:sldId id="310" r:id="rId13"/>
    <p:sldId id="311" r:id="rId14"/>
    <p:sldId id="312" r:id="rId15"/>
    <p:sldId id="306" r:id="rId16"/>
    <p:sldId id="276" r:id="rId17"/>
    <p:sldId id="293" r:id="rId18"/>
    <p:sldId id="260" r:id="rId19"/>
    <p:sldId id="261" r:id="rId20"/>
    <p:sldId id="268" r:id="rId21"/>
    <p:sldId id="263" r:id="rId22"/>
    <p:sldId id="294" r:id="rId23"/>
    <p:sldId id="296" r:id="rId24"/>
    <p:sldId id="297" r:id="rId25"/>
    <p:sldId id="298" r:id="rId26"/>
    <p:sldId id="299" r:id="rId27"/>
    <p:sldId id="300" r:id="rId28"/>
    <p:sldId id="295" r:id="rId29"/>
    <p:sldId id="30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2" autoAdjust="0"/>
    <p:restoredTop sz="94624" autoAdjust="0"/>
  </p:normalViewPr>
  <p:slideViewPr>
    <p:cSldViewPr>
      <p:cViewPr varScale="1">
        <p:scale>
          <a:sx n="110" d="100"/>
          <a:sy n="110" d="100"/>
        </p:scale>
        <p:origin x="-16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2EE64B-F2C6-427B-A1DD-71E39BB4159E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44C18-683D-4B2E-AF44-E49246A19E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2EE64B-F2C6-427B-A1DD-71E39BB4159E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44C18-683D-4B2E-AF44-E49246A19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2EE64B-F2C6-427B-A1DD-71E39BB4159E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44C18-683D-4B2E-AF44-E49246A19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2EE64B-F2C6-427B-A1DD-71E39BB4159E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44C18-683D-4B2E-AF44-E49246A19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2EE64B-F2C6-427B-A1DD-71E39BB4159E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44C18-683D-4B2E-AF44-E49246A19E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2EE64B-F2C6-427B-A1DD-71E39BB4159E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44C18-683D-4B2E-AF44-E49246A19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2EE64B-F2C6-427B-A1DD-71E39BB4159E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44C18-683D-4B2E-AF44-E49246A19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2EE64B-F2C6-427B-A1DD-71E39BB4159E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44C18-683D-4B2E-AF44-E49246A19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2EE64B-F2C6-427B-A1DD-71E39BB4159E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44C18-683D-4B2E-AF44-E49246A19E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2EE64B-F2C6-427B-A1DD-71E39BB4159E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44C18-683D-4B2E-AF44-E49246A19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2EE64B-F2C6-427B-A1DD-71E39BB4159E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44C18-683D-4B2E-AF44-E49246A19E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62EE64B-F2C6-427B-A1DD-71E39BB4159E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E144C18-683D-4B2E-AF44-E49246A19E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edg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www.matrony.ru/wp-content/uploads/3710141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ou2626.edusite.ru/images/p7_igra.jpg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abrahamsblog.files.wordpress.com/2010/05/child-in-the-sand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ds3ishim.ru/sites/default/files/pages/tropa/bozhya_korovka_b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ladushki.kiev.ua/files/user_files/nashi_ladushki_gallery/igri_s_peskom_dla_vzroslih/8_igri_s_peskom_dla_vzroslih_977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worldchildren.ru/_pu/3/39056899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www.rochesterdiscovery.com/images/kid-butterfly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361.imageshack.us/img460/2016/03w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664"/>
            <a:ext cx="7829601" cy="62646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0"/>
            <a:ext cx="7406640" cy="1752600"/>
          </a:xfrm>
        </p:spPr>
        <p:txBody>
          <a:bodyPr>
            <a:normAutofit/>
          </a:bodyPr>
          <a:lstStyle/>
          <a:p>
            <a:pPr algn="ctr"/>
            <a:endParaRPr lang="ru-RU" sz="4000" b="1" i="1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38" y="260648"/>
            <a:ext cx="849694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ЭКОЛОГИЧЕСКОЕ ВОСПИТАНИЕ </a:t>
            </a:r>
          </a:p>
          <a:p>
            <a:pPr algn="ctr"/>
            <a:r>
              <a:rPr lang="ru-RU" sz="48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ДОШКОЛЬНИКОВ  ЛЕТОМ</a:t>
            </a:r>
            <a:endParaRPr lang="ru-RU" sz="48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4" y="5517232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Составитель: старший воспитатель </a:t>
            </a:r>
          </a:p>
          <a:p>
            <a:r>
              <a:rPr lang="ru-RU" b="1" dirty="0" smtClean="0"/>
              <a:t>ГБДОУ детский сад №22 Кировского района СПб </a:t>
            </a:r>
          </a:p>
          <a:p>
            <a:r>
              <a:rPr lang="ru-RU" b="1" dirty="0" err="1" smtClean="0"/>
              <a:t>Костельцева</a:t>
            </a:r>
            <a:r>
              <a:rPr lang="ru-RU" b="1" dirty="0" smtClean="0"/>
              <a:t> Ольга Михайловна</a:t>
            </a:r>
          </a:p>
          <a:p>
            <a:r>
              <a:rPr lang="ru-RU" b="1" dirty="0" smtClean="0"/>
              <a:t>2012 год</a:t>
            </a:r>
            <a:endParaRPr lang="ru-RU" b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лако 6"/>
          <p:cNvSpPr/>
          <p:nvPr/>
        </p:nvSpPr>
        <p:spPr>
          <a:xfrm>
            <a:off x="2627784" y="3140968"/>
            <a:ext cx="2808312" cy="72008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лако 2"/>
          <p:cNvSpPr/>
          <p:nvPr/>
        </p:nvSpPr>
        <p:spPr>
          <a:xfrm>
            <a:off x="5436096" y="5085184"/>
            <a:ext cx="3096344" cy="576064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868144" y="5157192"/>
            <a:ext cx="2243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Рисование мелками</a:t>
            </a:r>
            <a:endParaRPr lang="ru-RU" b="1" dirty="0"/>
          </a:p>
        </p:txBody>
      </p:sp>
      <p:pic>
        <p:nvPicPr>
          <p:cNvPr id="4" name="Picture 2" descr="Картинка 75 из 1851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149080"/>
            <a:ext cx="3024336" cy="2395275"/>
          </a:xfrm>
          <a:prstGeom prst="rect">
            <a:avLst/>
          </a:prstGeom>
          <a:noFill/>
        </p:spPr>
      </p:pic>
      <p:pic>
        <p:nvPicPr>
          <p:cNvPr id="5" name="Picture 4" descr="Картинка 18 из 1035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772816"/>
            <a:ext cx="1915413" cy="28803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87824" y="3284984"/>
            <a:ext cx="2074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Рисование песком</a:t>
            </a:r>
            <a:endParaRPr lang="ru-RU" b="1" dirty="0"/>
          </a:p>
        </p:txBody>
      </p:sp>
      <p:pic>
        <p:nvPicPr>
          <p:cNvPr id="8" name="Picture 6" descr="Картинка 18 из 3829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188640"/>
            <a:ext cx="3744416" cy="2842061"/>
          </a:xfrm>
          <a:prstGeom prst="rect">
            <a:avLst/>
          </a:prstGeom>
          <a:noFill/>
        </p:spPr>
      </p:pic>
      <p:sp>
        <p:nvSpPr>
          <p:cNvPr id="9" name="Облако 8"/>
          <p:cNvSpPr/>
          <p:nvPr/>
        </p:nvSpPr>
        <p:spPr>
          <a:xfrm>
            <a:off x="5075040" y="404664"/>
            <a:ext cx="3889448" cy="1008112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Экспериментирование на прогулке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2" grpId="0"/>
      <p:bldP spid="6" grpId="0"/>
      <p:bldP spid="9" grpId="0" uiExpand="1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980728"/>
            <a:ext cx="7498080" cy="4369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endParaRPr lang="ru-RU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62150"/>
            <a:ext cx="7416824" cy="456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76056" y="5661248"/>
            <a:ext cx="3701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i="1" dirty="0" smtClean="0"/>
              <a:t>Меня часто зовут, дожидаются. </a:t>
            </a:r>
            <a:br>
              <a:rPr lang="ru-RU" b="1" i="1" dirty="0" smtClean="0"/>
            </a:br>
            <a:r>
              <a:rPr lang="ru-RU" b="1" i="1" dirty="0" smtClean="0"/>
              <a:t>А приду – от меня укрываются.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/>
              <a:t>(Дождь) </a:t>
            </a:r>
            <a:endParaRPr lang="ru-RU" dirty="0"/>
          </a:p>
        </p:txBody>
      </p:sp>
      <p:sp>
        <p:nvSpPr>
          <p:cNvPr id="6" name="Облако 5"/>
          <p:cNvSpPr/>
          <p:nvPr/>
        </p:nvSpPr>
        <p:spPr>
          <a:xfrm>
            <a:off x="2123728" y="404664"/>
            <a:ext cx="5832648" cy="1296144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987824" y="692696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Использование презентаций и видеоматериалов о природных явлениях</a:t>
            </a:r>
            <a:endParaRPr lang="ru-RU" b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 b="11153"/>
          <a:stretch>
            <a:fillRect/>
          </a:stretch>
        </p:blipFill>
        <p:spPr bwMode="auto">
          <a:xfrm>
            <a:off x="467544" y="350658"/>
            <a:ext cx="8280920" cy="610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84168" y="5589240"/>
            <a:ext cx="26039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Не стукнет, не брякнет,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А в дом войдет.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(Рассвет)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354162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</a:rPr>
              <a:t>«Экологическое пространство» </a:t>
            </a:r>
            <a:r>
              <a:rPr lang="ru-RU" sz="2400" b="1" dirty="0" smtClean="0">
                <a:solidFill>
                  <a:srgbClr val="002060"/>
                </a:solidFill>
              </a:rPr>
              <a:t>(развивающая предметная среда) в ДОУ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1187624" y="1916832"/>
            <a:ext cx="2232248" cy="648072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Уголок природы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6372200" y="1844824"/>
            <a:ext cx="2304256" cy="936104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Кабинет природы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9" name="Picture 14" descr="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996952"/>
            <a:ext cx="2232248" cy="3082299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Облако 10"/>
          <p:cNvSpPr/>
          <p:nvPr/>
        </p:nvSpPr>
        <p:spPr>
          <a:xfrm>
            <a:off x="4211960" y="3212976"/>
            <a:ext cx="2304256" cy="792088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Комната природы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5796136" y="5013176"/>
            <a:ext cx="2448272" cy="72008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Зал релаксации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Картинка 6 из 157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789040"/>
            <a:ext cx="2885733" cy="2160240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1619672" y="2708920"/>
            <a:ext cx="2520280" cy="648072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Экологическая тропа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1547664" y="404664"/>
            <a:ext cx="6840760" cy="1512168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</a:rPr>
              <a:t>«Экологическое пространство» </a:t>
            </a:r>
            <a:r>
              <a:rPr lang="ru-RU" sz="2400" b="1" dirty="0" smtClean="0">
                <a:solidFill>
                  <a:srgbClr val="002060"/>
                </a:solidFill>
              </a:rPr>
              <a:t>на территории детского сада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6012160" y="2132856"/>
            <a:ext cx="2448272" cy="72008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Огород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4932040" y="5877272"/>
            <a:ext cx="2448272" cy="72008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Мини-ферма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52226" name="Picture 2" descr="F:\Фото\Фото01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212976"/>
            <a:ext cx="1962218" cy="24482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827584" y="260648"/>
            <a:ext cx="8064896" cy="6192688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</a:rPr>
              <a:t>ПРИМЕРНЫЙ ПЛАН ЭКОЛОГИЧЕСКОЙ ТРОПЫ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066800"/>
            <a:ext cx="7514480" cy="1981200"/>
          </a:xfrm>
        </p:spPr>
        <p:txBody>
          <a:bodyPr/>
          <a:lstStyle/>
          <a:p>
            <a:pPr algn="ctr"/>
            <a:r>
              <a:rPr lang="ru-RU" sz="6600" i="1" dirty="0" smtClean="0"/>
              <a:t>«Путешествие в страну природы»</a:t>
            </a:r>
            <a:endParaRPr lang="ru-RU" sz="6600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дети в природе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770" r="11770"/>
          <a:stretch>
            <a:fillRect/>
          </a:stretch>
        </p:blipFill>
        <p:spPr>
          <a:xfrm>
            <a:off x="3203848" y="3573016"/>
            <a:ext cx="3024187" cy="2636837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066800"/>
            <a:ext cx="7370464" cy="1138064"/>
          </a:xfrm>
        </p:spPr>
        <p:txBody>
          <a:bodyPr/>
          <a:lstStyle/>
          <a:p>
            <a:pPr marL="742950" indent="-742950" algn="ctr"/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2800" i="1" dirty="0" smtClean="0"/>
              <a:t>Места, которые мы посетим в нашем путешествии</a:t>
            </a:r>
            <a:endParaRPr lang="ru-RU" sz="2800" i="1" dirty="0"/>
          </a:p>
        </p:txBody>
      </p:sp>
      <p:pic>
        <p:nvPicPr>
          <p:cNvPr id="5" name="Рисунок 4" descr="Изображение 00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050" r="6050"/>
          <a:stretch>
            <a:fillRect/>
          </a:stretch>
        </p:blipFill>
        <p:spPr>
          <a:xfrm>
            <a:off x="2123728" y="2204864"/>
            <a:ext cx="6408712" cy="54726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1979712" y="548680"/>
            <a:ext cx="6120680" cy="792088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699792" y="620688"/>
            <a:ext cx="4414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u="sng" dirty="0" smtClean="0"/>
              <a:t>Вот во что мы можем играть</a:t>
            </a:r>
            <a:endParaRPr lang="ru-RU" sz="2400" b="1" i="1" u="sng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187624" y="1823337"/>
            <a:ext cx="7632848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4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Я знаю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(игра с мячом)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Дети становятся в круг, в центре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воспитатель с мячом. Воспитатель бросает ребёнку мяч и называет класс объектов природы </a:t>
            </a: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(звери, птицы, рыбы, растения, деревья, цветы)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Ребёнок, поймавший мяч, говорит: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Я знаю 5 названий зверей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, перечисляет и возвращает мяч воспитателю. 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115616" y="3659976"/>
            <a:ext cx="7704856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4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Воздух, земля, вода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(игра с мячом)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Воспитатель бросает мяч ребёнку и называет объект природы, например,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сорока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Ребёнок должен ответить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воздух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и бросить мяч обратно. На слово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дельфин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ребёнок отвечает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вода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на слово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волк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земля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и т.д.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Возможен другой вариант этой игры : воспитатель называет слово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воздух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Ребёнок, поймавший мяч, должен назвать птицу. На слово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земля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- животное, обитающее на земле; на слово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вода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- обитателя рек, морей и океанов.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721" grpId="0"/>
      <p:bldP spid="307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60648"/>
            <a:ext cx="770485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 smtClean="0"/>
              <a:t>«Что было бы, если из леса исчезли…»</a:t>
            </a:r>
            <a:endParaRPr lang="ru-RU" sz="2000" b="1" i="1" dirty="0" smtClean="0"/>
          </a:p>
          <a:p>
            <a:endParaRPr lang="ru-RU" dirty="0" smtClean="0"/>
          </a:p>
          <a:p>
            <a:r>
              <a:rPr lang="ru-RU" dirty="0" smtClean="0"/>
              <a:t>Воспитатель предлагает убрать из леса насекомых:</a:t>
            </a:r>
            <a:br>
              <a:rPr lang="ru-RU" dirty="0" smtClean="0"/>
            </a:br>
            <a:r>
              <a:rPr lang="ru-RU" dirty="0" smtClean="0"/>
              <a:t>- Что бы произошло с остальными жителями? А если бы исчезли птицы? А если бы пропали ягоды? А если бы не было грибов? А если бы ушли из леса зайцы?</a:t>
            </a:r>
          </a:p>
          <a:p>
            <a:r>
              <a:rPr lang="ru-RU" dirty="0" smtClean="0"/>
              <a:t>Оказывается, не случайно лес собрал своих обитателей вместе. Все лесные растения и животные связаны друг с другом. Они друг без друга не смогут обходиться.</a:t>
            </a:r>
            <a:endParaRPr lang="ru-RU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259632" y="3140968"/>
            <a:ext cx="3888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Игра «Четвёртый лишний»</a:t>
            </a: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259632" y="3573016"/>
            <a:ext cx="684076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1. заяц, ёж, лиса, шмель;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2. трясогузка, паук, скворец, сорока;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3. бабочка, стрекоза, енот, пчела;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4. кузнечик, божья коровка, воробей, майский жук;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5. пчела, стрекоза, енот, пчела;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6. кузнечик, божья коровка, воробей, комар;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7. таракан, муха, пчела, майский жук;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8. стрекоза, кузнечик, пчела, божья коровка;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9. лягушка, комар, жук, бабочка;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10. стрекоза, мотылёк, шмель, воробей.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769" grpId="0"/>
      <p:bldP spid="327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827584" y="0"/>
            <a:ext cx="8316416" cy="6453336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619672" y="1124744"/>
            <a:ext cx="7308304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Лето – удивительная и благодатная пора, когда детям можно вдоволь гулять, бегать и прыгать. Именно в этот период они много времени проводят на воздухе. И очень важно так организовать жизнь дошкольников, чтобы каждый день приносил им что-то новое, был наполнен интересным содержанием, чтобы воспоминания о летнем времени, играх, прогулках, праздниках и развлечениях, интересных эпизодах из их жизни еще долго радовали детей.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артинка 47 из 3829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556792"/>
            <a:ext cx="7344816" cy="4808588"/>
          </a:xfrm>
          <a:prstGeom prst="rect">
            <a:avLst/>
          </a:prstGeom>
          <a:noFill/>
        </p:spPr>
      </p:pic>
      <p:sp>
        <p:nvSpPr>
          <p:cNvPr id="4" name="Облако 3"/>
          <p:cNvSpPr/>
          <p:nvPr/>
        </p:nvSpPr>
        <p:spPr>
          <a:xfrm>
            <a:off x="2483768" y="260648"/>
            <a:ext cx="5688632" cy="1152128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ИСПОЛЬЗОВАНИЕ ПРИРОДНОГО МАТЕРИАЛА ДЛЯ  ТВОРЧЕСКИХ, РЕЖИССЕРСКИХ ИГР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031.radikal.ru/1105/9c/d861c17f06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84784"/>
            <a:ext cx="4935187" cy="32849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0790" y="476672"/>
            <a:ext cx="8219682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ВЗАИМОДЕЙСТВИЕ </a:t>
            </a:r>
          </a:p>
          <a:p>
            <a:pPr algn="ctr"/>
            <a:endParaRPr lang="ru-RU" sz="1400" b="1" i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66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</a:t>
            </a:r>
          </a:p>
          <a:p>
            <a:pPr algn="ctr"/>
            <a:r>
              <a:rPr lang="ru-RU" sz="66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РОДИТЕЛЯМИ</a:t>
            </a:r>
            <a:endParaRPr lang="ru-RU" sz="66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2" descr="http://img0.liveinternet.ru/images/attach/c/4/79/248/79248122_1319137850_498322ae77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1533" y="3717032"/>
            <a:ext cx="4241373" cy="28231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558938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Лето – благоприятное время для решения воспитательно-образовательных задач. Но родители порой не подозревают, насколько познавательной для ребенка может быть даже обычная прогулка по парку.</a:t>
            </a:r>
            <a:br>
              <a:rPr lang="ru-RU" sz="2000" dirty="0" smtClean="0"/>
            </a:br>
            <a:r>
              <a:rPr lang="ru-RU" sz="2000" dirty="0" smtClean="0"/>
              <a:t>Информация о том, как развивать ребенка летом, что нового и интересного можно с ним узнать, в какие игры поиграть, какие маленькие открытия совершить, необходимо каждой семье. Задача педагогов – предоставить такую информацию.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Воспитателям важно донести до родителей информацию о широких возможностях провести лето с ребенком интересно и полезно, при этом сохранив его здоровье и оставив яркие впечатления от прошедшего отдыха.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Разнообразная деятельность и новые впечатления ждут ребенка и в родном городе, и за его чертой, и в зарубежных поездках. Поэтому необходимо подготовить родителей к активному познавательному совместному отдыху с детьми, в процессе которого так важно замечать необычное в простом: сверкание росы под утренним солнцем, краски вечернего заката, загадочность ночного звёздного неба, завораживающие звуки морского прибоя и леса.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2348880"/>
            <a:ext cx="7406640" cy="14401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Для решения этой задачи можно предложить родителям следующие темы и  задания во время отдыха с детьми: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5600" dirty="0" smtClean="0"/>
              <a:t>«Наблюдаем за живой и неживой природой».</a:t>
            </a:r>
          </a:p>
          <a:p>
            <a:r>
              <a:rPr lang="ru-RU" sz="5600" dirty="0" smtClean="0"/>
              <a:t>«Учимся замечать  прекрасное  в природе».</a:t>
            </a:r>
            <a:br>
              <a:rPr lang="ru-RU" sz="5600" dirty="0" smtClean="0"/>
            </a:br>
            <a:r>
              <a:rPr lang="ru-RU" sz="5600" dirty="0" smtClean="0"/>
              <a:t> ( Организация </a:t>
            </a:r>
            <a:r>
              <a:rPr lang="ru-RU" sz="5600" dirty="0" err="1" smtClean="0"/>
              <a:t>фотосессии</a:t>
            </a:r>
            <a:r>
              <a:rPr lang="ru-RU" sz="5600" dirty="0" smtClean="0"/>
              <a:t>, выставка  рисунков с подбором к ним строчек из стихотворения или рассказа). </a:t>
            </a:r>
          </a:p>
          <a:p>
            <a:r>
              <a:rPr lang="ru-RU" sz="5600" dirty="0" smtClean="0"/>
              <a:t>«Прогулка к цветникам».  (Составление букета в вазе и икебаны).</a:t>
            </a:r>
          </a:p>
          <a:p>
            <a:r>
              <a:rPr lang="ru-RU" sz="5600" dirty="0" smtClean="0"/>
              <a:t>«Лекарственные растения на грядке». (Рисунки растений, составление к ним описательных рассказов и подбор загадок).</a:t>
            </a:r>
          </a:p>
          <a:p>
            <a:r>
              <a:rPr lang="ru-RU" sz="5600" dirty="0" smtClean="0"/>
              <a:t>«Лето – лучший период для творчества» (Живопись, рисунки летних пейзажей, сочинение рассказов и стихов и другие творческие совместные  работы детей и родителей).</a:t>
            </a:r>
          </a:p>
          <a:p>
            <a:r>
              <a:rPr lang="ru-RU" sz="5600" dirty="0" smtClean="0"/>
              <a:t>« Узоры на мокром песке», «Песочные фигуры».</a:t>
            </a:r>
          </a:p>
          <a:p>
            <a:r>
              <a:rPr lang="ru-RU" sz="5600" dirty="0" smtClean="0"/>
              <a:t> «В гости к маленьким друзьям». (Провести наблюдение за муравьями и другими насекомыми, а затем изготовить совместно с ребенком книгу с рисунками об их жизни).</a:t>
            </a:r>
          </a:p>
          <a:p>
            <a:r>
              <a:rPr lang="ru-RU" sz="5600" dirty="0" smtClean="0"/>
              <a:t>«Подводный мир».  (Наблюдение на рыбалке за рыбами и водными жителями, на море – за медузами, ракушками, морскими звездами и т. д.). </a:t>
            </a:r>
          </a:p>
          <a:p>
            <a:r>
              <a:rPr lang="ru-RU" sz="5600" dirty="0" smtClean="0"/>
              <a:t> Чтение детям рассказов о природе В. Бианки, М. Пришвина и др. авторов (найти описанное в природе и отразить содержание рассказа и наблюдений в рисунках).</a:t>
            </a:r>
            <a:br>
              <a:rPr lang="ru-RU" sz="5600" dirty="0" smtClean="0"/>
            </a:br>
            <a:r>
              <a:rPr lang="ru-RU" sz="5600" dirty="0" smtClean="0"/>
              <a:t> «Наш урожай».  ( Провести с ребёнком наблюдение за  сельскохозяйственным трудом, поучаствовать в нём с ребёнком, а результаты отразить в лепке, аппликации, конструировании из бумаги).</a:t>
            </a:r>
          </a:p>
          <a:p>
            <a:r>
              <a:rPr lang="ru-RU" sz="5600" dirty="0" smtClean="0"/>
              <a:t>«Эксперименты и исследования летом». (Наблюдение за созвездиями на ночном небе, выращивание овощей на даче или цветов на клумбе, измерение тени взрослого и ребёнка, нахождение ЮГА и СЕВЕРА в лесу и т. д.).</a:t>
            </a:r>
          </a:p>
          <a:p>
            <a:r>
              <a:rPr lang="ru-RU" sz="5600" dirty="0" smtClean="0"/>
              <a:t> «Как я провел лето». ( Создание рукописной книги о летнем отдыхе).</a:t>
            </a:r>
            <a:endParaRPr lang="ru-RU" sz="56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60648"/>
            <a:ext cx="7498080" cy="216024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Летняя природа привлекает детей, но незнание правил поведения может нанести  вред,  как ребёнку, так и природе. Можно предложить родителям  </a:t>
            </a:r>
            <a:r>
              <a:rPr lang="ru-RU" sz="3200" b="1" u="sng" dirty="0" smtClean="0"/>
              <a:t>консультации </a:t>
            </a:r>
            <a:r>
              <a:rPr lang="ru-RU" sz="3200" b="1" dirty="0" smtClean="0"/>
              <a:t>на следующие темы: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996952"/>
            <a:ext cx="7498080" cy="3251448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 «Как вести себя в лесу».</a:t>
            </a:r>
          </a:p>
          <a:p>
            <a:r>
              <a:rPr lang="ru-RU" sz="2400" dirty="0" smtClean="0"/>
              <a:t> «Собираем ягоды и грибы».</a:t>
            </a:r>
          </a:p>
          <a:p>
            <a:r>
              <a:rPr lang="ru-RU" sz="2400" dirty="0" smtClean="0"/>
              <a:t> «Бережём нашу природу».</a:t>
            </a:r>
          </a:p>
          <a:p>
            <a:r>
              <a:rPr lang="ru-RU" sz="2400" dirty="0" smtClean="0"/>
              <a:t> «Отдыхаем на даче».</a:t>
            </a:r>
          </a:p>
          <a:p>
            <a:r>
              <a:rPr lang="ru-RU" sz="2400" dirty="0" smtClean="0"/>
              <a:t> «Труд детей на природе летом».</a:t>
            </a:r>
          </a:p>
          <a:p>
            <a:endParaRPr lang="ru-RU" sz="24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764704"/>
            <a:ext cx="7498080" cy="158417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Чтобы предотвратить несчастные случаи, для родителей необходимо провести </a:t>
            </a:r>
            <a:r>
              <a:rPr lang="ru-RU" sz="3600" b="1" u="sng" dirty="0" smtClean="0"/>
              <a:t>консультации по охране жизнедеятельности и оказании первой помощи</a:t>
            </a:r>
            <a:r>
              <a:rPr lang="ru-RU" sz="3600" b="1" dirty="0" smtClean="0"/>
              <a:t> на следующие темы: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636912"/>
            <a:ext cx="7498080" cy="361148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7400" dirty="0" smtClean="0"/>
              <a:t> «Встречаем лето» (о здоровье и охране жизни).</a:t>
            </a:r>
          </a:p>
          <a:p>
            <a:r>
              <a:rPr lang="ru-RU" sz="7400" dirty="0" smtClean="0"/>
              <a:t> «Ребёнок в городе, что можно и что нельзя».</a:t>
            </a:r>
          </a:p>
          <a:p>
            <a:r>
              <a:rPr lang="ru-RU" sz="7400" dirty="0" smtClean="0"/>
              <a:t> «Соблюдение правил дорожного движения». </a:t>
            </a:r>
          </a:p>
          <a:p>
            <a:r>
              <a:rPr lang="ru-RU" sz="7400" dirty="0" smtClean="0"/>
              <a:t>  «С малышом на даче»</a:t>
            </a:r>
            <a:br>
              <a:rPr lang="ru-RU" sz="7400" dirty="0" smtClean="0"/>
            </a:br>
            <a:r>
              <a:rPr lang="ru-RU" sz="7400" dirty="0" smtClean="0"/>
              <a:t> (какие опасности могут подстерегать на природе).</a:t>
            </a:r>
          </a:p>
          <a:p>
            <a:r>
              <a:rPr lang="ru-RU" sz="7400" dirty="0" smtClean="0"/>
              <a:t>  «Как организовать летний отдых на море».</a:t>
            </a:r>
          </a:p>
          <a:p>
            <a:r>
              <a:rPr lang="ru-RU" sz="7400" dirty="0" smtClean="0"/>
              <a:t> «Правила поведения на воде».</a:t>
            </a:r>
          </a:p>
          <a:p>
            <a:r>
              <a:rPr lang="ru-RU" sz="7400" dirty="0" smtClean="0"/>
              <a:t> «Оказание первой медицинской помощи ребёнку».</a:t>
            </a:r>
          </a:p>
          <a:p>
            <a:r>
              <a:rPr lang="ru-RU" sz="8000" dirty="0" smtClean="0"/>
              <a:t> «Оказание первой помощи при укусе насекомых».</a:t>
            </a:r>
          </a:p>
          <a:p>
            <a:r>
              <a:rPr lang="ru-RU" sz="8000" dirty="0" smtClean="0"/>
              <a:t>  «Приёмы закаливания».</a:t>
            </a:r>
          </a:p>
          <a:p>
            <a:r>
              <a:rPr lang="ru-RU" sz="8000" dirty="0" smtClean="0"/>
              <a:t> «Витамины на грядке».</a:t>
            </a:r>
          </a:p>
          <a:p>
            <a:r>
              <a:rPr lang="ru-RU" sz="8000" dirty="0" smtClean="0"/>
              <a:t> «Лекарственные растения».</a:t>
            </a:r>
          </a:p>
          <a:p>
            <a:pPr>
              <a:buNone/>
            </a:pPr>
            <a:r>
              <a:rPr lang="ru-RU" sz="7400" dirty="0" smtClean="0"/>
              <a:t/>
            </a:r>
            <a:br>
              <a:rPr lang="ru-RU" sz="7400" dirty="0" smtClean="0"/>
            </a:br>
            <a:endParaRPr lang="ru-RU" sz="74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9302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4400" b="1" i="1" dirty="0" smtClean="0"/>
              <a:t>Всю необходимую информацию для родителей рекомендуется  собрать в одну папку под названием, например, «Летняя пора» (консультации для родителей, рекомендации и полезные советы)  и выставить в родительском уголке.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ПАПКА-ПЕРЕДВИЖКА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844824"/>
            <a:ext cx="2808312" cy="3528392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4049" y="1916832"/>
            <a:ext cx="2880320" cy="396044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87824" y="2000250"/>
            <a:ext cx="2593826" cy="3660998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СПАСИБО ЗА ВНИМАНИЕ!</a:t>
            </a:r>
            <a:endParaRPr lang="ru-RU" b="1" i="1" dirty="0"/>
          </a:p>
        </p:txBody>
      </p:sp>
      <p:pic>
        <p:nvPicPr>
          <p:cNvPr id="6" name="Picture 2" descr="http://www.dou1554.edusite.ru/images/let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лако 5"/>
          <p:cNvSpPr/>
          <p:nvPr/>
        </p:nvSpPr>
        <p:spPr>
          <a:xfrm>
            <a:off x="1691680" y="1412776"/>
            <a:ext cx="6408712" cy="864096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>
            <a:off x="2123728" y="188640"/>
            <a:ext cx="5544616" cy="108012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483768" y="1628800"/>
            <a:ext cx="5101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Изучать особенности сезонных изменений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83768" y="476672"/>
            <a:ext cx="5033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u="sng" dirty="0" smtClean="0"/>
              <a:t>Чем мы будем заниматься летом?</a:t>
            </a:r>
            <a:endParaRPr lang="ru-RU" sz="2400" b="1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763688" y="2636912"/>
            <a:ext cx="6071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Как называются летние месяца: июнь, июль, август</a:t>
            </a:r>
            <a:endParaRPr lang="ru-RU" sz="2000" b="1" dirty="0"/>
          </a:p>
        </p:txBody>
      </p:sp>
      <p:sp>
        <p:nvSpPr>
          <p:cNvPr id="9" name="Солнце 8"/>
          <p:cNvSpPr/>
          <p:nvPr/>
        </p:nvSpPr>
        <p:spPr>
          <a:xfrm>
            <a:off x="1187624" y="2564904"/>
            <a:ext cx="432048" cy="504056"/>
          </a:xfrm>
          <a:prstGeom prst="sun">
            <a:avLst/>
          </a:prstGeom>
          <a:solidFill>
            <a:srgbClr val="FFC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63688" y="3140968"/>
            <a:ext cx="7228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День длинный, ночь короткая (самый длинный день 21 июня)</a:t>
            </a:r>
          </a:p>
        </p:txBody>
      </p:sp>
      <p:sp>
        <p:nvSpPr>
          <p:cNvPr id="11" name="Солнце 10"/>
          <p:cNvSpPr/>
          <p:nvPr/>
        </p:nvSpPr>
        <p:spPr>
          <a:xfrm>
            <a:off x="1187624" y="3140968"/>
            <a:ext cx="432048" cy="504056"/>
          </a:xfrm>
          <a:prstGeom prst="sun">
            <a:avLst/>
          </a:prstGeom>
          <a:solidFill>
            <a:srgbClr val="FFC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олнце 12"/>
          <p:cNvSpPr/>
          <p:nvPr/>
        </p:nvSpPr>
        <p:spPr>
          <a:xfrm>
            <a:off x="1187624" y="3645024"/>
            <a:ext cx="432048" cy="432048"/>
          </a:xfrm>
          <a:prstGeom prst="sun">
            <a:avLst/>
          </a:prstGeom>
          <a:solidFill>
            <a:srgbClr val="FFC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763688" y="3645024"/>
            <a:ext cx="2575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Много света и тепла</a:t>
            </a:r>
            <a:endParaRPr lang="ru-RU" b="1" dirty="0"/>
          </a:p>
        </p:txBody>
      </p:sp>
      <p:sp>
        <p:nvSpPr>
          <p:cNvPr id="15" name="Солнце 14"/>
          <p:cNvSpPr/>
          <p:nvPr/>
        </p:nvSpPr>
        <p:spPr>
          <a:xfrm>
            <a:off x="1187624" y="4077072"/>
            <a:ext cx="432048" cy="432048"/>
          </a:xfrm>
          <a:prstGeom prst="sun">
            <a:avLst/>
          </a:prstGeom>
          <a:solidFill>
            <a:srgbClr val="FFC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763688" y="4005064"/>
            <a:ext cx="6825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Солнце в полдень поднимается высоко над головой. В это время</a:t>
            </a:r>
          </a:p>
          <a:p>
            <a:r>
              <a:rPr lang="ru-RU" b="1" dirty="0" smtClean="0"/>
              <a:t> от предметов  бывает самая короткая тень. </a:t>
            </a:r>
            <a:endParaRPr lang="ru-RU" b="1" dirty="0"/>
          </a:p>
        </p:txBody>
      </p:sp>
      <p:sp>
        <p:nvSpPr>
          <p:cNvPr id="17" name="Солнце 16"/>
          <p:cNvSpPr/>
          <p:nvPr/>
        </p:nvSpPr>
        <p:spPr>
          <a:xfrm>
            <a:off x="1187624" y="4653136"/>
            <a:ext cx="432048" cy="432048"/>
          </a:xfrm>
          <a:prstGeom prst="sun">
            <a:avLst/>
          </a:prstGeom>
          <a:solidFill>
            <a:srgbClr val="FFC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763688" y="4653136"/>
            <a:ext cx="7428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Идут теплые дожди. Бывают ливни с грозами. На небе после дождя </a:t>
            </a:r>
          </a:p>
          <a:p>
            <a:r>
              <a:rPr lang="ru-RU" b="1" dirty="0" smtClean="0"/>
              <a:t>Иногда бывает радуга.</a:t>
            </a:r>
            <a:endParaRPr lang="ru-RU" b="1" dirty="0"/>
          </a:p>
        </p:txBody>
      </p:sp>
      <p:sp>
        <p:nvSpPr>
          <p:cNvPr id="19" name="Солнце 18"/>
          <p:cNvSpPr/>
          <p:nvPr/>
        </p:nvSpPr>
        <p:spPr>
          <a:xfrm>
            <a:off x="1187624" y="5301208"/>
            <a:ext cx="432048" cy="432048"/>
          </a:xfrm>
          <a:prstGeom prst="sun">
            <a:avLst/>
          </a:prstGeom>
          <a:solidFill>
            <a:srgbClr val="FFC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763688" y="5301208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Для растений и животных самые прекрасные условия. Все кругом</a:t>
            </a:r>
          </a:p>
          <a:p>
            <a:r>
              <a:rPr lang="ru-RU" b="1" dirty="0" smtClean="0"/>
              <a:t> зеленое, много цветов, насекомых, птиц. Лесные звери растят свое </a:t>
            </a:r>
          </a:p>
          <a:p>
            <a:r>
              <a:rPr lang="ru-RU" b="1" dirty="0" smtClean="0"/>
              <a:t>потомство.</a:t>
            </a:r>
            <a:endParaRPr lang="ru-RU" b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2" grpId="0"/>
      <p:bldP spid="4" grpId="0"/>
      <p:bldP spid="8" grpId="0"/>
      <p:bldP spid="9" grpId="0" animBg="1"/>
      <p:bldP spid="10" grpId="0"/>
      <p:bldP spid="11" grpId="0" animBg="1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2267744" y="332656"/>
            <a:ext cx="5976664" cy="108012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Формировать элементарные экологические представления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1556792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Закреплять представления о  многообразии растений, о значении в жизни животных и человека.</a:t>
            </a:r>
            <a:r>
              <a:rPr lang="ru-RU" i="1" dirty="0" smtClean="0"/>
              <a:t> </a:t>
            </a:r>
            <a:r>
              <a:rPr lang="ru-RU" b="1" dirty="0" smtClean="0"/>
              <a:t>Закреплять представления о строении растений.</a:t>
            </a:r>
            <a:endParaRPr lang="ru-RU" b="1" dirty="0"/>
          </a:p>
        </p:txBody>
      </p:sp>
      <p:sp>
        <p:nvSpPr>
          <p:cNvPr id="5" name="Солнце 4"/>
          <p:cNvSpPr/>
          <p:nvPr/>
        </p:nvSpPr>
        <p:spPr>
          <a:xfrm>
            <a:off x="1043608" y="1628800"/>
            <a:ext cx="432048" cy="504056"/>
          </a:xfrm>
          <a:prstGeom prst="sun">
            <a:avLst/>
          </a:prstGeom>
          <a:solidFill>
            <a:srgbClr val="FFC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475656" y="2204864"/>
            <a:ext cx="72362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Расширять представления о жизни животных летом. Закреплять знания о группах животных. Развивать умение классифицировать.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лнце 7"/>
          <p:cNvSpPr/>
          <p:nvPr/>
        </p:nvSpPr>
        <p:spPr>
          <a:xfrm>
            <a:off x="1043608" y="2564904"/>
            <a:ext cx="432048" cy="504056"/>
          </a:xfrm>
          <a:prstGeom prst="sun">
            <a:avLst/>
          </a:prstGeom>
          <a:solidFill>
            <a:srgbClr val="FFC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475656" y="2996952"/>
            <a:ext cx="59766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Закреплять знания о средах обитания.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Солнце 9"/>
          <p:cNvSpPr/>
          <p:nvPr/>
        </p:nvSpPr>
        <p:spPr>
          <a:xfrm>
            <a:off x="1043608" y="3212976"/>
            <a:ext cx="432048" cy="504056"/>
          </a:xfrm>
          <a:prstGeom prst="sun">
            <a:avLst/>
          </a:prstGeom>
          <a:solidFill>
            <a:srgbClr val="FFC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3861048"/>
            <a:ext cx="5113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Знакомить </a:t>
            </a:r>
            <a:r>
              <a:rPr lang="ru-RU" b="1" dirty="0"/>
              <a:t>со свойствами песка, </a:t>
            </a:r>
            <a:r>
              <a:rPr lang="ru-RU" b="1" dirty="0" smtClean="0"/>
              <a:t>воздуха, воды.</a:t>
            </a:r>
            <a:endParaRPr lang="ru-RU" b="1" dirty="0"/>
          </a:p>
        </p:txBody>
      </p:sp>
      <p:sp>
        <p:nvSpPr>
          <p:cNvPr id="12" name="Солнце 11"/>
          <p:cNvSpPr/>
          <p:nvPr/>
        </p:nvSpPr>
        <p:spPr>
          <a:xfrm>
            <a:off x="1043608" y="3789040"/>
            <a:ext cx="432048" cy="504056"/>
          </a:xfrm>
          <a:prstGeom prst="sun">
            <a:avLst/>
          </a:prstGeom>
          <a:solidFill>
            <a:srgbClr val="FFC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олнце 12"/>
          <p:cNvSpPr/>
          <p:nvPr/>
        </p:nvSpPr>
        <p:spPr>
          <a:xfrm>
            <a:off x="1043608" y="4365104"/>
            <a:ext cx="432048" cy="504056"/>
          </a:xfrm>
          <a:prstGeom prst="sun">
            <a:avLst/>
          </a:prstGeom>
          <a:solidFill>
            <a:srgbClr val="FFC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 rot="10800000" flipV="1">
            <a:off x="1403648" y="4077072"/>
            <a:ext cx="75608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Формировать представления о том, что человек – часть природы и что он должен беречь, охранять  и защищать ее.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5656" y="5085184"/>
            <a:ext cx="6254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Познакомить с лекарственными и ядовитыми растениями. 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16" name="Солнце 15"/>
          <p:cNvSpPr/>
          <p:nvPr/>
        </p:nvSpPr>
        <p:spPr>
          <a:xfrm>
            <a:off x="1043608" y="5013176"/>
            <a:ext cx="432048" cy="504056"/>
          </a:xfrm>
          <a:prstGeom prst="sun">
            <a:avLst/>
          </a:prstGeom>
          <a:solidFill>
            <a:srgbClr val="FFC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  <p:bldP spid="5" grpId="0" animBg="1"/>
      <p:bldP spid="16386" grpId="0"/>
      <p:bldP spid="8" grpId="0" animBg="1"/>
      <p:bldP spid="16387" grpId="0"/>
      <p:bldP spid="10" grpId="0" animBg="1"/>
      <p:bldP spid="11" grpId="0"/>
      <p:bldP spid="12" grpId="0" animBg="1"/>
      <p:bldP spid="13" grpId="0" animBg="1"/>
      <p:bldP spid="16388" grpId="0"/>
      <p:bldP spid="15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8449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692696"/>
            <a:ext cx="7406640" cy="2808312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dirty="0" smtClean="0"/>
              <a:t>Организуя наблюдения с детьми на прогулках и экскурсиях, педагог знакомит их с характерными отличительными признаками летнего сезона, воспитывает у них способность любоваться красотой родной природы. </a:t>
            </a:r>
          </a:p>
          <a:p>
            <a:r>
              <a:rPr lang="ru-RU" sz="8000" dirty="0" smtClean="0"/>
              <a:t>Так, </a:t>
            </a:r>
            <a:r>
              <a:rPr lang="ru-RU" sz="11200" b="1" dirty="0" smtClean="0"/>
              <a:t>в </a:t>
            </a:r>
            <a:r>
              <a:rPr lang="ru-RU" sz="11200" b="1" u="sng" dirty="0" smtClean="0"/>
              <a:t>младшей группе</a:t>
            </a:r>
            <a:r>
              <a:rPr lang="ru-RU" sz="8000" u="sng" dirty="0" smtClean="0"/>
              <a:t> детей </a:t>
            </a:r>
            <a:r>
              <a:rPr lang="ru-RU" sz="8000" dirty="0" smtClean="0"/>
              <a:t>знакомят с наиболее яркими, характерными для этого времени года явлениями, которые они могут наблюдать: стало тепло, иногда бывает жарко, светит солнце, идет дождь, дует ветер, появляется луна. Дети устанавливают зависимость их одежды от погоды.</a:t>
            </a:r>
          </a:p>
          <a:p>
            <a:r>
              <a:rPr lang="ru-RU" sz="11200" b="1" u="sng" dirty="0" smtClean="0"/>
              <a:t>В</a:t>
            </a:r>
            <a:r>
              <a:rPr lang="ru-RU" sz="8000" u="sng" dirty="0" smtClean="0"/>
              <a:t> </a:t>
            </a:r>
            <a:r>
              <a:rPr lang="ru-RU" sz="11200" b="1" u="sng" dirty="0" smtClean="0"/>
              <a:t>средней группе</a:t>
            </a:r>
            <a:r>
              <a:rPr lang="ru-RU" sz="8000" dirty="0" smtClean="0"/>
              <a:t>, опираясь на прошлый опыт дошкольников, педагог продолжает знакомить их с характерными явлениями летней природы, обращает внимание на то, что солнце греет сильнее и больше отдает тепла, чем зимой, дует теплый ветер, идут дожди, гремят грозы. Дети наблюдают за движением облаков и устанавливают простейшие связи: ярко светит солнце, становится жарко, после дождя (грозы) природа заметно оживает, воздух делается особенно свежим, трава, цветы, деревья – чистыми и блестящими. Они узнают, что для лета характерны такие явления природы, как яркое солнце, чистое небо, жара, теплые дожди, грозы.</a:t>
            </a:r>
            <a:endParaRPr lang="ru-RU" sz="80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>Детей старшего дошкольного возраста:</a:t>
            </a:r>
            <a:br>
              <a:rPr lang="ru-RU" b="1" u="sng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воспитатель учит распознавать состояние погоды по ряду признаков (по движению туч, поведению животных, птиц, насекомых, земноводных) и определять ее соответствующим словом-термином. Постепенно они начинают соотносить состояние погоды с летним временем года.</a:t>
            </a:r>
          </a:p>
          <a:p>
            <a:r>
              <a:rPr lang="ru-RU" dirty="0" smtClean="0"/>
              <a:t> Для эмоционального освоения знаний, формирования познавательного отношения к природе летом педагогам следует использовать загадки, поговорки, присказки, народные приметы, что позволит расширить представления детей, развить их наблюдательность. Постепенно в словарь дошкольников вводятся слова, характеризующие то или иное состояние погоды (знойный ветер, тихий ветерок, солнечная погода и др.).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b="1" i="1" dirty="0" smtClean="0"/>
              <a:t>На основе знакомства с народными приметами: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800" dirty="0" smtClean="0"/>
              <a:t>небольшой дождь летним утром – днем хорошая погода; </a:t>
            </a:r>
          </a:p>
          <a:p>
            <a:r>
              <a:rPr lang="ru-RU" sz="2800" dirty="0" smtClean="0"/>
              <a:t>усиление ветра после продолжительной тихой погоды – к дождю; когда видят радугу, ждут перемен погоды и др.</a:t>
            </a:r>
          </a:p>
          <a:p>
            <a:pPr>
              <a:buNone/>
            </a:pPr>
            <a:r>
              <a:rPr lang="ru-RU" b="1" dirty="0" smtClean="0"/>
              <a:t>    дети учатся подмечать изменения в природе, прогнозировать состояние погоды.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32560" y="548680"/>
            <a:ext cx="7406640" cy="3053984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b="1" i="1" dirty="0" smtClean="0"/>
              <a:t>ФОРМЫ  И МЕТОДЫ РАБОТЫ</a:t>
            </a:r>
            <a:endParaRPr lang="ru-RU" sz="4400" b="1" i="1" dirty="0"/>
          </a:p>
        </p:txBody>
      </p:sp>
      <p:pic>
        <p:nvPicPr>
          <p:cNvPr id="4" name="Picture 2" descr="http://integracyjnechelm.home.pl/pict/zielo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36912"/>
            <a:ext cx="4320480" cy="39635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лако 12"/>
          <p:cNvSpPr/>
          <p:nvPr/>
        </p:nvSpPr>
        <p:spPr>
          <a:xfrm>
            <a:off x="5796136" y="4437112"/>
            <a:ext cx="2952328" cy="72008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4427984" y="1628800"/>
            <a:ext cx="4716016" cy="1008112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5292080" y="332656"/>
            <a:ext cx="3168352" cy="936104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652120" y="548680"/>
            <a:ext cx="2676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Наблюдения за погодой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1916832"/>
            <a:ext cx="4314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Наблюдения за изменениями в природе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56176" y="4581128"/>
            <a:ext cx="234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Дидактические игры</a:t>
            </a:r>
            <a:endParaRPr lang="ru-RU" b="1" dirty="0"/>
          </a:p>
        </p:txBody>
      </p:sp>
      <p:pic>
        <p:nvPicPr>
          <p:cNvPr id="31752" name="Picture 8" descr="Картинка 1 из 1906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645024"/>
            <a:ext cx="3360372" cy="2520280"/>
          </a:xfrm>
          <a:prstGeom prst="rect">
            <a:avLst/>
          </a:prstGeom>
          <a:noFill/>
        </p:spPr>
      </p:pic>
      <p:pic>
        <p:nvPicPr>
          <p:cNvPr id="31756" name="Picture 12" descr="Картинка 7 из 4065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9" y="188640"/>
            <a:ext cx="3360982" cy="22322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0" grpId="0" animBg="1"/>
      <p:bldP spid="2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774</TotalTime>
  <Words>1134</Words>
  <Application>Microsoft Office PowerPoint</Application>
  <PresentationFormat>Экран (4:3)</PresentationFormat>
  <Paragraphs>131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 Детей старшего дошкольного возраста: </vt:lpstr>
      <vt:lpstr>     На основе знакомства с народными приметами:     </vt:lpstr>
      <vt:lpstr>Слайд 8</vt:lpstr>
      <vt:lpstr>Слайд 9</vt:lpstr>
      <vt:lpstr>Слайд 10</vt:lpstr>
      <vt:lpstr>  </vt:lpstr>
      <vt:lpstr>Слайд 12</vt:lpstr>
      <vt:lpstr>«Экологическое пространство» (развивающая предметная среда) в ДОУ</vt:lpstr>
      <vt:lpstr>Слайд 14</vt:lpstr>
      <vt:lpstr>Слайд 15</vt:lpstr>
      <vt:lpstr>«Путешествие в страну природы»</vt:lpstr>
      <vt:lpstr>    Места, которые мы посетим в нашем путешествии</vt:lpstr>
      <vt:lpstr>Слайд 18</vt:lpstr>
      <vt:lpstr>Слайд 19</vt:lpstr>
      <vt:lpstr>Слайд 20</vt:lpstr>
      <vt:lpstr>Слайд 21</vt:lpstr>
      <vt:lpstr>Слайд 22</vt:lpstr>
      <vt:lpstr>Лето – благоприятное время для решения воспитательно-образовательных задач. Но родители порой не подозревают, насколько познавательной для ребенка может быть даже обычная прогулка по парку. Информация о том, как развивать ребенка летом, что нового и интересного можно с ним узнать, в какие игры поиграть, какие маленькие открытия совершить, необходимо каждой семье. Задача педагогов – предоставить такую информацию.   Воспитателям важно донести до родителей информацию о широких возможностях провести лето с ребенком интересно и полезно, при этом сохранив его здоровье и оставив яркие впечатления от прошедшего отдыха.  Разнообразная деятельность и новые впечатления ждут ребенка и в родном городе, и за его чертой, и в зарубежных поездках. Поэтому необходимо подготовить родителей к активному познавательному совместному отдыху с детьми, в процессе которого так важно замечать необычное в простом: сверкание росы под утренним солнцем, краски вечернего заката, загадочность ночного звёздного неба, завораживающие звуки морского прибоя и леса.</vt:lpstr>
      <vt:lpstr>Для решения этой задачи можно предложить родителям следующие темы и  задания во время отдыха с детьми:</vt:lpstr>
      <vt:lpstr>  Летняя природа привлекает детей, но незнание правил поведения может нанести  вред,  как ребёнку, так и природе. Можно предложить родителям  консультации на следующие темы: </vt:lpstr>
      <vt:lpstr> Чтобы предотвратить несчастные случаи, для родителей необходимо провести консультации по охране жизнедеятельности и оказании первой помощи на следующие темы: </vt:lpstr>
      <vt:lpstr>              Всю необходимую информацию для родителей рекомендуется  собрать в одну папку под названием, например, «Летняя пора» (консультации для родителей, рекомендации и полезные советы)  и выставить в родительском уголке. </vt:lpstr>
      <vt:lpstr>ПАПКА-ПЕРЕДВИЖКА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computr</cp:lastModifiedBy>
  <cp:revision>89</cp:revision>
  <dcterms:created xsi:type="dcterms:W3CDTF">2012-06-03T13:03:47Z</dcterms:created>
  <dcterms:modified xsi:type="dcterms:W3CDTF">2014-03-31T14:18:24Z</dcterms:modified>
</cp:coreProperties>
</file>