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25"/>
  </p:handoutMasterIdLst>
  <p:sldIdLst>
    <p:sldId id="257" r:id="rId2"/>
    <p:sldId id="326" r:id="rId3"/>
    <p:sldId id="261" r:id="rId4"/>
    <p:sldId id="314" r:id="rId5"/>
    <p:sldId id="315" r:id="rId6"/>
    <p:sldId id="316" r:id="rId7"/>
    <p:sldId id="258" r:id="rId8"/>
    <p:sldId id="260" r:id="rId9"/>
    <p:sldId id="259" r:id="rId10"/>
    <p:sldId id="262" r:id="rId11"/>
    <p:sldId id="263" r:id="rId12"/>
    <p:sldId id="266" r:id="rId13"/>
    <p:sldId id="322" r:id="rId14"/>
    <p:sldId id="317" r:id="rId15"/>
    <p:sldId id="318" r:id="rId16"/>
    <p:sldId id="319" r:id="rId17"/>
    <p:sldId id="320" r:id="rId18"/>
    <p:sldId id="321" r:id="rId19"/>
    <p:sldId id="323" r:id="rId20"/>
    <p:sldId id="324" r:id="rId21"/>
    <p:sldId id="325" r:id="rId22"/>
    <p:sldId id="327" r:id="rId23"/>
    <p:sldId id="31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A70"/>
    <a:srgbClr val="0C3332"/>
    <a:srgbClr val="FF6600"/>
    <a:srgbClr val="003217"/>
    <a:srgbClr val="000000"/>
    <a:srgbClr val="FF3300"/>
    <a:srgbClr val="26FF99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8801" autoAdjust="0"/>
    <p:restoredTop sz="94711" autoAdjust="0"/>
  </p:normalViewPr>
  <p:slideViewPr>
    <p:cSldViewPr>
      <p:cViewPr varScale="1">
        <p:scale>
          <a:sx n="66" d="100"/>
          <a:sy n="66" d="100"/>
        </p:scale>
        <p:origin x="-118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1B006-0736-412B-B904-0411D1CDE62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21006F30-D85F-412B-9BCB-4DCAC5FF18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     Двигательная     деятельность</a:t>
          </a:r>
        </a:p>
      </dgm:t>
    </dgm:pt>
    <dgm:pt modelId="{FDE22669-D912-4A4B-8B5B-1B2ED9DBFFCD}" type="parTrans" cxnId="{58A7BAF4-0CC5-480F-BBCB-A1D8C80A4CB2}">
      <dgm:prSet/>
      <dgm:spPr/>
      <dgm:t>
        <a:bodyPr/>
        <a:lstStyle/>
        <a:p>
          <a:endParaRPr lang="ru-RU"/>
        </a:p>
      </dgm:t>
    </dgm:pt>
    <dgm:pt modelId="{1D371B94-C1BC-4F66-B6D0-A665393FCF28}" type="sibTrans" cxnId="{58A7BAF4-0CC5-480F-BBCB-A1D8C80A4CB2}">
      <dgm:prSet/>
      <dgm:spPr/>
      <dgm:t>
        <a:bodyPr/>
        <a:lstStyle/>
        <a:p>
          <a:endParaRPr lang="ru-RU"/>
        </a:p>
      </dgm:t>
    </dgm:pt>
    <dgm:pt modelId="{659FFE27-5AE4-4127-B446-8EDFD2F790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Продуктивная деятельность</a:t>
          </a:r>
        </a:p>
      </dgm:t>
    </dgm:pt>
    <dgm:pt modelId="{DAA271B2-4A13-40E2-8D13-9A4EE3801C3C}" type="parTrans" cxnId="{E6137445-C3D2-44DC-9642-2E88C13835D8}">
      <dgm:prSet/>
      <dgm:spPr/>
      <dgm:t>
        <a:bodyPr/>
        <a:lstStyle/>
        <a:p>
          <a:endParaRPr lang="ru-RU"/>
        </a:p>
      </dgm:t>
    </dgm:pt>
    <dgm:pt modelId="{E25FB844-30BA-4548-932D-ED5D0FFFF33B}" type="sibTrans" cxnId="{E6137445-C3D2-44DC-9642-2E88C13835D8}">
      <dgm:prSet/>
      <dgm:spPr/>
      <dgm:t>
        <a:bodyPr/>
        <a:lstStyle/>
        <a:p>
          <a:endParaRPr lang="ru-RU"/>
        </a:p>
      </dgm:t>
    </dgm:pt>
    <dgm:pt modelId="{FA3C7229-AA1B-4119-AC17-6ECBB6DCA2E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Коммуникативная деятельность</a:t>
          </a:r>
        </a:p>
      </dgm:t>
    </dgm:pt>
    <dgm:pt modelId="{F193BA2A-634C-4552-BBDB-42F3E2B6A06F}" type="parTrans" cxnId="{2C3AD459-0E92-4AAD-B9C6-C4B11F11055A}">
      <dgm:prSet/>
      <dgm:spPr/>
      <dgm:t>
        <a:bodyPr/>
        <a:lstStyle/>
        <a:p>
          <a:endParaRPr lang="ru-RU"/>
        </a:p>
      </dgm:t>
    </dgm:pt>
    <dgm:pt modelId="{24B1E0EA-3680-48D1-BD46-07B079FF0AC2}" type="sibTrans" cxnId="{2C3AD459-0E92-4AAD-B9C6-C4B11F11055A}">
      <dgm:prSet/>
      <dgm:spPr/>
      <dgm:t>
        <a:bodyPr/>
        <a:lstStyle/>
        <a:p>
          <a:endParaRPr lang="ru-RU"/>
        </a:p>
      </dgm:t>
    </dgm:pt>
    <dgm:pt modelId="{44746E93-17A5-4B7E-B0C6-104F5CBCECFE}" type="pres">
      <dgm:prSet presAssocID="{96F1B006-0736-412B-B904-0411D1CDE626}" presName="cycle" presStyleCnt="0">
        <dgm:presLayoutVars>
          <dgm:dir/>
          <dgm:resizeHandles val="exact"/>
        </dgm:presLayoutVars>
      </dgm:prSet>
      <dgm:spPr/>
    </dgm:pt>
    <dgm:pt modelId="{8CD9A819-38E0-4594-B431-374A1110979C}" type="pres">
      <dgm:prSet presAssocID="{21006F30-D85F-412B-9BCB-4DCAC5FF18B9}" presName="dummy" presStyleCnt="0"/>
      <dgm:spPr/>
    </dgm:pt>
    <dgm:pt modelId="{8902329D-E5BF-40A6-B00B-42360AC5998E}" type="pres">
      <dgm:prSet presAssocID="{21006F30-D85F-412B-9BCB-4DCAC5FF18B9}" presName="node" presStyleLbl="revTx" presStyleIdx="0" presStyleCnt="3" custScaleX="127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6668A-274D-40F6-9348-AFD0B4FFE8C2}" type="pres">
      <dgm:prSet presAssocID="{1D371B94-C1BC-4F66-B6D0-A665393FCF28}" presName="sibTrans" presStyleLbl="node1" presStyleIdx="0" presStyleCnt="3" custLinFactNeighborX="12888" custLinFactNeighborY="12606"/>
      <dgm:spPr/>
      <dgm:t>
        <a:bodyPr/>
        <a:lstStyle/>
        <a:p>
          <a:endParaRPr lang="ru-RU"/>
        </a:p>
      </dgm:t>
    </dgm:pt>
    <dgm:pt modelId="{8A09187B-C854-4965-8DF8-0669B2A5B2A4}" type="pres">
      <dgm:prSet presAssocID="{659FFE27-5AE4-4127-B446-8EDFD2F79016}" presName="dummy" presStyleCnt="0"/>
      <dgm:spPr/>
    </dgm:pt>
    <dgm:pt modelId="{C90F6A32-101E-4A1B-BC02-17CAF35EFF28}" type="pres">
      <dgm:prSet presAssocID="{659FFE27-5AE4-4127-B446-8EDFD2F79016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59E57-2321-49F1-8A83-FD83D9E1DF0D}" type="pres">
      <dgm:prSet presAssocID="{E25FB844-30BA-4548-932D-ED5D0FFFF33B}" presName="sibTrans" presStyleLbl="node1" presStyleIdx="1" presStyleCnt="3" custLinFactNeighborX="-13195" custLinFactNeighborY="12606"/>
      <dgm:spPr/>
      <dgm:t>
        <a:bodyPr/>
        <a:lstStyle/>
        <a:p>
          <a:endParaRPr lang="ru-RU"/>
        </a:p>
      </dgm:t>
    </dgm:pt>
    <dgm:pt modelId="{919981C6-BFBD-4A3F-8479-7657131E009A}" type="pres">
      <dgm:prSet presAssocID="{FA3C7229-AA1B-4119-AC17-6ECBB6DCA2E4}" presName="dummy" presStyleCnt="0"/>
      <dgm:spPr/>
    </dgm:pt>
    <dgm:pt modelId="{454A404D-EF00-4F3D-9569-D45BA9EF4657}" type="pres">
      <dgm:prSet presAssocID="{FA3C7229-AA1B-4119-AC17-6ECBB6DCA2E4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8BBF1A-646D-4CD1-A506-6069AA41D6EE}" type="pres">
      <dgm:prSet presAssocID="{24B1E0EA-3680-48D1-BD46-07B079FF0AC2}" presName="sibTrans" presStyleLbl="node1" presStyleIdx="2" presStyleCnt="3" custLinFactNeighborX="2455" custLinFactNeighborY="7389"/>
      <dgm:spPr/>
      <dgm:t>
        <a:bodyPr/>
        <a:lstStyle/>
        <a:p>
          <a:endParaRPr lang="ru-RU"/>
        </a:p>
      </dgm:t>
    </dgm:pt>
  </dgm:ptLst>
  <dgm:cxnLst>
    <dgm:cxn modelId="{BBADF444-A511-436E-B1EA-E56646C22454}" type="presOf" srcId="{FA3C7229-AA1B-4119-AC17-6ECBB6DCA2E4}" destId="{454A404D-EF00-4F3D-9569-D45BA9EF4657}" srcOrd="0" destOrd="0" presId="urn:microsoft.com/office/officeart/2005/8/layout/cycle1"/>
    <dgm:cxn modelId="{2A77164C-995E-4288-8C4A-8350F969C43C}" type="presOf" srcId="{24B1E0EA-3680-48D1-BD46-07B079FF0AC2}" destId="{B38BBF1A-646D-4CD1-A506-6069AA41D6EE}" srcOrd="0" destOrd="0" presId="urn:microsoft.com/office/officeart/2005/8/layout/cycle1"/>
    <dgm:cxn modelId="{6CDD283D-AD7A-4638-8F5A-0F35069A9295}" type="presOf" srcId="{21006F30-D85F-412B-9BCB-4DCAC5FF18B9}" destId="{8902329D-E5BF-40A6-B00B-42360AC5998E}" srcOrd="0" destOrd="0" presId="urn:microsoft.com/office/officeart/2005/8/layout/cycle1"/>
    <dgm:cxn modelId="{E095CC4C-7984-4F83-95AE-97FCE4AD884D}" type="presOf" srcId="{1D371B94-C1BC-4F66-B6D0-A665393FCF28}" destId="{0B96668A-274D-40F6-9348-AFD0B4FFE8C2}" srcOrd="0" destOrd="0" presId="urn:microsoft.com/office/officeart/2005/8/layout/cycle1"/>
    <dgm:cxn modelId="{23486ABA-CED8-4D2B-91A4-10CA88FE3D0F}" type="presOf" srcId="{96F1B006-0736-412B-B904-0411D1CDE626}" destId="{44746E93-17A5-4B7E-B0C6-104F5CBCECFE}" srcOrd="0" destOrd="0" presId="urn:microsoft.com/office/officeart/2005/8/layout/cycle1"/>
    <dgm:cxn modelId="{58A7BAF4-0CC5-480F-BBCB-A1D8C80A4CB2}" srcId="{96F1B006-0736-412B-B904-0411D1CDE626}" destId="{21006F30-D85F-412B-9BCB-4DCAC5FF18B9}" srcOrd="0" destOrd="0" parTransId="{FDE22669-D912-4A4B-8B5B-1B2ED9DBFFCD}" sibTransId="{1D371B94-C1BC-4F66-B6D0-A665393FCF28}"/>
    <dgm:cxn modelId="{E6137445-C3D2-44DC-9642-2E88C13835D8}" srcId="{96F1B006-0736-412B-B904-0411D1CDE626}" destId="{659FFE27-5AE4-4127-B446-8EDFD2F79016}" srcOrd="1" destOrd="0" parTransId="{DAA271B2-4A13-40E2-8D13-9A4EE3801C3C}" sibTransId="{E25FB844-30BA-4548-932D-ED5D0FFFF33B}"/>
    <dgm:cxn modelId="{AA3B51A9-D517-4DFC-ABAE-10C057F737BB}" type="presOf" srcId="{E25FB844-30BA-4548-932D-ED5D0FFFF33B}" destId="{64959E57-2321-49F1-8A83-FD83D9E1DF0D}" srcOrd="0" destOrd="0" presId="urn:microsoft.com/office/officeart/2005/8/layout/cycle1"/>
    <dgm:cxn modelId="{32F8681D-C715-4E9A-A6DF-76792DF12FC2}" type="presOf" srcId="{659FFE27-5AE4-4127-B446-8EDFD2F79016}" destId="{C90F6A32-101E-4A1B-BC02-17CAF35EFF28}" srcOrd="0" destOrd="0" presId="urn:microsoft.com/office/officeart/2005/8/layout/cycle1"/>
    <dgm:cxn modelId="{2C3AD459-0E92-4AAD-B9C6-C4B11F11055A}" srcId="{96F1B006-0736-412B-B904-0411D1CDE626}" destId="{FA3C7229-AA1B-4119-AC17-6ECBB6DCA2E4}" srcOrd="2" destOrd="0" parTransId="{F193BA2A-634C-4552-BBDB-42F3E2B6A06F}" sibTransId="{24B1E0EA-3680-48D1-BD46-07B079FF0AC2}"/>
    <dgm:cxn modelId="{EBF17D6D-ADBA-4105-9C43-8ECFC6D8F983}" type="presParOf" srcId="{44746E93-17A5-4B7E-B0C6-104F5CBCECFE}" destId="{8CD9A819-38E0-4594-B431-374A1110979C}" srcOrd="0" destOrd="0" presId="urn:microsoft.com/office/officeart/2005/8/layout/cycle1"/>
    <dgm:cxn modelId="{DF843898-E3A4-460B-8F83-7452AE88FF39}" type="presParOf" srcId="{44746E93-17A5-4B7E-B0C6-104F5CBCECFE}" destId="{8902329D-E5BF-40A6-B00B-42360AC5998E}" srcOrd="1" destOrd="0" presId="urn:microsoft.com/office/officeart/2005/8/layout/cycle1"/>
    <dgm:cxn modelId="{62E71343-7866-4D2D-BF33-D43827D66513}" type="presParOf" srcId="{44746E93-17A5-4B7E-B0C6-104F5CBCECFE}" destId="{0B96668A-274D-40F6-9348-AFD0B4FFE8C2}" srcOrd="2" destOrd="0" presId="urn:microsoft.com/office/officeart/2005/8/layout/cycle1"/>
    <dgm:cxn modelId="{53810E1A-ECFB-4FB2-BC67-FB6F2DD5D8BF}" type="presParOf" srcId="{44746E93-17A5-4B7E-B0C6-104F5CBCECFE}" destId="{8A09187B-C854-4965-8DF8-0669B2A5B2A4}" srcOrd="3" destOrd="0" presId="urn:microsoft.com/office/officeart/2005/8/layout/cycle1"/>
    <dgm:cxn modelId="{6F512BCB-6A80-4765-9C3B-646B27E728E7}" type="presParOf" srcId="{44746E93-17A5-4B7E-B0C6-104F5CBCECFE}" destId="{C90F6A32-101E-4A1B-BC02-17CAF35EFF28}" srcOrd="4" destOrd="0" presId="urn:microsoft.com/office/officeart/2005/8/layout/cycle1"/>
    <dgm:cxn modelId="{94C50ED7-C685-4451-844F-5D79DBC23C37}" type="presParOf" srcId="{44746E93-17A5-4B7E-B0C6-104F5CBCECFE}" destId="{64959E57-2321-49F1-8A83-FD83D9E1DF0D}" srcOrd="5" destOrd="0" presId="urn:microsoft.com/office/officeart/2005/8/layout/cycle1"/>
    <dgm:cxn modelId="{61BD987F-25D1-4DF1-AF4C-E1BCC4405B55}" type="presParOf" srcId="{44746E93-17A5-4B7E-B0C6-104F5CBCECFE}" destId="{919981C6-BFBD-4A3F-8479-7657131E009A}" srcOrd="6" destOrd="0" presId="urn:microsoft.com/office/officeart/2005/8/layout/cycle1"/>
    <dgm:cxn modelId="{EF46C409-C8A5-43E1-8D89-3EDC041DCC2B}" type="presParOf" srcId="{44746E93-17A5-4B7E-B0C6-104F5CBCECFE}" destId="{454A404D-EF00-4F3D-9569-D45BA9EF4657}" srcOrd="7" destOrd="0" presId="urn:microsoft.com/office/officeart/2005/8/layout/cycle1"/>
    <dgm:cxn modelId="{7009738B-38AD-4F8F-9E75-903C9FE9DC58}" type="presParOf" srcId="{44746E93-17A5-4B7E-B0C6-104F5CBCECFE}" destId="{B38BBF1A-646D-4CD1-A506-6069AA41D6EE}" srcOrd="8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EFE197-9D34-4205-B8DE-CE7A4556305C}" type="datetimeFigureOut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BDA903-B5E6-4EAE-BB8E-B58276CD8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73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3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198D-2148-4057-83F2-32C1C0B6E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9CBD4-2D98-422F-A738-928BCA387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05DE-0649-4A1C-9C83-C97E593F5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342CB-1A3F-4C4F-B61E-8DB6254C2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4E408-E0E6-4DB6-82F0-9A600D38C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56A2E-E0B9-4BD6-A8F9-17D3A5A32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9478-740C-4218-B2CA-D14653FF4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3CD45-F4C6-4A79-A54C-3A5E6D4E8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824F2-999F-483A-9CAD-629A53B0D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AEE2F-BA40-4F04-80C3-052625693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4A1E-30F5-4E68-B978-A51F7BF23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F6991-76A3-4DD5-B81F-08F32F668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FCBC9-B15B-400D-84AE-A8450FFCC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F2E62-6A99-441B-AE3D-793E7AA5B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CF8A-7FFD-4760-921B-A0313E8E6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632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63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13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63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3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3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3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3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12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633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3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34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E0E416D-E713-4E16-BCE9-A80EB646E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343216562_post-28-1193659626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926138" y="3487738"/>
            <a:ext cx="3217862" cy="33702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>
          <a:xfrm>
            <a:off x="714348" y="500042"/>
            <a:ext cx="7500990" cy="3571900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Творческая презентация на тему</a:t>
            </a:r>
          </a:p>
          <a:p>
            <a:endParaRPr lang="ru-RU" sz="1800" dirty="0" smtClean="0"/>
          </a:p>
          <a:p>
            <a:r>
              <a:rPr lang="ru-RU" dirty="0" smtClean="0"/>
              <a:t>«Формирование представлений о первобытном человеке у детей старшего дошкольного возраста посредством «погружения» в исторический образ»</a:t>
            </a:r>
            <a:endParaRPr lang="ru-R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5720" y="4929198"/>
            <a:ext cx="4714908" cy="92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Автор: Козлова Наталия Юрьевна, воспитатель МБДОУ «Детский сад №5 «Рябинка» п. Вурнары Чувашской Республики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Изучение исторических событий путем «погружения» в образ осуществляется через </a:t>
            </a:r>
            <a:r>
              <a:rPr lang="ru-RU" sz="2500" b="1" dirty="0" smtClean="0"/>
              <a:t>интегрирование: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331913" y="1412875"/>
          <a:ext cx="6769100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Овал 11"/>
          <p:cNvSpPr/>
          <p:nvPr/>
        </p:nvSpPr>
        <p:spPr>
          <a:xfrm>
            <a:off x="3000364" y="2857496"/>
            <a:ext cx="3214710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Познавательно-исследовательская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>Составляющие элементарных исторических представлений  старших дошкольников о происхождении человека</a:t>
            </a:r>
          </a:p>
        </p:txBody>
      </p:sp>
      <p:grpSp>
        <p:nvGrpSpPr>
          <p:cNvPr id="13315" name="Group 39"/>
          <p:cNvGrpSpPr>
            <a:grpSpLocks noChangeAspect="1"/>
          </p:cNvGrpSpPr>
          <p:nvPr/>
        </p:nvGrpSpPr>
        <p:grpSpPr bwMode="auto">
          <a:xfrm>
            <a:off x="642910" y="1576387"/>
            <a:ext cx="7488238" cy="5281613"/>
            <a:chOff x="2281" y="9422"/>
            <a:chExt cx="7200" cy="6132"/>
          </a:xfrm>
        </p:grpSpPr>
        <p:sp>
          <p:nvSpPr>
            <p:cNvPr id="13316" name="AutoShape 40"/>
            <p:cNvSpPr>
              <a:spLocks noChangeAspect="1" noChangeArrowheads="1"/>
            </p:cNvSpPr>
            <p:nvPr/>
          </p:nvSpPr>
          <p:spPr bwMode="auto">
            <a:xfrm>
              <a:off x="2281" y="9422"/>
              <a:ext cx="7200" cy="6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7" name="AutoShape 41"/>
            <p:cNvSpPr>
              <a:spLocks noChangeArrowheads="1"/>
            </p:cNvSpPr>
            <p:nvPr/>
          </p:nvSpPr>
          <p:spPr bwMode="auto">
            <a:xfrm>
              <a:off x="2719" y="9422"/>
              <a:ext cx="6045" cy="69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 smtClean="0">
                  <a:solidFill>
                    <a:srgbClr val="060402"/>
                  </a:solidFill>
                </a:rPr>
                <a:t>Исторические представления старших дошкольников о первобытном человеке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18" name="AutoShape 42"/>
            <p:cNvSpPr>
              <a:spLocks noChangeArrowheads="1"/>
            </p:cNvSpPr>
            <p:nvPr/>
          </p:nvSpPr>
          <p:spPr bwMode="auto">
            <a:xfrm>
              <a:off x="2281" y="10398"/>
              <a:ext cx="2061" cy="697"/>
            </a:xfrm>
            <a:prstGeom prst="roundRect">
              <a:avLst>
                <a:gd name="adj" fmla="val 16667"/>
              </a:avLst>
            </a:prstGeom>
            <a:solidFill>
              <a:srgbClr val="99F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Человекоподобная обезьяна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19" name="AutoShape 43"/>
            <p:cNvSpPr>
              <a:spLocks noChangeArrowheads="1"/>
            </p:cNvSpPr>
            <p:nvPr/>
          </p:nvSpPr>
          <p:spPr bwMode="auto">
            <a:xfrm>
              <a:off x="4822" y="10412"/>
              <a:ext cx="1836" cy="697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err="1" smtClean="0">
                  <a:solidFill>
                    <a:srgbClr val="060402"/>
                  </a:solidFill>
                </a:rPr>
                <a:t>Человек-умелый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20" name="AutoShape 44"/>
            <p:cNvSpPr>
              <a:spLocks noChangeArrowheads="1"/>
            </p:cNvSpPr>
            <p:nvPr/>
          </p:nvSpPr>
          <p:spPr bwMode="auto">
            <a:xfrm>
              <a:off x="7158" y="10412"/>
              <a:ext cx="1691" cy="697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err="1" smtClean="0">
                  <a:solidFill>
                    <a:srgbClr val="060402"/>
                  </a:solidFill>
                </a:rPr>
                <a:t>Человек-разумный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21" name="Line 45"/>
            <p:cNvSpPr>
              <a:spLocks noChangeShapeType="1"/>
            </p:cNvSpPr>
            <p:nvPr/>
          </p:nvSpPr>
          <p:spPr bwMode="auto">
            <a:xfrm flipH="1">
              <a:off x="2987" y="10119"/>
              <a:ext cx="2541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46"/>
            <p:cNvSpPr>
              <a:spLocks noChangeShapeType="1"/>
            </p:cNvSpPr>
            <p:nvPr/>
          </p:nvSpPr>
          <p:spPr bwMode="auto">
            <a:xfrm>
              <a:off x="5528" y="10119"/>
              <a:ext cx="2248" cy="2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AutoShape 47"/>
            <p:cNvSpPr>
              <a:spLocks noChangeArrowheads="1"/>
            </p:cNvSpPr>
            <p:nvPr/>
          </p:nvSpPr>
          <p:spPr bwMode="auto">
            <a:xfrm>
              <a:off x="2624" y="12153"/>
              <a:ext cx="1271" cy="415"/>
            </a:xfrm>
            <a:prstGeom prst="roundRect">
              <a:avLst>
                <a:gd name="adj" fmla="val 16667"/>
              </a:avLst>
            </a:prstGeom>
            <a:solidFill>
              <a:srgbClr val="CC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Одежда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24" name="AutoShape 48"/>
            <p:cNvSpPr>
              <a:spLocks noChangeArrowheads="1"/>
            </p:cNvSpPr>
            <p:nvPr/>
          </p:nvSpPr>
          <p:spPr bwMode="auto">
            <a:xfrm>
              <a:off x="2556" y="11407"/>
              <a:ext cx="1411" cy="581"/>
            </a:xfrm>
            <a:prstGeom prst="roundRect">
              <a:avLst>
                <a:gd name="adj" fmla="val 16667"/>
              </a:avLst>
            </a:prstGeom>
            <a:solidFill>
              <a:srgbClr val="CC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Жилье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25" name="AutoShape 49"/>
            <p:cNvSpPr>
              <a:spLocks noChangeArrowheads="1"/>
            </p:cNvSpPr>
            <p:nvPr/>
          </p:nvSpPr>
          <p:spPr bwMode="auto">
            <a:xfrm>
              <a:off x="4960" y="12071"/>
              <a:ext cx="1555" cy="421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Одежда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26" name="AutoShape 50"/>
            <p:cNvSpPr>
              <a:spLocks noChangeArrowheads="1"/>
            </p:cNvSpPr>
            <p:nvPr/>
          </p:nvSpPr>
          <p:spPr bwMode="auto">
            <a:xfrm>
              <a:off x="4960" y="11407"/>
              <a:ext cx="1555" cy="498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Жилье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28" name="AutoShape 52"/>
            <p:cNvSpPr>
              <a:spLocks noChangeArrowheads="1"/>
            </p:cNvSpPr>
            <p:nvPr/>
          </p:nvSpPr>
          <p:spPr bwMode="auto">
            <a:xfrm>
              <a:off x="7227" y="12817"/>
              <a:ext cx="1717" cy="41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оружие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30" name="AutoShape 54"/>
            <p:cNvSpPr>
              <a:spLocks noChangeArrowheads="1"/>
            </p:cNvSpPr>
            <p:nvPr/>
          </p:nvSpPr>
          <p:spPr bwMode="auto">
            <a:xfrm>
              <a:off x="7227" y="13812"/>
              <a:ext cx="1717" cy="581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Наскальная живопись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31" name="AutoShape 55"/>
            <p:cNvSpPr>
              <a:spLocks noChangeArrowheads="1"/>
            </p:cNvSpPr>
            <p:nvPr/>
          </p:nvSpPr>
          <p:spPr bwMode="auto">
            <a:xfrm>
              <a:off x="7227" y="11324"/>
              <a:ext cx="1691" cy="41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dirty="0"/>
                <a:t> </a:t>
              </a:r>
              <a:r>
                <a:rPr lang="ru-RU" sz="1400" b="1" dirty="0" smtClean="0">
                  <a:solidFill>
                    <a:srgbClr val="060402"/>
                  </a:solidFill>
                </a:rPr>
                <a:t>Жилье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41" name="Line 65"/>
            <p:cNvSpPr>
              <a:spLocks noChangeShapeType="1"/>
            </p:cNvSpPr>
            <p:nvPr/>
          </p:nvSpPr>
          <p:spPr bwMode="auto">
            <a:xfrm flipH="1">
              <a:off x="5465" y="10163"/>
              <a:ext cx="44" cy="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7" name="AutoShape 71"/>
            <p:cNvSpPr>
              <a:spLocks noChangeArrowheads="1"/>
            </p:cNvSpPr>
            <p:nvPr/>
          </p:nvSpPr>
          <p:spPr bwMode="auto">
            <a:xfrm>
              <a:off x="7227" y="11822"/>
              <a:ext cx="1649" cy="41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одежда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  <p:sp>
          <p:nvSpPr>
            <p:cNvPr id="13348" name="AutoShape 72"/>
            <p:cNvSpPr>
              <a:spLocks noChangeArrowheads="1"/>
            </p:cNvSpPr>
            <p:nvPr/>
          </p:nvSpPr>
          <p:spPr bwMode="auto">
            <a:xfrm>
              <a:off x="7227" y="12319"/>
              <a:ext cx="1649" cy="41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 dirty="0" smtClean="0">
                  <a:solidFill>
                    <a:srgbClr val="060402"/>
                  </a:solidFill>
                </a:rPr>
                <a:t>Орудия труда</a:t>
              </a:r>
              <a:endParaRPr lang="ru-RU" b="1" dirty="0">
                <a:solidFill>
                  <a:srgbClr val="060402"/>
                </a:solidFill>
              </a:endParaRPr>
            </a:p>
          </p:txBody>
        </p:sp>
      </p:grpSp>
      <p:sp>
        <p:nvSpPr>
          <p:cNvPr id="38" name="AutoShape 49"/>
          <p:cNvSpPr>
            <a:spLocks noChangeArrowheads="1"/>
          </p:cNvSpPr>
          <p:nvPr/>
        </p:nvSpPr>
        <p:spPr bwMode="auto">
          <a:xfrm>
            <a:off x="3428992" y="4286256"/>
            <a:ext cx="1617251" cy="362616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dirty="0" smtClean="0">
                <a:solidFill>
                  <a:srgbClr val="060402"/>
                </a:solidFill>
              </a:rPr>
              <a:t>Орудия труда</a:t>
            </a:r>
            <a:endParaRPr lang="ru-RU" sz="1200" b="1" dirty="0">
              <a:solidFill>
                <a:srgbClr val="060402"/>
              </a:solidFill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1000100" y="4429132"/>
            <a:ext cx="1321882" cy="357448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60402"/>
                </a:solidFill>
              </a:rPr>
              <a:t>Речь</a:t>
            </a:r>
            <a:endParaRPr lang="ru-RU" b="1" dirty="0">
              <a:solidFill>
                <a:srgbClr val="060402"/>
              </a:solidFill>
            </a:endParaRPr>
          </a:p>
        </p:txBody>
      </p:sp>
      <p:sp>
        <p:nvSpPr>
          <p:cNvPr id="40" name="AutoShape 49"/>
          <p:cNvSpPr>
            <a:spLocks noChangeArrowheads="1"/>
          </p:cNvSpPr>
          <p:nvPr/>
        </p:nvSpPr>
        <p:spPr bwMode="auto">
          <a:xfrm>
            <a:off x="3428992" y="4714884"/>
            <a:ext cx="1617251" cy="362616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60402"/>
                </a:solidFill>
              </a:rPr>
              <a:t>Речь</a:t>
            </a:r>
            <a:endParaRPr lang="ru-RU" sz="1400" b="1" dirty="0">
              <a:solidFill>
                <a:srgbClr val="060402"/>
              </a:solidFill>
            </a:endParaRPr>
          </a:p>
        </p:txBody>
      </p:sp>
      <p:sp>
        <p:nvSpPr>
          <p:cNvPr id="41" name="AutoShape 54"/>
          <p:cNvSpPr>
            <a:spLocks noChangeArrowheads="1"/>
          </p:cNvSpPr>
          <p:nvPr/>
        </p:nvSpPr>
        <p:spPr bwMode="auto">
          <a:xfrm>
            <a:off x="5786446" y="4929198"/>
            <a:ext cx="1785950" cy="35917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rgbClr val="060402"/>
                </a:solidFill>
              </a:rPr>
              <a:t>Речь</a:t>
            </a:r>
            <a:endParaRPr lang="ru-RU" b="1" dirty="0">
              <a:solidFill>
                <a:srgbClr val="0604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3600" smtClean="0">
                <a:solidFill>
                  <a:schemeClr val="tx1"/>
                </a:solidFill>
              </a:rPr>
              <a:t>Пути</a:t>
            </a:r>
            <a:r>
              <a:rPr lang="ru-RU" sz="3600" smtClean="0">
                <a:solidFill>
                  <a:srgbClr val="0801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600" smtClean="0">
                <a:solidFill>
                  <a:schemeClr val="tx1"/>
                </a:solidFill>
              </a:rPr>
              <a:t>реализации</a:t>
            </a:r>
            <a:r>
              <a:rPr lang="ru-RU" sz="3600" smtClean="0">
                <a:solidFill>
                  <a:srgbClr val="0801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познавательная деятельность;</a:t>
            </a:r>
          </a:p>
          <a:p>
            <a:pPr eaLnBrk="1" hangingPunct="1"/>
            <a:r>
              <a:rPr lang="ru-RU" sz="2400" dirty="0" smtClean="0"/>
              <a:t>речь и речевое развитие;</a:t>
            </a:r>
          </a:p>
          <a:p>
            <a:pPr eaLnBrk="1" hangingPunct="1"/>
            <a:r>
              <a:rPr lang="ru-RU" sz="2400" dirty="0" smtClean="0"/>
              <a:t>художественная литература; </a:t>
            </a:r>
          </a:p>
          <a:p>
            <a:pPr eaLnBrk="1" hangingPunct="1"/>
            <a:r>
              <a:rPr lang="ru-RU" sz="2400" dirty="0" smtClean="0"/>
              <a:t>игровая деятельность;</a:t>
            </a:r>
          </a:p>
          <a:p>
            <a:pPr eaLnBrk="1" hangingPunct="1"/>
            <a:r>
              <a:rPr lang="ru-RU" sz="2400" dirty="0" smtClean="0"/>
              <a:t>Продуктивная деятельность;</a:t>
            </a:r>
          </a:p>
          <a:p>
            <a:pPr eaLnBrk="1" hangingPunct="1"/>
            <a:r>
              <a:rPr lang="ru-RU" sz="2400" dirty="0" smtClean="0"/>
              <a:t>музыкальная деятельность;</a:t>
            </a:r>
          </a:p>
          <a:p>
            <a:pPr eaLnBrk="1" hangingPunct="1"/>
            <a:r>
              <a:rPr lang="ru-RU" sz="2400" dirty="0" smtClean="0"/>
              <a:t>трудовая деятельность;</a:t>
            </a:r>
          </a:p>
          <a:p>
            <a:pPr eaLnBrk="1" hangingPunct="1"/>
            <a:r>
              <a:rPr lang="ru-RU" sz="2400" dirty="0" smtClean="0"/>
              <a:t>исследовательская деятельность;</a:t>
            </a:r>
          </a:p>
          <a:p>
            <a:pPr eaLnBrk="1" hangingPunct="1"/>
            <a:r>
              <a:rPr lang="ru-RU" sz="2400" dirty="0" smtClean="0"/>
              <a:t>совместная деятельность с родителями.</a:t>
            </a:r>
          </a:p>
        </p:txBody>
      </p:sp>
      <p:pic>
        <p:nvPicPr>
          <p:cNvPr id="14340" name="Picture 6" descr="DSC07186"/>
          <p:cNvPicPr>
            <a:picLocks noChangeAspect="1" noChangeArrowheads="1"/>
          </p:cNvPicPr>
          <p:nvPr/>
        </p:nvPicPr>
        <p:blipFill>
          <a:blip r:embed="rId2"/>
          <a:srcRect l="27876" r="24712"/>
          <a:stretch>
            <a:fillRect/>
          </a:stretch>
        </p:blipFill>
        <p:spPr bwMode="auto">
          <a:xfrm>
            <a:off x="5915025" y="333375"/>
            <a:ext cx="2544763" cy="4032250"/>
          </a:xfrm>
          <a:prstGeom prst="rect">
            <a:avLst/>
          </a:prstGeom>
          <a:noFill/>
          <a:ln w="25400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Формы организации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64347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Интеграция  программного содержания  НОД из данной системы работы в НОД познавательного, речевого, художественно-творческого цикла;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Совместная деятельность с детьми по видам детской деятельности (сюжетно-ролевые игры, дидактические игры, подвижные игры, компьютерные игры, музыкально-художественная деятельность);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Театрализованные представления на основе познавательного материала, усвоенного  детьми;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Продуктивная деятельность, способствующая  ознакомлению детей с культурой древнего человека  («наскальные» картинки);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Моделирование возможной исторической ситуации по принципу «если бы». Дети создают историческую ситуацию, которой не было, но могла бы быть.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just">
              <a:buNone/>
            </a:pPr>
            <a:r>
              <a:rPr lang="ru-RU" sz="2800" dirty="0" smtClean="0"/>
              <a:t>     Работа по формированию у старших дошкольников представлений  о первобытном человеке построена на основе базового дидактического принципа – от простого к сложному. Процесс познания состоит из следующих компонентов: </a:t>
            </a:r>
          </a:p>
          <a:p>
            <a:pPr marL="0" indent="363538" algn="just">
              <a:buFont typeface="Wingdings" pitchFamily="2" charset="2"/>
              <a:buChar char="ü"/>
            </a:pPr>
            <a:r>
              <a:rPr lang="ru-RU" sz="2800" dirty="0" smtClean="0"/>
              <a:t>Объект (Что развивать?)</a:t>
            </a:r>
          </a:p>
          <a:p>
            <a:pPr marL="0" indent="363538" algn="just">
              <a:buFont typeface="Wingdings" pitchFamily="2" charset="2"/>
              <a:buChar char="ü"/>
            </a:pPr>
            <a:r>
              <a:rPr lang="ru-RU" sz="2800" dirty="0" smtClean="0"/>
              <a:t>Способ (Как развивать?)</a:t>
            </a:r>
          </a:p>
          <a:p>
            <a:pPr marL="0" indent="363538" algn="just">
              <a:buFont typeface="Wingdings" pitchFamily="2" charset="2"/>
              <a:buChar char="ü"/>
            </a:pPr>
            <a:r>
              <a:rPr lang="ru-RU" sz="2800" dirty="0" smtClean="0"/>
              <a:t>Результат (Для чего развивать?)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развивать?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just">
              <a:buNone/>
            </a:pPr>
            <a:r>
              <a:rPr lang="ru-RU" sz="2800" dirty="0" smtClean="0"/>
              <a:t>Основная цель: эмоциональное погружение дошкольников в ходе восприятия и переживания исторических сведений. </a:t>
            </a:r>
          </a:p>
          <a:p>
            <a:pPr marL="0" indent="363538" algn="just">
              <a:buNone/>
            </a:pPr>
            <a:r>
              <a:rPr lang="ru-RU" sz="2800" dirty="0" smtClean="0"/>
              <a:t>По мере восприятия ребенком исторических сведений через разные виды рецепторов (зрение, слух, тактильные ощущения), развития чувства эстетического наслаждения, у детей повышается уровень и прочность знаний.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развивать?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42915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В работе используются приемы: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Познание исторических сведений через систему «круга знаний», которая позволяет детям выбрать разные источники получения знаний;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Взрослый (родитель, воспитатель);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Компьютер (презентации о происхождении , эволюции человека)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Литературно-художественные источники, энциклопедии;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Развивающая среда группы;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Телевизор, ноутбук (исторические мультфильмы «Кот, который гулял сам по себе», исторические </a:t>
            </a:r>
            <a:r>
              <a:rPr lang="en-US" sz="2000" dirty="0" smtClean="0"/>
              <a:t>TV</a:t>
            </a:r>
            <a:r>
              <a:rPr lang="ru-RU" sz="2000" dirty="0" smtClean="0"/>
              <a:t>-программы, видеоэнциклопедии, </a:t>
            </a:r>
            <a:r>
              <a:rPr lang="en-US" sz="2000" dirty="0" smtClean="0"/>
              <a:t>DVD </a:t>
            </a:r>
            <a:r>
              <a:rPr lang="ru-RU" sz="2000" dirty="0" smtClean="0"/>
              <a:t>обучающих фильмов);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Использование детьми полученных знаний в игровой, продуктивной деятельности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развивать?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Дать представления о происхождении и эволюции человека (внешний вид, генетические изменения);</a:t>
            </a:r>
          </a:p>
          <a:p>
            <a:r>
              <a:rPr lang="ru-RU" sz="2400" dirty="0" smtClean="0"/>
              <a:t>Познакомить с особенностями представителя изучаемой эпохи : природные условия, жилище, одежда, и быт;</a:t>
            </a:r>
          </a:p>
          <a:p>
            <a:r>
              <a:rPr lang="ru-RU" sz="2400" dirty="0" smtClean="0"/>
              <a:t>Познакомить с культурой первобытного времени;</a:t>
            </a:r>
          </a:p>
          <a:p>
            <a:r>
              <a:rPr lang="ru-RU" sz="2400" dirty="0" smtClean="0"/>
              <a:t>Способствовать использованию полученных знаний в разнообразных видах деятельности</a:t>
            </a:r>
          </a:p>
          <a:p>
            <a:r>
              <a:rPr lang="ru-RU" sz="2400" dirty="0" smtClean="0"/>
              <a:t>Воспитывать уважительное отношение к истории человечества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Развивающая среда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2"/>
          </a:xfrm>
        </p:spPr>
        <p:txBody>
          <a:bodyPr/>
          <a:lstStyle/>
          <a:p>
            <a:pPr marL="0" indent="363538">
              <a:buNone/>
            </a:pPr>
            <a:r>
              <a:rPr lang="ru-RU" sz="2000" dirty="0" smtClean="0"/>
              <a:t>В группе создается развивающая среда, способствующая закреплению у детей имеющихся представлений:</a:t>
            </a:r>
          </a:p>
          <a:p>
            <a:pPr marL="0" indent="363538">
              <a:buFont typeface="Wingdings" pitchFamily="2" charset="2"/>
              <a:buChar char="§"/>
            </a:pPr>
            <a:r>
              <a:rPr lang="ru-RU" sz="2000" dirty="0" smtClean="0"/>
              <a:t>Островок «лента времени», модель «река времени», макет «машина времени», интерактивные модели временных периодов изучаемой исторической эпохи;</a:t>
            </a:r>
          </a:p>
          <a:p>
            <a:pPr marL="0" indent="363538">
              <a:buFont typeface="Wingdings" pitchFamily="2" charset="2"/>
              <a:buChar char="§"/>
            </a:pPr>
            <a:r>
              <a:rPr lang="ru-RU" sz="2000" dirty="0" smtClean="0"/>
              <a:t>Дидактические игры с историческим содержанием;</a:t>
            </a:r>
          </a:p>
          <a:p>
            <a:pPr marL="0" indent="363538">
              <a:buFont typeface="Wingdings" pitchFamily="2" charset="2"/>
              <a:buChar char="§"/>
            </a:pPr>
            <a:r>
              <a:rPr lang="ru-RU" sz="2000" dirty="0" smtClean="0"/>
              <a:t>Оборудования для сюжетно-ролевых игр (одежда из шкур, орудия труда, предметы для добычи огня, макеты костра, шалаша, изображения диких животных);</a:t>
            </a:r>
          </a:p>
          <a:p>
            <a:pPr marL="0" indent="363538">
              <a:buFont typeface="Wingdings" pitchFamily="2" charset="2"/>
              <a:buChar char="§"/>
            </a:pPr>
            <a:r>
              <a:rPr lang="ru-RU" sz="2000" dirty="0" smtClean="0"/>
              <a:t>Мини-библиотека (энциклопедические источники);</a:t>
            </a:r>
          </a:p>
          <a:p>
            <a:pPr marL="0" indent="363538">
              <a:buFont typeface="Wingdings" pitchFamily="2" charset="2"/>
              <a:buChar char="§"/>
            </a:pPr>
            <a:r>
              <a:rPr lang="ru-RU" sz="2000" dirty="0" smtClean="0"/>
              <a:t>Аудио и видео записи (песни, мультфильмы, презентации);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Взаимодействие со специалистами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6"/>
          </a:xfrm>
        </p:spPr>
        <p:txBody>
          <a:bodyPr/>
          <a:lstStyle/>
          <a:p>
            <a:pPr marL="0" indent="363538">
              <a:buNone/>
            </a:pPr>
            <a:r>
              <a:rPr lang="ru-RU" sz="2800" dirty="0" smtClean="0"/>
              <a:t>В работу вовлекаются специалисты детского сада.</a:t>
            </a:r>
          </a:p>
          <a:p>
            <a:pPr marL="0" indent="363538">
              <a:buNone/>
            </a:pPr>
            <a:r>
              <a:rPr lang="ru-RU" sz="2800" dirty="0" smtClean="0"/>
              <a:t>Музыкальный руководитель знакомит детей с историческими танцами, обрядами. </a:t>
            </a:r>
          </a:p>
          <a:p>
            <a:pPr marL="0" indent="363538">
              <a:buNone/>
            </a:pPr>
            <a:r>
              <a:rPr lang="ru-RU" sz="2800" dirty="0" smtClean="0"/>
              <a:t>Инструктор по физической культуре проводит подвижные игры, эстафеты.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5720" y="285728"/>
            <a:ext cx="4786346" cy="5810272"/>
          </a:xfrm>
        </p:spPr>
        <p:txBody>
          <a:bodyPr/>
          <a:lstStyle/>
          <a:p>
            <a:pPr marL="169863" indent="20638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Участник республиканского профессионального конкурса «Воспитатель года Чувашии - 2014»</a:t>
            </a:r>
          </a:p>
          <a:p>
            <a:pPr marL="169863" indent="20638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в</a:t>
            </a:r>
            <a:r>
              <a:rPr lang="ru-RU" sz="2800" b="1" dirty="0" smtClean="0">
                <a:solidFill>
                  <a:srgbClr val="FFFF00"/>
                </a:solidFill>
              </a:rPr>
              <a:t>оспитатель МБДОУ «Детский сад №5 «Рябинка» п. </a:t>
            </a:r>
            <a:r>
              <a:rPr lang="ru-RU" sz="2800" b="1" dirty="0" smtClean="0">
                <a:solidFill>
                  <a:srgbClr val="FFFF00"/>
                </a:solidFill>
              </a:rPr>
              <a:t>В</a:t>
            </a:r>
            <a:r>
              <a:rPr lang="ru-RU" sz="2800" b="1" dirty="0" smtClean="0">
                <a:solidFill>
                  <a:srgbClr val="FFFF00"/>
                </a:solidFill>
              </a:rPr>
              <a:t>урнары Чувашской Республики </a:t>
            </a:r>
          </a:p>
          <a:p>
            <a:pPr marL="169863" indent="20638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Стаж -14 лет</a:t>
            </a:r>
          </a:p>
          <a:p>
            <a:pPr marL="169863" indent="20638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Образование – высшее педагогическое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портрет.jpg"/>
          <p:cNvPicPr>
            <a:picLocks noGrp="1" noChangeAspect="1"/>
          </p:cNvPicPr>
          <p:nvPr>
            <p:ph sz="half" idx="3"/>
          </p:nvPr>
        </p:nvPicPr>
        <p:blipFill>
          <a:blip r:embed="rId2"/>
          <a:stretch>
            <a:fillRect/>
          </a:stretch>
        </p:blipFill>
        <p:spPr>
          <a:xfrm>
            <a:off x="5286380" y="1571612"/>
            <a:ext cx="3559175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одержимое 3"/>
          <p:cNvSpPr>
            <a:spLocks noGrp="1"/>
          </p:cNvSpPr>
          <p:nvPr>
            <p:ph sz="quarter" idx="2"/>
          </p:nvPr>
        </p:nvSpPr>
        <p:spPr>
          <a:xfrm>
            <a:off x="4714876" y="285728"/>
            <a:ext cx="4214842" cy="85725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20638"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Козлова </a:t>
            </a:r>
          </a:p>
          <a:p>
            <a:pPr indent="20638"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Наталия Юрьевна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 семьей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7692"/>
          </a:xfrm>
        </p:spPr>
        <p:txBody>
          <a:bodyPr/>
          <a:lstStyle/>
          <a:p>
            <a:pPr marL="0" indent="363538" algn="just">
              <a:buNone/>
            </a:pPr>
            <a:r>
              <a:rPr lang="ru-RU" sz="2000" dirty="0" smtClean="0"/>
              <a:t>Формами взаимодействия детского сада и семьи выступают: развлечения, экскурсии в исторические музеи, на выставки, совместные спектакли, выставки поделок и рисунков. </a:t>
            </a:r>
          </a:p>
          <a:p>
            <a:pPr marL="0" indent="363538" algn="just">
              <a:buNone/>
            </a:pPr>
            <a:r>
              <a:rPr lang="ru-RU" sz="2000" dirty="0" smtClean="0"/>
              <a:t>Родительские собрания дают первоначальные знания по воспитанию и познавательно-речевому развитию детей, позволяют создавать ситуации как внутри группы, так и в семье (традиция – воссоздание исторических событий).</a:t>
            </a:r>
          </a:p>
          <a:p>
            <a:pPr marL="0" indent="363538" algn="just">
              <a:buNone/>
            </a:pPr>
            <a:r>
              <a:rPr lang="ru-RU" sz="2000" dirty="0" smtClean="0"/>
              <a:t>Открытые НОД обогащают знания детей по познавательному развитию, дают представления о знаниях, умениях и навыках, имеющихся у детей .</a:t>
            </a:r>
          </a:p>
          <a:p>
            <a:pPr marL="0" indent="363538" algn="just">
              <a:buNone/>
            </a:pPr>
            <a:r>
              <a:rPr lang="ru-RU" sz="2000" dirty="0" smtClean="0"/>
              <a:t>Театральные постановки  по историческим событиям раскрывают творческий потенциал детей и родителей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3538" algn="just">
              <a:buNone/>
            </a:pPr>
            <a:r>
              <a:rPr lang="ru-RU" sz="2800" dirty="0" smtClean="0"/>
              <a:t>Данный подход дает положительные результаты в познавательно-речевом развитии дошкольников. Дети имеют представления о природе и климате изучаемой исторической эпохи. Могут рассказать об особенностях жизни первобытного человека, имеют представления о внешнем виде, жилище, одежде, быте, орудиях труда, культуре представителей прошлого мира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2225" name="Picture 1" descr="F:\НОВОЕ\картинки для презентации\0001-001-Pervobytnye-ljud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59944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052513"/>
            <a:ext cx="4762500" cy="50434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i="1" smtClean="0"/>
              <a:t>  « </a:t>
            </a:r>
            <a:r>
              <a:rPr lang="ru-RU" smtClean="0"/>
              <a:t>Не зная прошлого,  нельзя понять настоящее </a:t>
            </a:r>
          </a:p>
          <a:p>
            <a:pPr marL="0" indent="0" eaLnBrk="1" hangingPunct="1">
              <a:buFontTx/>
              <a:buNone/>
            </a:pPr>
            <a:r>
              <a:rPr lang="ru-RU" smtClean="0"/>
              <a:t>и невозможно предвидеть будущее». </a:t>
            </a:r>
          </a:p>
          <a:p>
            <a:pPr marL="0" indent="0" eaLnBrk="1" hangingPunct="1">
              <a:buFontTx/>
              <a:buNone/>
            </a:pPr>
            <a:r>
              <a:rPr lang="ru-RU" sz="3200" smtClean="0"/>
              <a:t>                  </a:t>
            </a:r>
            <a:r>
              <a:rPr lang="ru-RU" smtClean="0"/>
              <a:t>В.Г.Белинский</a:t>
            </a:r>
          </a:p>
        </p:txBody>
      </p:sp>
      <p:pic>
        <p:nvPicPr>
          <p:cNvPr id="5122" name="Picture 2" descr="http://www.biblio.by/images/64231_250_25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3204787" cy="38576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42946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Актуальность темы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58246" cy="5095892"/>
          </a:xfrm>
        </p:spPr>
        <p:txBody>
          <a:bodyPr/>
          <a:lstStyle/>
          <a:p>
            <a:pPr marL="0" indent="363538" algn="just">
              <a:buNone/>
            </a:pPr>
            <a:r>
              <a:rPr lang="ru-RU" sz="1800" dirty="0" smtClean="0"/>
              <a:t>Условия современной жизни, ее темп и информационная насыщенность предъявляют высокие требования к человеку. Люди нового тысячелетия более интегрированы в мировой исторический процесс, полнее ощущают себя частью единой цивилизации. Возникает необходимость ориентироваться в исторических и культурных процессах, иметь исчерпывающие знания о своей истории. И  эти знания необходимо формировать с детства. Полученный в детстве познавательный и эмоциональный опыт общения с историческим наследием благотворно сказывается на духовном формировании личности ребенка, позволяет значительно расширить его интеллектуальный и эмоциональный опыт, развить познавательные способности, создать нравственные основы его отношения к истории человечества. Таким образом, если мир неизвестных ребенку вещей и ярких впечатлений станет ему близким и понятным с детства, то у него сформируется необходимость познания исторических сведений, что, бесспорно будет являться неотъемлемой чертой его духовного становления, социального развития. Возможность получить ребенку разносторонние впечатления более полно дает использование  технологии «погружение» в исторический образ.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sz="2400" dirty="0" smtClean="0"/>
              <a:t>Исторические сведения подаются дошкольникам недостаточно разнообразно, часто без учета имеющегося исторического опыта;</a:t>
            </a:r>
          </a:p>
          <a:p>
            <a:pPr>
              <a:buBlip>
                <a:blip r:embed="rId2"/>
              </a:buBlip>
            </a:pPr>
            <a:r>
              <a:rPr lang="ru-RU" sz="2400" dirty="0" smtClean="0"/>
              <a:t>Не в полной мере используются педагогами возможности музейной педагогики при ознакомлении детей с историей человечества; </a:t>
            </a:r>
          </a:p>
          <a:p>
            <a:pPr>
              <a:buBlip>
                <a:blip r:embed="rId2"/>
              </a:buBlip>
            </a:pPr>
            <a:r>
              <a:rPr lang="ru-RU" sz="2400" dirty="0" smtClean="0"/>
              <a:t>Отсутствуют методические и наглядные пособия, рекомендации по созданию исторических представлений у дошкольников для оформления развивающей среды в детском саду.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значимость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/>
              <a:t>    Процесс формирования представлений о происхождении человека строится с опорой на опыт ребенка в познании истории, через процесс «погружения» ребенка в исторический образ, интегрированный в различные виды детской деятельности, обеспечивающий всестороннее восприятие и проживание ребенком исторических знаний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228601"/>
            <a:ext cx="8572560" cy="584360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/>
              <a:t>    </a:t>
            </a:r>
            <a:r>
              <a:rPr lang="ru-RU" sz="3600" b="1" dirty="0" smtClean="0"/>
              <a:t>Цель</a:t>
            </a:r>
            <a:r>
              <a:rPr lang="ru-RU" sz="2800" b="1" dirty="0" smtClean="0"/>
              <a:t>:</a:t>
            </a:r>
            <a:r>
              <a:rPr lang="ru-RU" sz="2800" dirty="0" smtClean="0"/>
              <a:t> </a:t>
            </a:r>
            <a:r>
              <a:rPr lang="ru-RU" sz="2000" dirty="0" smtClean="0"/>
              <a:t>формирование представлений о происхождении  первобытного человека посредством технологии «погружение в образ».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600" b="1" dirty="0" smtClean="0"/>
              <a:t>    </a:t>
            </a:r>
            <a:r>
              <a:rPr lang="ru-RU" sz="3600" b="1" dirty="0" smtClean="0"/>
              <a:t>Задачи:</a:t>
            </a:r>
            <a:r>
              <a:rPr lang="ru-RU" sz="2800" b="1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- провести анализ литературы по проблеме;</a:t>
            </a:r>
            <a:br>
              <a:rPr lang="ru-RU" sz="2400" dirty="0" smtClean="0"/>
            </a:br>
            <a:r>
              <a:rPr lang="ru-RU" sz="2400" dirty="0" smtClean="0"/>
              <a:t>- разработать перспективное планирование по ознакомлению дошкольников с древней эпохой ;</a:t>
            </a:r>
            <a:br>
              <a:rPr lang="ru-RU" sz="2400" dirty="0" smtClean="0"/>
            </a:br>
            <a:r>
              <a:rPr lang="ru-RU" sz="2400" dirty="0" smtClean="0"/>
              <a:t>- выявить педагогические условия формирования представлений о первобытном человеке посредством  внедрения технологии «погружения» (</a:t>
            </a:r>
            <a:r>
              <a:rPr lang="ru-RU" sz="2400" dirty="0" err="1" smtClean="0"/>
              <a:t>Остапенко</a:t>
            </a:r>
            <a:r>
              <a:rPr lang="ru-RU" sz="2400" dirty="0" smtClean="0"/>
              <a:t> А.А.)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6"/>
          <p:cNvSpPr>
            <a:spLocks noChangeArrowheads="1"/>
          </p:cNvSpPr>
          <p:nvPr/>
        </p:nvSpPr>
        <p:spPr bwMode="auto">
          <a:xfrm>
            <a:off x="357158" y="2357430"/>
            <a:ext cx="8429684" cy="34464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 dirty="0" smtClean="0">
                <a:solidFill>
                  <a:srgbClr val="060402"/>
                </a:solidFill>
              </a:rPr>
              <a:t>Погружение</a:t>
            </a:r>
            <a:r>
              <a:rPr lang="ru-RU" sz="2000" b="1" dirty="0" smtClean="0">
                <a:solidFill>
                  <a:srgbClr val="060402"/>
                </a:solidFill>
              </a:rPr>
              <a:t> – система обучения, создающая у человека 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внутреннее чувство свободы. Она опирается на три 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принципа: удовольствие и релаксация, 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(расслабление в процессе НОД), 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единство сознательного и подсознательного,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двустороння связь в процессе обучения в игре.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Погружение дает возможность изменять структуру материала 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в рамках одного «погружения»,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 переходить к различным видам деятельности детей,</a:t>
            </a:r>
          </a:p>
          <a:p>
            <a:pPr algn="ctr"/>
            <a:r>
              <a:rPr lang="ru-RU" sz="2000" b="1" dirty="0" smtClean="0">
                <a:solidFill>
                  <a:srgbClr val="060402"/>
                </a:solidFill>
              </a:rPr>
              <a:t> менять нагрузку в зависимости от работоспособности</a:t>
            </a:r>
            <a:endParaRPr lang="ru-RU" sz="2000" b="1" dirty="0">
              <a:solidFill>
                <a:srgbClr val="060402"/>
              </a:solidFill>
            </a:endParaRPr>
          </a:p>
        </p:txBody>
      </p:sp>
      <p:pic>
        <p:nvPicPr>
          <p:cNvPr id="38913" name="Picture 1" descr="F:\НОВОЕ\картинки для презентации\0004-003-Oni-eli-dikie-jagody-i-frukty-i-jajtsa-pti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5"/>
            <a:ext cx="710566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    </a:t>
            </a:r>
            <a:r>
              <a:rPr lang="ru-RU" sz="1800" b="1" smtClean="0"/>
              <a:t>Решая задачи исторического воспитания </a:t>
            </a:r>
            <a:br>
              <a:rPr lang="ru-RU" sz="1800" b="1" smtClean="0"/>
            </a:br>
            <a:r>
              <a:rPr lang="ru-RU" sz="1800" b="1" smtClean="0"/>
              <a:t>дошкольников учитываются следующие</a:t>
            </a:r>
            <a:r>
              <a:rPr lang="ru-RU" sz="2400" b="1" smtClean="0"/>
              <a:t> </a:t>
            </a:r>
            <a:br>
              <a:rPr lang="ru-RU" sz="2400" b="1" smtClean="0"/>
            </a:br>
            <a:r>
              <a:rPr lang="ru-RU" sz="2400" b="1" i="1" smtClean="0"/>
              <a:t>принципы</a:t>
            </a:r>
            <a:r>
              <a:rPr lang="ru-RU" sz="2400" b="1" smtClean="0"/>
              <a:t>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marL="0" indent="265113" eaLnBrk="1" hangingPunct="1"/>
            <a:r>
              <a:rPr lang="ru-RU" sz="2000" smtClean="0">
                <a:latin typeface="Times New Roman" pitchFamily="18" charset="0"/>
              </a:rPr>
              <a:t>"позитивный центризм" (отбор знаний, наиболее актуальных для ребенка данного возраста); </a:t>
            </a:r>
          </a:p>
          <a:p>
            <a:pPr marL="0" indent="265113" eaLnBrk="1" hangingPunct="1"/>
            <a:r>
              <a:rPr lang="ru-RU" sz="2000" smtClean="0">
                <a:latin typeface="Times New Roman" pitchFamily="18" charset="0"/>
              </a:rPr>
              <a:t> непрерывность и преемственность педагогического процесса; </a:t>
            </a:r>
          </a:p>
          <a:p>
            <a:pPr marL="0" indent="265113" eaLnBrk="1" hangingPunct="1"/>
            <a:r>
              <a:rPr lang="ru-RU" sz="2000" smtClean="0">
                <a:latin typeface="Times New Roman" pitchFamily="18" charset="0"/>
              </a:rPr>
              <a:t> дифференцированный подход к каждому ребенку, максимальный учет его психологических особенностей, возможностей и интересов; </a:t>
            </a:r>
          </a:p>
          <a:p>
            <a:pPr marL="0" indent="265113" eaLnBrk="1" hangingPunct="1"/>
            <a:r>
              <a:rPr lang="ru-RU" sz="2000" smtClean="0">
                <a:latin typeface="Times New Roman" pitchFamily="18" charset="0"/>
              </a:rPr>
              <a:t>рациональное сочетание разных видов деятельности, адекватный возрасту баланс интеллектуальных, эмоциональных и двигательных нагрузок; </a:t>
            </a:r>
          </a:p>
          <a:p>
            <a:pPr marL="0" indent="265113" eaLnBrk="1" hangingPunct="1"/>
            <a:r>
              <a:rPr lang="ru-RU" sz="2000" smtClean="0">
                <a:latin typeface="Times New Roman" pitchFamily="18" charset="0"/>
              </a:rPr>
              <a:t>деятельностный подход; </a:t>
            </a:r>
          </a:p>
          <a:p>
            <a:pPr marL="0" indent="265113" eaLnBrk="1" hangingPunct="1"/>
            <a:r>
              <a:rPr lang="ru-RU" sz="2000" smtClean="0">
                <a:latin typeface="Times New Roman" pitchFamily="18" charset="0"/>
              </a:rPr>
              <a:t>развивающий характер обучения, основанный на детской активности.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3201</TotalTime>
  <Words>1185</Words>
  <Application>Microsoft Office PowerPoint</Application>
  <PresentationFormat>Экран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Вершина горы</vt:lpstr>
      <vt:lpstr>Слайд 1</vt:lpstr>
      <vt:lpstr>Слайд 2</vt:lpstr>
      <vt:lpstr>Слайд 3</vt:lpstr>
      <vt:lpstr>Актуальность темы</vt:lpstr>
      <vt:lpstr>Противоречия</vt:lpstr>
      <vt:lpstr>Практическая значимость</vt:lpstr>
      <vt:lpstr>    Цель: формирование представлений о происхождении  первобытного человека посредством технологии «погружение в образ».     Задачи:  - провести анализ литературы по проблеме; - разработать перспективное планирование по ознакомлению дошкольников с древней эпохой ; - выявить педагогические условия формирования представлений о первобытном человеке посредством  внедрения технологии «погружения» (Остапенко А.А.)</vt:lpstr>
      <vt:lpstr>Слайд 8</vt:lpstr>
      <vt:lpstr>     Решая задачи исторического воспитания  дошкольников учитываются следующие  принципы:</vt:lpstr>
      <vt:lpstr>Изучение исторических событий путем «погружения» в образ осуществляется через интегрирование:</vt:lpstr>
      <vt:lpstr>Составляющие элементарных исторических представлений  старших дошкольников о происхождении человека</vt:lpstr>
      <vt:lpstr>Пути реализации:</vt:lpstr>
      <vt:lpstr>Формы организации деятельности</vt:lpstr>
      <vt:lpstr>Система работы</vt:lpstr>
      <vt:lpstr>Что развивать?</vt:lpstr>
      <vt:lpstr>Как развивать?</vt:lpstr>
      <vt:lpstr>Для чего развивать?</vt:lpstr>
      <vt:lpstr>Развивающая среда</vt:lpstr>
      <vt:lpstr>Взаимодействие со специалистами</vt:lpstr>
      <vt:lpstr>Взаимодействие с семьей</vt:lpstr>
      <vt:lpstr>Результаты работы</vt:lpstr>
      <vt:lpstr>Слайд 22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LAD`YA</dc:creator>
  <cp:lastModifiedBy>Администратор</cp:lastModifiedBy>
  <cp:revision>165</cp:revision>
  <dcterms:created xsi:type="dcterms:W3CDTF">2012-03-14T01:17:49Z</dcterms:created>
  <dcterms:modified xsi:type="dcterms:W3CDTF">2014-03-26T06:58:10Z</dcterms:modified>
</cp:coreProperties>
</file>