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ksey\Desktop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Воспитанники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7979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cat>
            <c:strRef>
              <c:f>Лист1!$A$2:$A$5</c:f>
              <c:strCache>
                <c:ptCount val="4"/>
                <c:pt idx="0">
                  <c:v>Легкая</c:v>
                </c:pt>
                <c:pt idx="1">
                  <c:v>Средняя</c:v>
                </c:pt>
                <c:pt idx="2">
                  <c:v>Усложненная</c:v>
                </c:pt>
                <c:pt idx="3">
                  <c:v>Продолжается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0.63700000000000001</c:v>
                </c:pt>
                <c:pt idx="1">
                  <c:v>0.26300000000000001</c:v>
                </c:pt>
                <c:pt idx="2">
                  <c:v>6.6000000000000003E-2</c:v>
                </c:pt>
                <c:pt idx="3">
                  <c:v>3.4000000000000002E-2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771328"/>
        <c:axId val="36419200"/>
        <c:axId val="0"/>
      </c:bar3DChart>
      <c:catAx>
        <c:axId val="36771328"/>
        <c:scaling>
          <c:orientation val="minMax"/>
        </c:scaling>
        <c:delete val="0"/>
        <c:axPos val="b"/>
        <c:majorTickMark val="out"/>
        <c:minorTickMark val="none"/>
        <c:tickLblPos val="nextTo"/>
        <c:crossAx val="36419200"/>
        <c:crosses val="autoZero"/>
        <c:auto val="1"/>
        <c:lblAlgn val="ctr"/>
        <c:lblOffset val="100"/>
        <c:noMultiLvlLbl val="0"/>
      </c:catAx>
      <c:valAx>
        <c:axId val="36419200"/>
        <c:scaling>
          <c:orientation val="minMax"/>
          <c:max val="1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36771328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4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4305-C4AC-4F80-BE58-1119C5006264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652804-4F82-44E6-90AE-BF40D97199F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4305-C4AC-4F80-BE58-1119C5006264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2804-4F82-44E6-90AE-BF40D97199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4305-C4AC-4F80-BE58-1119C5006264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2804-4F82-44E6-90AE-BF40D97199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4305-C4AC-4F80-BE58-1119C5006264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2804-4F82-44E6-90AE-BF40D97199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4305-C4AC-4F80-BE58-1119C5006264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2804-4F82-44E6-90AE-BF40D97199F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4305-C4AC-4F80-BE58-1119C5006264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2804-4F82-44E6-90AE-BF40D97199F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4305-C4AC-4F80-BE58-1119C5006264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2804-4F82-44E6-90AE-BF40D97199F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4305-C4AC-4F80-BE58-1119C5006264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2804-4F82-44E6-90AE-BF40D97199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4305-C4AC-4F80-BE58-1119C5006264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2804-4F82-44E6-90AE-BF40D97199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4305-C4AC-4F80-BE58-1119C5006264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2804-4F82-44E6-90AE-BF40D97199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4305-C4AC-4F80-BE58-1119C5006264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2804-4F82-44E6-90AE-BF40D97199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7A54305-C4AC-4F80-BE58-1119C5006264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2652804-4F82-44E6-90AE-BF40D97199F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1452" y="1988840"/>
            <a:ext cx="4968552" cy="2232248"/>
          </a:xfrm>
        </p:spPr>
        <p:txBody>
          <a:bodyPr/>
          <a:lstStyle/>
          <a:p>
            <a:r>
              <a:rPr lang="ru-RU" sz="4800" dirty="0" smtClean="0"/>
              <a:t>Адаптация ребенка </a:t>
            </a:r>
            <a:br>
              <a:rPr lang="ru-RU" sz="4800" dirty="0" smtClean="0"/>
            </a:br>
            <a:r>
              <a:rPr lang="ru-RU" sz="4800" dirty="0" smtClean="0"/>
              <a:t>к детскому саду</a:t>
            </a:r>
            <a:endParaRPr lang="ru-RU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6670">
            <a:off x="869574" y="1756847"/>
            <a:ext cx="3033713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80097"/>
            <a:ext cx="1727324" cy="2988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100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332656"/>
            <a:ext cx="7992888" cy="9361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dirty="0"/>
              <a:t>Работа с воспитателями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39410"/>
            <a:ext cx="2448272" cy="27738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510" y="4077072"/>
            <a:ext cx="3617490" cy="209814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27584" y="1556792"/>
            <a:ext cx="6984776" cy="40324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Заполнение и анализ адаптационных карт;</a:t>
            </a:r>
          </a:p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Составление рекомендаций по работе с детьми в адаптационный период;</a:t>
            </a:r>
          </a:p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Консультирование по запросу.</a:t>
            </a:r>
          </a:p>
        </p:txBody>
      </p:sp>
    </p:spTree>
    <p:extLst>
      <p:ext uri="{BB962C8B-B14F-4D97-AF65-F5344CB8AC3E}">
        <p14:creationId xmlns:p14="http://schemas.microsoft.com/office/powerpoint/2010/main" val="2432364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0"/>
          <a:stretch/>
        </p:blipFill>
        <p:spPr>
          <a:xfrm>
            <a:off x="506404" y="3806748"/>
            <a:ext cx="3957584" cy="2718596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467544" y="332656"/>
            <a:ext cx="7992888" cy="9361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dirty="0"/>
              <a:t>Работа с воспитанниками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159064"/>
            <a:ext cx="3816424" cy="40324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400" b="1" dirty="0">
                <a:solidFill>
                  <a:schemeClr val="tx1"/>
                </a:solidFill>
              </a:rPr>
              <a:t>Работа в группе:</a:t>
            </a:r>
          </a:p>
          <a:p>
            <a:pPr algn="l">
              <a:lnSpc>
                <a:spcPct val="100000"/>
              </a:lnSpc>
            </a:pPr>
            <a:r>
              <a:rPr lang="ru-RU" sz="2400" dirty="0">
                <a:solidFill>
                  <a:schemeClr val="tx1"/>
                </a:solidFill>
              </a:rPr>
              <a:t>Еженедельные психологические минутки, направленные на создание положительного настроя в группе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3968" y="1124744"/>
            <a:ext cx="4320480" cy="5400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400" b="1" dirty="0">
                <a:solidFill>
                  <a:schemeClr val="tx1"/>
                </a:solidFill>
              </a:rPr>
              <a:t>Работа в </a:t>
            </a:r>
            <a:r>
              <a:rPr lang="ru-RU" sz="2400" b="1" dirty="0" err="1">
                <a:solidFill>
                  <a:schemeClr val="tx1"/>
                </a:solidFill>
              </a:rPr>
              <a:t>сенс.комнате</a:t>
            </a:r>
            <a:r>
              <a:rPr lang="ru-RU" sz="2400" b="1" dirty="0">
                <a:solidFill>
                  <a:schemeClr val="tx1"/>
                </a:solidFill>
              </a:rPr>
              <a:t> (индивидуальная и подгрупповая)</a:t>
            </a:r>
          </a:p>
          <a:p>
            <a:pPr algn="l">
              <a:lnSpc>
                <a:spcPct val="100000"/>
              </a:lnSpc>
            </a:pPr>
            <a:r>
              <a:rPr lang="ru-RU" sz="2400" dirty="0">
                <a:solidFill>
                  <a:schemeClr val="tx1"/>
                </a:solidFill>
              </a:rPr>
              <a:t>Направленная на преодоление стрессового состояния в адаптационный период посредством релаксации, снижение импульсивности, тревоги, агрессии, развитие игровых навыков, стремления сопереживать, помогать, поддерживать друг друга.</a:t>
            </a:r>
          </a:p>
        </p:txBody>
      </p:sp>
    </p:spTree>
    <p:extLst>
      <p:ext uri="{BB962C8B-B14F-4D97-AF65-F5344CB8AC3E}">
        <p14:creationId xmlns:p14="http://schemas.microsoft.com/office/powerpoint/2010/main" val="891814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332656"/>
            <a:ext cx="7992888" cy="9361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dirty="0"/>
              <a:t>Диаграмма результатов адаптации 1 младшей группы А «Вишенки»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1609118"/>
              </p:ext>
            </p:extLst>
          </p:nvPr>
        </p:nvGraphicFramePr>
        <p:xfrm>
          <a:off x="971600" y="1844824"/>
          <a:ext cx="732081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8156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219" y="1484784"/>
            <a:ext cx="5117554" cy="3193354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539552" y="4221088"/>
            <a:ext cx="7992888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dirty="0"/>
              <a:t>СПАСИБО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3938481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92896"/>
            <a:ext cx="3810000" cy="3810000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3347864" y="332656"/>
            <a:ext cx="4968552" cy="9361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4800" dirty="0"/>
              <a:t>Адаптация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20368" y="1303097"/>
            <a:ext cx="59846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/>
              <a:t>- это приспособление организма к новой обстановке, а для ребенка детский садик несомненно является новым, еще неизвестным пространством, с новым окружением и новыми отношениями.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21093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6152" y="548680"/>
            <a:ext cx="80934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ea typeface="+mj-ea"/>
                <a:cs typeface="+mj-cs"/>
              </a:rPr>
              <a:t>Цель</a:t>
            </a:r>
            <a:r>
              <a:rPr lang="ru-RU" sz="2800" b="1" dirty="0" smtClean="0"/>
              <a:t> </a:t>
            </a:r>
            <a:r>
              <a:rPr lang="ru-RU" sz="2800" b="1" dirty="0">
                <a:solidFill>
                  <a:schemeClr val="tx2"/>
                </a:solidFill>
                <a:ea typeface="+mj-ea"/>
                <a:cs typeface="+mj-cs"/>
              </a:rPr>
              <a:t>адаптации: </a:t>
            </a:r>
            <a:r>
              <a:rPr lang="ru-RU" sz="2800" b="1" dirty="0" smtClean="0"/>
              <a:t>создать благоприятные условия социальной адаптации ребенка к условиям дошкольного учреждения.</a:t>
            </a:r>
            <a:r>
              <a:rPr lang="ru-RU" sz="2800" dirty="0" smtClean="0"/>
              <a:t> </a:t>
            </a:r>
          </a:p>
          <a:p>
            <a:endParaRPr lang="ru-RU" sz="1400" dirty="0" smtClean="0"/>
          </a:p>
          <a:p>
            <a:r>
              <a:rPr lang="ru-RU" sz="2800" b="1" dirty="0">
                <a:solidFill>
                  <a:schemeClr val="tx2"/>
                </a:solidFill>
                <a:ea typeface="+mj-ea"/>
                <a:cs typeface="+mj-cs"/>
              </a:rPr>
              <a:t>Основная задача взрослых в период адаптации: </a:t>
            </a:r>
            <a:r>
              <a:rPr lang="ru-RU" sz="2800" b="1" dirty="0" smtClean="0"/>
              <a:t>разработать комплекс мер по повышению адаптационных возможностей детей раннего возраста.</a:t>
            </a:r>
          </a:p>
          <a:p>
            <a:endParaRPr lang="ru-RU" sz="1400" dirty="0" smtClean="0"/>
          </a:p>
          <a:p>
            <a:r>
              <a:rPr lang="ru-RU" sz="2800" b="1" dirty="0">
                <a:solidFill>
                  <a:schemeClr val="tx2"/>
                </a:solidFill>
                <a:ea typeface="+mj-ea"/>
                <a:cs typeface="+mj-cs"/>
              </a:rPr>
              <a:t>Основой для хорошей адаптации</a:t>
            </a:r>
            <a:r>
              <a:rPr lang="ru-RU" sz="2800" dirty="0" smtClean="0"/>
              <a:t> </a:t>
            </a:r>
            <a:r>
              <a:rPr lang="ru-RU" sz="2800" b="1" dirty="0" smtClean="0"/>
              <a:t>служат благоприятные условия, соблюдение режима  дня, доброжелательные  взаимоотношения, гигиенические навыки и многое другое.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30465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5" y="2708920"/>
            <a:ext cx="1926282" cy="1926282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251520" y="260648"/>
            <a:ext cx="8640960" cy="9361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4800" dirty="0"/>
              <a:t>Виды адаптации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635896" y="2132856"/>
            <a:ext cx="4968552" cy="9361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ru-RU" sz="2800" dirty="0">
                <a:solidFill>
                  <a:schemeClr val="tx1"/>
                </a:solidFill>
              </a:rPr>
              <a:t>ЛЕГКАЯ АДАПТАЦИЯ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383173" y="3411403"/>
            <a:ext cx="4968552" cy="93610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r">
              <a:lnSpc>
                <a:spcPts val="5800"/>
              </a:lnSpc>
              <a:spcBef>
                <a:spcPct val="0"/>
              </a:spcBef>
              <a:buNone/>
              <a:defRPr sz="280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defRPr>
            </a:lvl1pPr>
          </a:lstStyle>
          <a:p>
            <a:r>
              <a:rPr lang="ru-RU" dirty="0" smtClean="0"/>
              <a:t>СРЕДНЯЯ  АДАПТАЦИЯ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699792" y="4926288"/>
            <a:ext cx="6090912" cy="93610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r">
              <a:lnSpc>
                <a:spcPts val="5800"/>
              </a:lnSpc>
              <a:spcBef>
                <a:spcPct val="0"/>
              </a:spcBef>
              <a:buNone/>
              <a:defRPr sz="280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defRPr>
            </a:lvl1pPr>
          </a:lstStyle>
          <a:p>
            <a:r>
              <a:rPr lang="ru-RU" dirty="0" smtClean="0"/>
              <a:t>УСЛОЖНЕННАЯ АДАПТАЦИ</a:t>
            </a:r>
            <a:r>
              <a:rPr lang="ru-RU" dirty="0"/>
              <a:t>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413" y="1258488"/>
            <a:ext cx="2190750" cy="19431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44317" y="4347507"/>
            <a:ext cx="1728192" cy="212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57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332656"/>
            <a:ext cx="8136904" cy="9361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dirty="0"/>
              <a:t>Факторы  от которых зависит течение адаптационного периода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560" y="1700808"/>
            <a:ext cx="7992888" cy="40324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00000"/>
              </a:lnSpc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Возраст</a:t>
            </a:r>
          </a:p>
          <a:p>
            <a:pPr marL="457200" indent="-457200" algn="l">
              <a:lnSpc>
                <a:spcPct val="100000"/>
              </a:lnSpc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Состояние </a:t>
            </a:r>
            <a:r>
              <a:rPr lang="ru-RU" sz="2800" dirty="0" smtClean="0">
                <a:solidFill>
                  <a:schemeClr val="tx1"/>
                </a:solidFill>
              </a:rPr>
              <a:t>здоровья</a:t>
            </a:r>
          </a:p>
          <a:p>
            <a:pPr marL="457200" indent="-457200" algn="l">
              <a:lnSpc>
                <a:spcPct val="100000"/>
              </a:lnSpc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Умение общаться со взрослыми и </a:t>
            </a:r>
            <a:r>
              <a:rPr lang="ru-RU" sz="2800" dirty="0" smtClean="0">
                <a:solidFill>
                  <a:schemeClr val="tx1"/>
                </a:solidFill>
              </a:rPr>
              <a:t>сверстниками</a:t>
            </a:r>
          </a:p>
          <a:p>
            <a:pPr marL="457200" indent="-457200" algn="l">
              <a:lnSpc>
                <a:spcPct val="100000"/>
              </a:lnSpc>
              <a:buFont typeface="Arial" pitchFamily="34" charset="0"/>
              <a:buChar char="•"/>
            </a:pPr>
            <a:r>
              <a:rPr lang="ru-RU" sz="2800" dirty="0" err="1">
                <a:solidFill>
                  <a:schemeClr val="tx1"/>
                </a:solidFill>
              </a:rPr>
              <a:t>Сформированность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предметной и </a:t>
            </a:r>
            <a:r>
              <a:rPr lang="ru-RU" sz="2800" dirty="0">
                <a:solidFill>
                  <a:schemeClr val="tx1"/>
                </a:solidFill>
              </a:rPr>
              <a:t>игровой </a:t>
            </a:r>
            <a:r>
              <a:rPr lang="ru-RU" sz="2800" dirty="0" smtClean="0">
                <a:solidFill>
                  <a:schemeClr val="tx1"/>
                </a:solidFill>
              </a:rPr>
              <a:t>деятельности</a:t>
            </a:r>
          </a:p>
          <a:p>
            <a:pPr marL="457200" indent="-457200" algn="l">
              <a:lnSpc>
                <a:spcPct val="100000"/>
              </a:lnSpc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Приближённость домашнего режима к режиму детского сада</a:t>
            </a:r>
          </a:p>
          <a:p>
            <a:pPr algn="r">
              <a:lnSpc>
                <a:spcPct val="100000"/>
              </a:lnSpc>
            </a:pPr>
            <a:r>
              <a:rPr lang="ru-RU" sz="2800" dirty="0">
                <a:solidFill>
                  <a:schemeClr val="tx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58450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6152" y="548680"/>
            <a:ext cx="80934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a typeface="+mj-ea"/>
                <a:cs typeface="+mj-cs"/>
              </a:rPr>
              <a:t>Продолжительность процесса адаптации может ограничиваться одним днем или  быть сколь угодно долгой.</a:t>
            </a:r>
          </a:p>
          <a:p>
            <a:pPr algn="ctr"/>
            <a:r>
              <a:rPr lang="ru-RU" sz="2800" b="1" dirty="0" smtClean="0">
                <a:ea typeface="+mj-ea"/>
                <a:cs typeface="+mj-cs"/>
              </a:rPr>
              <a:t>Вид адаптации, т.е. ее успешность, выводится из взаимосвязи продолжительности адаптационного периода и поведенческих реакций.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6"/>
          <a:stretch/>
        </p:blipFill>
        <p:spPr>
          <a:xfrm>
            <a:off x="536152" y="3501008"/>
            <a:ext cx="7848872" cy="296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14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23976" y="1545509"/>
            <a:ext cx="3888432" cy="5025631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467544" y="332656"/>
            <a:ext cx="7992888" cy="9361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200" dirty="0"/>
              <a:t>Основные факторы поведенческой адаптации: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560" y="1700808"/>
            <a:ext cx="7992888" cy="40324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514350" indent="-514350" algn="l">
              <a:lnSpc>
                <a:spcPct val="100000"/>
              </a:lnSpc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Эмоциональное </a:t>
            </a:r>
            <a:r>
              <a:rPr lang="ru-RU" sz="2800" dirty="0">
                <a:solidFill>
                  <a:schemeClr val="tx1"/>
                </a:solidFill>
              </a:rPr>
              <a:t>состояние;</a:t>
            </a:r>
          </a:p>
          <a:p>
            <a:pPr marL="514350" indent="-514350" algn="l">
              <a:lnSpc>
                <a:spcPct val="100000"/>
              </a:lnSpc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Коммуникабельность</a:t>
            </a:r>
            <a:r>
              <a:rPr lang="ru-RU" sz="2800" dirty="0">
                <a:solidFill>
                  <a:schemeClr val="tx1"/>
                </a:solidFill>
              </a:rPr>
              <a:t>;</a:t>
            </a:r>
          </a:p>
          <a:p>
            <a:pPr marL="514350" indent="-514350" algn="l">
              <a:lnSpc>
                <a:spcPct val="100000"/>
              </a:lnSpc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Послеобеденный </a:t>
            </a:r>
            <a:r>
              <a:rPr lang="ru-RU" sz="2800" dirty="0">
                <a:solidFill>
                  <a:schemeClr val="tx1"/>
                </a:solidFill>
              </a:rPr>
              <a:t>сон;</a:t>
            </a:r>
          </a:p>
          <a:p>
            <a:pPr marL="514350" indent="-514350" algn="l">
              <a:lnSpc>
                <a:spcPct val="100000"/>
              </a:lnSpc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Аппетит</a:t>
            </a:r>
            <a:r>
              <a:rPr lang="ru-RU" sz="2800" dirty="0">
                <a:solidFill>
                  <a:schemeClr val="tx1"/>
                </a:solidFill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017301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708920"/>
            <a:ext cx="5652120" cy="2263559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467544" y="332656"/>
            <a:ext cx="7992888" cy="11521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dirty="0"/>
              <a:t>Работа по сопровождению адаптации </a:t>
            </a:r>
            <a:r>
              <a:rPr lang="ru-RU" sz="3200" dirty="0" smtClean="0"/>
              <a:t>строится по  </a:t>
            </a:r>
            <a:r>
              <a:rPr lang="ru-RU" sz="3200" dirty="0"/>
              <a:t>3 направлениям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988840"/>
            <a:ext cx="18002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Родители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72200" y="1988840"/>
            <a:ext cx="18002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Воспитатели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51372" y="5229200"/>
            <a:ext cx="18002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Воспитанники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4708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5959">
            <a:off x="657823" y="988627"/>
            <a:ext cx="1912053" cy="2307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467544" y="332656"/>
            <a:ext cx="7992888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ru-RU" sz="3200" dirty="0"/>
              <a:t>Работа с родителями: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339752" y="1268760"/>
            <a:ext cx="6264696" cy="46805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00000"/>
              </a:lnSpc>
              <a:buFont typeface="Arial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Выступление на родительских собраниях на тему «Адаптация, что это вообще такое?»;</a:t>
            </a:r>
          </a:p>
          <a:p>
            <a:pPr marL="342900" indent="-342900" algn="l">
              <a:lnSpc>
                <a:spcPct val="100000"/>
              </a:lnSpc>
              <a:buFont typeface="Arial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Индивидуальное консультирование родителей по запросам на базе консультационного пункта ДОО;</a:t>
            </a:r>
          </a:p>
          <a:p>
            <a:pPr marL="342900" indent="-342900" algn="l">
              <a:lnSpc>
                <a:spcPct val="100000"/>
              </a:lnSpc>
              <a:buFont typeface="Arial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Папка-передвижка для родителей в группе с ежемесячными обновлениями статей на темы возрастных, поведенческих особенностей детей в адаптационный период; </a:t>
            </a:r>
          </a:p>
          <a:p>
            <a:pPr marL="342900" indent="-342900" algn="l">
              <a:lnSpc>
                <a:spcPct val="100000"/>
              </a:lnSpc>
              <a:buFont typeface="Arial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Анкетирование родителей при поступлении ребенка в ДОО; </a:t>
            </a:r>
          </a:p>
          <a:p>
            <a:pPr marL="342900" indent="-342900" algn="l">
              <a:lnSpc>
                <a:spcPct val="100000"/>
              </a:lnSpc>
              <a:buFont typeface="Arial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Информационные листы-памятки с кратким материалом "Адаптация. Что это такое?" и "Рекомендации по подготовке ребенка к детскому саду",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5535" y="3913649"/>
            <a:ext cx="1912053" cy="2307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080">
            <a:off x="395536" y="2492896"/>
            <a:ext cx="2290640" cy="2574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8515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77</TotalTime>
  <Words>350</Words>
  <Application>Microsoft Office PowerPoint</Application>
  <PresentationFormat>Экран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Исполнительная</vt:lpstr>
      <vt:lpstr>Адаптация ребенка  к детскому саду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Адаптация ребенка  к детскому саду</dc:title>
  <dc:creator>Aleksey Khoroshevskiy</dc:creator>
  <cp:lastModifiedBy>RePack by Diakov</cp:lastModifiedBy>
  <cp:revision>9</cp:revision>
  <dcterms:created xsi:type="dcterms:W3CDTF">2015-05-05T13:29:00Z</dcterms:created>
  <dcterms:modified xsi:type="dcterms:W3CDTF">2015-10-18T13:10:41Z</dcterms:modified>
</cp:coreProperties>
</file>