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3" r:id="rId6"/>
    <p:sldId id="265" r:id="rId7"/>
    <p:sldId id="276" r:id="rId8"/>
    <p:sldId id="277" r:id="rId9"/>
    <p:sldId id="267" r:id="rId10"/>
    <p:sldId id="274" r:id="rId11"/>
    <p:sldId id="268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829D8-2931-4C7B-B8D6-A08B1D0F2151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4B79A-3DEE-4DEC-8821-914279DBF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4E83D3-5F9F-45A7-BE56-CB6A211D08F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/>
              <a:t>Трудовое воспитание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357438"/>
            <a:ext cx="7000875" cy="2357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« Роль родителей в трудовом воспитании дошкольника»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Составитель</a:t>
            </a:r>
            <a:r>
              <a:rPr lang="ru-RU" sz="2000" b="1" dirty="0" smtClean="0">
                <a:solidFill>
                  <a:schemeClr val="tx1"/>
                </a:solidFill>
              </a:rPr>
              <a:t>. Петрова Н. В.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Воспитатель  группы «ЗАТЕЙНИКИ»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4" descr="C:\Documents and Settings\Admin\Рабочий стол\род.собание картинки\img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786188"/>
            <a:ext cx="42830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заботливых родителей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Любить ребенка – это не значит отстранять его от работы. Настоящая родительская любовь проявляется в заботе о всесторонней подготовке ребенка к реальной жизни. </a:t>
            </a:r>
          </a:p>
          <a:p>
            <a:r>
              <a:rPr lang="ru-RU" dirty="0" smtClean="0"/>
              <a:t>Когда ребенок приучен к труду с самого детства, в будущем он легко найдет хорошую работу, зарекомендует себя творческой личностью и хорошим исполнителем. Воспитывать следует трудом, но с любовью.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0" y="571500"/>
            <a:ext cx="8316416" cy="55546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400" b="1" dirty="0" smtClean="0"/>
              <a:t>Дорогие родители успехов вам в воспитании ваших детей.</a:t>
            </a:r>
          </a:p>
          <a:p>
            <a:pPr algn="ctr" eaLnBrk="1" hangingPunct="1">
              <a:buFont typeface="Arial" charset="0"/>
              <a:buNone/>
            </a:pPr>
            <a:r>
              <a:rPr lang="ru-RU" sz="4400" b="1" dirty="0" smtClean="0"/>
              <a:t>Пусть ваши дети растут трудолюбивыми!!!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4339" name="Picture 4" descr="C:\Documents and Settings\Admin\Рабочий стол\род.собание картинки\t8739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2120" y="2928938"/>
            <a:ext cx="316835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сформировать у родителей отчетливое представление о роли, возможностях, путях и способах трудового воспитания детей в семье.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3075" name="Picture 5" descr="C:\Documents and Settings\Admin\Рабочий стол\род.собание картинки\1799563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2786063"/>
            <a:ext cx="2963862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Documents and Settings\Admin\Рабочий стол\род.собание картинки\k0338350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1928813"/>
            <a:ext cx="4587875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" y="357188"/>
            <a:ext cx="8388424" cy="6500812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2400" b="1" dirty="0" smtClean="0"/>
              <a:t>Выделяют основные принципы работы семьи в трудовом воспитании детей: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  - приобщение к труду через самообслуживание;</a:t>
            </a:r>
            <a:br>
              <a:rPr lang="ru-RU" sz="2400" dirty="0" smtClean="0"/>
            </a:br>
            <a:r>
              <a:rPr lang="ru-RU" sz="2400" dirty="0" smtClean="0"/>
              <a:t>- постепенный переход от самообслуживания к труду для других;</a:t>
            </a:r>
            <a:br>
              <a:rPr lang="ru-RU" sz="2400" dirty="0" smtClean="0"/>
            </a:br>
            <a:r>
              <a:rPr lang="ru-RU" sz="2400" dirty="0" smtClean="0"/>
              <a:t>- постепенное расширение круга обязанностей, наращивание их сложности;</a:t>
            </a:r>
            <a:br>
              <a:rPr lang="ru-RU" sz="2400" dirty="0" smtClean="0"/>
            </a:br>
            <a:r>
              <a:rPr lang="ru-RU" sz="2400" dirty="0" smtClean="0"/>
              <a:t>- тактичный и постоянный контроль качества выполнения трудовых  поручений;</a:t>
            </a:r>
            <a:br>
              <a:rPr lang="ru-RU" sz="2400" dirty="0" smtClean="0"/>
            </a:br>
            <a:r>
              <a:rPr lang="ru-RU" sz="2400" dirty="0" smtClean="0"/>
              <a:t>- организация обучения выполнению трудовых операций;</a:t>
            </a:r>
            <a:br>
              <a:rPr lang="ru-RU" sz="2400" dirty="0" smtClean="0"/>
            </a:br>
            <a:r>
              <a:rPr lang="ru-RU" sz="2400" dirty="0" smtClean="0"/>
              <a:t>- формирование у ребенка уверенности в важности выполнения порученной ему работы;</a:t>
            </a:r>
            <a:br>
              <a:rPr lang="ru-RU" sz="2400" dirty="0" smtClean="0"/>
            </a:br>
            <a:r>
              <a:rPr lang="ru-RU" sz="2400" dirty="0" smtClean="0"/>
              <a:t>- учет индивидуальных особенностей и склонностей ребенка при распределении трудовых поручений;</a:t>
            </a:r>
            <a:br>
              <a:rPr lang="ru-RU" sz="2400" dirty="0" smtClean="0"/>
            </a:br>
            <a:r>
              <a:rPr lang="ru-RU" sz="2400" dirty="0" smtClean="0"/>
              <a:t>- поощрения прилежного выполнения поручений, проявления самостоятельности и инициативы.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Documents and Settings\Admin\Рабочий стол\род.собание картинки\icon_7big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8625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840705"/>
          </a:xfrm>
        </p:spPr>
        <p:txBody>
          <a:bodyPr/>
          <a:lstStyle/>
          <a:p>
            <a:pPr eaLnBrk="1" hangingPunct="1"/>
            <a:r>
              <a:rPr lang="ru-RU" u="sng" dirty="0" smtClean="0"/>
              <a:t>Ситуация вторая</a:t>
            </a:r>
            <a:endParaRPr lang="ru-RU" dirty="0" smtClean="0"/>
          </a:p>
        </p:txBody>
      </p:sp>
      <p:sp>
        <p:nvSpPr>
          <p:cNvPr id="6148" name="Содержимое 3"/>
          <p:cNvSpPr>
            <a:spLocks noGrp="1"/>
          </p:cNvSpPr>
          <p:nvPr>
            <p:ph idx="1"/>
          </p:nvPr>
        </p:nvSpPr>
        <p:spPr>
          <a:xfrm>
            <a:off x="323528" y="1571625"/>
            <a:ext cx="7920880" cy="6483350"/>
          </a:xfrm>
        </p:spPr>
        <p:txBody>
          <a:bodyPr/>
          <a:lstStyle/>
          <a:p>
            <a:pPr lvl="0"/>
            <a:r>
              <a:rPr lang="ru-RU" dirty="0" smtClean="0"/>
              <a:t> Дима часто помогал маме на кухне: мыл посуду, нарезал хлеб. Однажды отец увидел, как сын моет посуду, и сказал: «Что ты  занимаешься женской работой?» С тех пор Дима перестал помогать </a:t>
            </a:r>
            <a:r>
              <a:rPr lang="ru-RU" dirty="0" smtClean="0"/>
              <a:t>маме</a:t>
            </a:r>
            <a:endParaRPr lang="ru-RU" dirty="0" smtClean="0"/>
          </a:p>
          <a:p>
            <a:pPr lvl="0"/>
            <a:endParaRPr lang="ru-RU" dirty="0" smtClean="0"/>
          </a:p>
          <a:p>
            <a:r>
              <a:rPr lang="ru-RU" b="1" dirty="0" smtClean="0"/>
              <a:t>Вопрос. </a:t>
            </a:r>
            <a:r>
              <a:rPr lang="ru-RU" dirty="0" smtClean="0"/>
              <a:t>Как вы оцениваете действия отца? Следует ли мальчиков приобщать к домашнему труду?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:\Documents and Settings\Admin\Рабочий стол\род.собание картинки\icon_7big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8625"/>
            <a:ext cx="3619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768697"/>
          </a:xfrm>
        </p:spPr>
        <p:txBody>
          <a:bodyPr/>
          <a:lstStyle/>
          <a:p>
            <a:pPr eaLnBrk="1" hangingPunct="1"/>
            <a:r>
              <a:rPr lang="ru-RU" u="sng" dirty="0" smtClean="0"/>
              <a:t>Ситуация четвертая</a:t>
            </a:r>
            <a:endParaRPr lang="ru-RU" dirty="0" smtClean="0"/>
          </a:p>
        </p:txBody>
      </p:sp>
      <p:sp>
        <p:nvSpPr>
          <p:cNvPr id="6148" name="Содержимое 3"/>
          <p:cNvSpPr>
            <a:spLocks noGrp="1"/>
          </p:cNvSpPr>
          <p:nvPr>
            <p:ph idx="1"/>
          </p:nvPr>
        </p:nvSpPr>
        <p:spPr>
          <a:xfrm>
            <a:off x="323528" y="1571625"/>
            <a:ext cx="7992888" cy="5457775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/>
              <a:t>Оля вместе </a:t>
            </a:r>
            <a:r>
              <a:rPr lang="ru-RU" sz="2400" dirty="0" smtClean="0"/>
              <a:t>с мамой убирает комнату. Оля хочет делать все как мама. Закончив работу, обе окидывают взглядом комнату. Вместе отмечают: нигде ни соринки, паркет блестит, словно зеркало, все вещи на местах. Целую  стопу белья нагладила мама. </a:t>
            </a:r>
            <a:r>
              <a:rPr lang="ru-RU" sz="2400" dirty="0" smtClean="0"/>
              <a:t>Оля помогает.</a:t>
            </a:r>
            <a:endParaRPr lang="ru-RU" sz="2400" dirty="0" smtClean="0"/>
          </a:p>
          <a:p>
            <a:r>
              <a:rPr lang="ru-RU" sz="2400" dirty="0" smtClean="0"/>
              <a:t>–Складывай так, чтобы не помять белье и  чтобы его удобно было отыскивать в шкафу: отдельно колготки, затем платочки. А в самый низ- носочки… Вот как ты хорошо делаешь, настоящая помощница!</a:t>
            </a:r>
          </a:p>
          <a:p>
            <a:r>
              <a:rPr lang="ru-RU" sz="2400" b="1" dirty="0" smtClean="0"/>
              <a:t>Вопрос. </a:t>
            </a:r>
            <a:r>
              <a:rPr lang="ru-RU" sz="2400" dirty="0" smtClean="0"/>
              <a:t> В чем воспитательная ценность участия ребенка в хозяйственно-бытовом труде? Какими приемами мать старается воспитать у дочери интерес к труду? Привлекаете ли Вы ребенка к трудовым будням семьи?  В чем выражается его участие?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Documents and Settings\Admin\Рабочий стол\род.собание картинки\x_119a857e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857500"/>
            <a:ext cx="32019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Обсуждение дискуссий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4000" b="1" dirty="0" smtClean="0"/>
              <a:t>«Какой труд в семье вы считаете посильным (необходимым) для своего    </a:t>
            </a:r>
          </a:p>
          <a:p>
            <a:pPr algn="ctr" eaLnBrk="1" hangingPunct="1">
              <a:buFont typeface="Arial" charset="0"/>
              <a:buNone/>
            </a:pPr>
            <a:r>
              <a:rPr lang="ru-RU" sz="4000" b="1" dirty="0" smtClean="0"/>
              <a:t>           ребенка?»</a:t>
            </a:r>
          </a:p>
          <a:p>
            <a:pPr algn="ctr" eaLnBrk="1" hangingPunct="1">
              <a:buFont typeface="Arial" charset="0"/>
              <a:buNone/>
            </a:pPr>
            <a:endParaRPr lang="ru-RU" sz="4000" b="1" dirty="0" smtClean="0"/>
          </a:p>
          <a:p>
            <a:pPr algn="ctr" eaLnBrk="1" hangingPunct="1">
              <a:buFont typeface="Arial" charset="0"/>
              <a:buNone/>
            </a:pPr>
            <a:r>
              <a:rPr lang="ru-RU" sz="4000" b="1" dirty="0" smtClean="0"/>
              <a:t>  </a:t>
            </a:r>
          </a:p>
          <a:p>
            <a:pPr algn="ctr" eaLnBrk="1" hangingPunct="1">
              <a:buFont typeface="Arial" charset="0"/>
              <a:buNone/>
            </a:pPr>
            <a:endParaRPr lang="ru-RU" sz="4000" b="1" dirty="0" smtClean="0"/>
          </a:p>
          <a:p>
            <a:pPr algn="ctr" eaLnBrk="1" hangingPunct="1">
              <a:buFont typeface="Arial" charset="0"/>
              <a:buNone/>
            </a:pPr>
            <a:r>
              <a:rPr lang="ru-RU" sz="4000" b="1" dirty="0" smtClean="0"/>
              <a:t>«Труд - необходимость или обязанность?»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как научить ребенка трудиться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b="1" i="1" cap="all" dirty="0" smtClean="0"/>
              <a:t>познакомьте ребенка с правилами:</a:t>
            </a:r>
            <a:endParaRPr lang="ru-RU" dirty="0" smtClean="0"/>
          </a:p>
          <a:p>
            <a:pPr lvl="0"/>
            <a:r>
              <a:rPr lang="ru-RU" dirty="0" smtClean="0"/>
              <a:t>все, что можешь,  делай сам;</a:t>
            </a:r>
          </a:p>
          <a:p>
            <a:pPr lvl="0"/>
            <a:r>
              <a:rPr lang="ru-RU" dirty="0" smtClean="0"/>
              <a:t>не забывай убирать за собой;</a:t>
            </a:r>
          </a:p>
          <a:p>
            <a:pPr lvl="0"/>
            <a:r>
              <a:rPr lang="ru-RU" dirty="0" smtClean="0"/>
              <a:t>уважай труд  других людей;</a:t>
            </a:r>
          </a:p>
          <a:p>
            <a:pPr lvl="0"/>
            <a:r>
              <a:rPr lang="ru-RU" dirty="0" smtClean="0"/>
              <a:t>прежде чем начать трудиться, приготовь все самое необходимое;</a:t>
            </a:r>
          </a:p>
          <a:p>
            <a:pPr lvl="0"/>
            <a:r>
              <a:rPr lang="ru-RU" dirty="0" smtClean="0"/>
              <a:t>делай все аккуратно, не торопясь;</a:t>
            </a:r>
          </a:p>
          <a:p>
            <a:pPr lvl="0"/>
            <a:r>
              <a:rPr lang="ru-RU" dirty="0" smtClean="0"/>
              <a:t>не отвлекайся, когда трудишься;</a:t>
            </a:r>
          </a:p>
          <a:p>
            <a:pPr lvl="0"/>
            <a:r>
              <a:rPr lang="ru-RU" dirty="0" smtClean="0"/>
              <a:t>правильно пользуйся орудиями труда;</a:t>
            </a:r>
          </a:p>
          <a:p>
            <a:pPr lvl="0"/>
            <a:r>
              <a:rPr lang="ru-RU" dirty="0" smtClean="0"/>
              <a:t>не оставляй работу не законченной;</a:t>
            </a:r>
          </a:p>
          <a:p>
            <a:pPr lvl="0"/>
            <a:r>
              <a:rPr lang="ru-RU" dirty="0" smtClean="0"/>
              <a:t>если трудишься не один, работай дружно.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7239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РЕБЕНОК  ПОЛЮБИТ  ТРУД  ЕСЛИ:</a:t>
            </a:r>
            <a:endParaRPr lang="ru-RU" dirty="0" smtClean="0"/>
          </a:p>
          <a:p>
            <a:pPr lvl="0"/>
            <a:r>
              <a:rPr lang="ru-RU" dirty="0" smtClean="0"/>
              <a:t>приобщать его к труду как можно раньше;</a:t>
            </a:r>
          </a:p>
          <a:p>
            <a:pPr lvl="0"/>
            <a:r>
              <a:rPr lang="ru-RU" dirty="0" smtClean="0"/>
              <a:t>трудиться вместе с ним;</a:t>
            </a:r>
          </a:p>
          <a:p>
            <a:pPr lvl="0"/>
            <a:r>
              <a:rPr lang="ru-RU" dirty="0" smtClean="0"/>
              <a:t>дать ему постоянное поручение;</a:t>
            </a:r>
          </a:p>
          <a:p>
            <a:pPr lvl="0"/>
            <a:r>
              <a:rPr lang="ru-RU" dirty="0" smtClean="0"/>
              <a:t>поручать работу с достаточной нагрузкой;</a:t>
            </a:r>
          </a:p>
          <a:p>
            <a:pPr lvl="0"/>
            <a:r>
              <a:rPr lang="ru-RU" dirty="0" smtClean="0"/>
              <a:t>показать общественную значимость труда.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НЕЛЬЗЯ:</a:t>
            </a:r>
            <a:endParaRPr lang="ru-RU" dirty="0" smtClean="0"/>
          </a:p>
          <a:p>
            <a:pPr lvl="0"/>
            <a:r>
              <a:rPr lang="ru-RU" dirty="0" smtClean="0"/>
              <a:t>наказывать трудом;</a:t>
            </a:r>
          </a:p>
          <a:p>
            <a:pPr lvl="0"/>
            <a:r>
              <a:rPr lang="ru-RU" dirty="0" smtClean="0"/>
              <a:t>торопить ребенка во время трудовой деятельности;</a:t>
            </a:r>
          </a:p>
          <a:p>
            <a:pPr lvl="0"/>
            <a:r>
              <a:rPr lang="ru-RU" dirty="0" smtClean="0"/>
              <a:t>давать непосильные поручения;</a:t>
            </a:r>
          </a:p>
          <a:p>
            <a:pPr lvl="0"/>
            <a:r>
              <a:rPr lang="ru-RU" dirty="0" smtClean="0"/>
              <a:t>допускать отступления от принятых правил;</a:t>
            </a:r>
          </a:p>
          <a:p>
            <a:pPr lvl="0"/>
            <a:r>
              <a:rPr lang="ru-RU" dirty="0" smtClean="0"/>
              <a:t>забывать благодарить за помощь.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Documents and Settings\Admin\Рабочий стол\род.собание картинки\x_93a53f73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406525"/>
            <a:ext cx="6500813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eaLnBrk="1" hangingPunct="1"/>
            <a:r>
              <a:rPr lang="ru-RU" b="1" dirty="0" smtClean="0"/>
              <a:t>Советы родителям.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1.Никогда не позволяйте себе распускаться, ворчать, ругаться, бранить друг друга и ребенка.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2.Забывайте плохое сразу. Хорошее помните всегда.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3.Старайтесь не ставить плохое в центр воспитания.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4.Воспитывайте у детей уважение к любому труду.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5.Не прибегайте к наказанию трудом.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6.Воспитывайте на положительном, вовлекайте детей в полезную деятельность.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7. Учите ребенка ценить и свой и чужой труд.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8.Учитывай индивидуальные и возрастные особенности своих детей.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9.Будьте последовательны в своих требованиях.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10.Учите ребенка ценить и свой и чужой труд.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434</TotalTime>
  <Words>465</Words>
  <Application>Microsoft Office PowerPoint</Application>
  <PresentationFormat>Экран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Трудовое воспитание </vt:lpstr>
      <vt:lpstr>Слайд 2</vt:lpstr>
      <vt:lpstr>Слайд 3</vt:lpstr>
      <vt:lpstr>Ситуация вторая</vt:lpstr>
      <vt:lpstr>Ситуация четвертая</vt:lpstr>
      <vt:lpstr>Обсуждение дискуссий </vt:lpstr>
      <vt:lpstr>           как научить ребенка трудиться </vt:lpstr>
      <vt:lpstr>Слайд 8</vt:lpstr>
      <vt:lpstr>Советы родителям. </vt:lpstr>
      <vt:lpstr>Для заботливых родителей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6-7 классах ОШ №12 г. Шахтинск</dc:title>
  <dc:creator>АНТОН</dc:creator>
  <cp:lastModifiedBy>Владимир</cp:lastModifiedBy>
  <cp:revision>41</cp:revision>
  <dcterms:created xsi:type="dcterms:W3CDTF">2013-01-29T18:29:47Z</dcterms:created>
  <dcterms:modified xsi:type="dcterms:W3CDTF">2015-09-18T16:26:54Z</dcterms:modified>
</cp:coreProperties>
</file>