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xls" ContentType="application/vnd.ms-exce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36" r:id="rId1"/>
  </p:sldMasterIdLst>
  <p:notesMasterIdLst>
    <p:notesMasterId r:id="rId22"/>
  </p:notesMasterIdLst>
  <p:sldIdLst>
    <p:sldId id="257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1" r:id="rId14"/>
    <p:sldId id="272" r:id="rId15"/>
    <p:sldId id="274" r:id="rId16"/>
    <p:sldId id="275" r:id="rId17"/>
    <p:sldId id="278" r:id="rId18"/>
    <p:sldId id="281" r:id="rId19"/>
    <p:sldId id="282" r:id="rId20"/>
    <p:sldId id="283" r:id="rId21"/>
  </p:sldIdLst>
  <p:sldSz cx="6858000" cy="9144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5620"/>
    <p:restoredTop sz="94660"/>
  </p:normalViewPr>
  <p:slideViewPr>
    <p:cSldViewPr>
      <p:cViewPr>
        <p:scale>
          <a:sx n="51" d="100"/>
          <a:sy n="51" d="100"/>
        </p:scale>
        <p:origin x="-1980" y="-90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rAngAx val="1"/>
    </c:view3D>
    <c:plotArea>
      <c:layout/>
      <c:bar3DChart>
        <c:barDir val="col"/>
        <c:grouping val="percent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ниже нормы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2010-2011г.</c:v>
                </c:pt>
                <c:pt idx="1">
                  <c:v>2011-2012г.</c:v>
                </c:pt>
                <c:pt idx="2">
                  <c:v>2012-2013г.</c:v>
                </c:pt>
                <c:pt idx="3">
                  <c:v>2013-2014г.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20</c:v>
                </c:pt>
                <c:pt idx="1">
                  <c:v>15</c:v>
                </c:pt>
                <c:pt idx="2">
                  <c:v>13</c:v>
                </c:pt>
                <c:pt idx="3">
                  <c:v>10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 норма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2010-2011г.</c:v>
                </c:pt>
                <c:pt idx="1">
                  <c:v>2011-2012г.</c:v>
                </c:pt>
                <c:pt idx="2">
                  <c:v>2012-2013г.</c:v>
                </c:pt>
                <c:pt idx="3">
                  <c:v>2013-2014г.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75</c:v>
                </c:pt>
                <c:pt idx="1">
                  <c:v>77</c:v>
                </c:pt>
                <c:pt idx="2">
                  <c:v>76</c:v>
                </c:pt>
                <c:pt idx="3">
                  <c:v>78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 выше нормы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2010-2011г.</c:v>
                </c:pt>
                <c:pt idx="1">
                  <c:v>2011-2012г.</c:v>
                </c:pt>
                <c:pt idx="2">
                  <c:v>2012-2013г.</c:v>
                </c:pt>
                <c:pt idx="3">
                  <c:v>2013-2014г.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0">
                  <c:v>5</c:v>
                </c:pt>
                <c:pt idx="1">
                  <c:v>8</c:v>
                </c:pt>
                <c:pt idx="2">
                  <c:v>10</c:v>
                </c:pt>
                <c:pt idx="3">
                  <c:v>12</c:v>
                </c:pt>
              </c:numCache>
            </c:numRef>
          </c:val>
        </c:ser>
        <c:shape val="cylinder"/>
        <c:axId val="85095936"/>
        <c:axId val="85097472"/>
        <c:axId val="0"/>
      </c:bar3DChart>
      <c:catAx>
        <c:axId val="85095936"/>
        <c:scaling>
          <c:orientation val="minMax"/>
        </c:scaling>
        <c:axPos val="b"/>
        <c:tickLblPos val="nextTo"/>
        <c:crossAx val="85097472"/>
        <c:crosses val="autoZero"/>
        <c:auto val="1"/>
        <c:lblAlgn val="ctr"/>
        <c:lblOffset val="100"/>
      </c:catAx>
      <c:valAx>
        <c:axId val="85097472"/>
        <c:scaling>
          <c:orientation val="minMax"/>
        </c:scaling>
        <c:axPos val="l"/>
        <c:majorGridlines/>
        <c:numFmt formatCode="0%" sourceLinked="1"/>
        <c:tickLblPos val="nextTo"/>
        <c:crossAx val="85095936"/>
        <c:crosses val="autoZero"/>
        <c:crossBetween val="between"/>
      </c:valAx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1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6958C29-EC6D-4F89-B370-97715FCE1D8A}" type="datetimeFigureOut">
              <a:rPr lang="ru-RU" smtClean="0"/>
              <a:pPr/>
              <a:t>25.10.2015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2143125" y="685800"/>
            <a:ext cx="25717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1B738-847E-43DF-9737-70A807177C1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1B738-847E-43DF-9737-70A807177C10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074420" y="479864"/>
            <a:ext cx="5554980" cy="1962912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074420" y="2466752"/>
            <a:ext cx="5554980" cy="23368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25.10.2015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691075" y="1885069"/>
            <a:ext cx="157734" cy="280416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867882" y="1793355"/>
            <a:ext cx="48006" cy="85344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25.10.2015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5143500" y="366186"/>
            <a:ext cx="1371600" cy="7802033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57250" y="366187"/>
            <a:ext cx="4171950" cy="7802033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25.10.2015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25.10.2015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712168" y="-72"/>
            <a:ext cx="5143500" cy="9144072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33794" y="3467100"/>
            <a:ext cx="4800600" cy="3048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933794" y="1422400"/>
            <a:ext cx="4800600" cy="2012949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25.10.2015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1714500" y="0"/>
            <a:ext cx="57150" cy="9144072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29241" y="3752875"/>
            <a:ext cx="157734" cy="280416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806048" y="3661160"/>
            <a:ext cx="48006" cy="85344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6706" y="365760"/>
            <a:ext cx="5623560" cy="1524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076706" y="2032000"/>
            <a:ext cx="2743200" cy="621792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957066" y="2032000"/>
            <a:ext cx="2743200" cy="621792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25.10.2015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6880448"/>
            <a:ext cx="6172200" cy="1524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2900" y="437704"/>
            <a:ext cx="3017520" cy="85344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3497580" y="437704"/>
            <a:ext cx="3017520" cy="85344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42900" y="1292448"/>
            <a:ext cx="3017520" cy="54864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3497580" y="1292448"/>
            <a:ext cx="3017520" cy="54864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25.10.2015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6706" y="365760"/>
            <a:ext cx="5623560" cy="1524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25.10.2015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761238" y="0"/>
            <a:ext cx="6096762" cy="9144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25.10.2015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761238" y="-72"/>
            <a:ext cx="54864" cy="9144072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289037"/>
            <a:ext cx="2857500" cy="154940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42900" y="1875952"/>
            <a:ext cx="2857500" cy="931333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42900" y="2844801"/>
            <a:ext cx="6115050" cy="532341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25.10.2015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15172" y="1422400"/>
            <a:ext cx="2057400" cy="26416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25.10.2015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571500" y="1422400"/>
            <a:ext cx="3429000" cy="6096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28650" y="1524005"/>
            <a:ext cx="3314700" cy="468604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297544" y="1272455"/>
            <a:ext cx="514350" cy="272413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3752750" y="1249048"/>
            <a:ext cx="486918" cy="272413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8650" y="6400800"/>
            <a:ext cx="3314700" cy="1016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611945" y="-1087896"/>
            <a:ext cx="1229165" cy="2185183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26613" y="28137"/>
            <a:ext cx="1276643" cy="2269588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37161" y="1406770"/>
            <a:ext cx="844288" cy="1470165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759655" y="-72"/>
            <a:ext cx="6098345" cy="9144072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076706" y="366184"/>
            <a:ext cx="5623560" cy="1524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076706" y="1930400"/>
            <a:ext cx="5623560" cy="64008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2686050" y="8407400"/>
            <a:ext cx="1600200" cy="63500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25.10.2015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4286250" y="8407400"/>
            <a:ext cx="2171700" cy="63500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6460236" y="8407400"/>
            <a:ext cx="342900" cy="63500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761238" y="-72"/>
            <a:ext cx="54864" cy="9144072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7" r:id="rId1"/>
    <p:sldLayoutId id="2147483938" r:id="rId2"/>
    <p:sldLayoutId id="2147483939" r:id="rId3"/>
    <p:sldLayoutId id="2147483940" r:id="rId4"/>
    <p:sldLayoutId id="2147483941" r:id="rId5"/>
    <p:sldLayoutId id="2147483942" r:id="rId6"/>
    <p:sldLayoutId id="2147483943" r:id="rId7"/>
    <p:sldLayoutId id="2147483944" r:id="rId8"/>
    <p:sldLayoutId id="2147483945" r:id="rId9"/>
    <p:sldLayoutId id="2147483946" r:id="rId10"/>
    <p:sldLayoutId id="2147483947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9.wmf"/><Relationship Id="rId4" Type="http://schemas.openxmlformats.org/officeDocument/2006/relationships/image" Target="../media/image3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w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jpeg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7" Type="http://schemas.openxmlformats.org/officeDocument/2006/relationships/image" Target="../media/image54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3.jpeg"/><Relationship Id="rId5" Type="http://schemas.openxmlformats.org/officeDocument/2006/relationships/image" Target="../media/image52.jpeg"/><Relationship Id="rId4" Type="http://schemas.openxmlformats.org/officeDocument/2006/relationships/image" Target="../media/image5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7" Type="http://schemas.openxmlformats.org/officeDocument/2006/relationships/image" Target="../media/image60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9.jpeg"/><Relationship Id="rId5" Type="http://schemas.openxmlformats.org/officeDocument/2006/relationships/image" Target="../media/image58.jpeg"/><Relationship Id="rId4" Type="http://schemas.openxmlformats.org/officeDocument/2006/relationships/image" Target="../media/image5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5.wmf"/><Relationship Id="rId5" Type="http://schemas.openxmlformats.org/officeDocument/2006/relationships/image" Target="../media/image64.jpeg"/><Relationship Id="rId4" Type="http://schemas.openxmlformats.org/officeDocument/2006/relationships/image" Target="../media/image63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2.jpeg"/><Relationship Id="rId3" Type="http://schemas.openxmlformats.org/officeDocument/2006/relationships/image" Target="../media/image67.jpeg"/><Relationship Id="rId7" Type="http://schemas.openxmlformats.org/officeDocument/2006/relationships/image" Target="../media/image71.jpeg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0.jpeg"/><Relationship Id="rId5" Type="http://schemas.openxmlformats.org/officeDocument/2006/relationships/image" Target="../media/image69.jpeg"/><Relationship Id="rId4" Type="http://schemas.openxmlformats.org/officeDocument/2006/relationships/image" Target="../media/image68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7" Type="http://schemas.openxmlformats.org/officeDocument/2006/relationships/image" Target="../media/image78.jpeg"/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7.jpeg"/><Relationship Id="rId5" Type="http://schemas.openxmlformats.org/officeDocument/2006/relationships/image" Target="../media/image76.jpeg"/><Relationship Id="rId4" Type="http://schemas.openxmlformats.org/officeDocument/2006/relationships/image" Target="../media/image75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_____Microsoft_Office_Excel_97-20031.xls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wmf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7" Type="http://schemas.openxmlformats.org/officeDocument/2006/relationships/image" Target="../media/image30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wmf"/><Relationship Id="rId3" Type="http://schemas.openxmlformats.org/officeDocument/2006/relationships/image" Target="../media/image31.jpeg"/><Relationship Id="rId7" Type="http://schemas.openxmlformats.org/officeDocument/2006/relationships/image" Target="../media/image35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wmf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214422" y="1571604"/>
            <a:ext cx="4857784" cy="55707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ru-RU" sz="32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</a:rPr>
              <a:t>Муниципальное автономное дошкольное образовательное учреждение </a:t>
            </a:r>
          </a:p>
          <a:p>
            <a:pPr algn="ctr">
              <a:buNone/>
            </a:pPr>
            <a:r>
              <a:rPr lang="ru-RU" sz="32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</a:rPr>
              <a:t>«Детский сад № 398 комбинированного вида» </a:t>
            </a:r>
          </a:p>
          <a:p>
            <a:pPr algn="ctr">
              <a:buNone/>
            </a:pPr>
            <a:r>
              <a:rPr lang="ru-RU" sz="32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</a:rPr>
              <a:t> «</a:t>
            </a:r>
            <a:r>
              <a:rPr lang="tt-RU" sz="32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</a:rPr>
              <a:t>Чишмәкәй</a:t>
            </a:r>
            <a:r>
              <a:rPr lang="ru-RU" sz="32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</a:rPr>
              <a:t>»</a:t>
            </a:r>
            <a:br>
              <a:rPr lang="ru-RU" sz="32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</a:rPr>
            </a:br>
            <a:r>
              <a:rPr lang="ru-RU" sz="32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</a:rPr>
              <a:t>    Советского района </a:t>
            </a:r>
          </a:p>
          <a:p>
            <a:pPr algn="ctr">
              <a:buNone/>
            </a:pPr>
            <a:r>
              <a:rPr lang="ru-RU" sz="32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</a:rPr>
              <a:t>г. Казани  </a:t>
            </a:r>
          </a:p>
          <a:p>
            <a:pPr algn="ctr">
              <a:buNone/>
            </a:pPr>
            <a:r>
              <a:rPr lang="ru-RU" sz="32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</a:rPr>
              <a:t>Республики Татарстан</a:t>
            </a:r>
          </a:p>
          <a:p>
            <a:pPr algn="ctr">
              <a:buNone/>
            </a:pPr>
            <a:endParaRPr lang="ru-RU" b="1" i="1" dirty="0" smtClean="0">
              <a:solidFill>
                <a:schemeClr val="accent2">
                  <a:lumMod val="75000"/>
                </a:schemeClr>
              </a:solidFill>
              <a:effectLst>
                <a:glow rad="139700">
                  <a:schemeClr val="accent3">
                    <a:satMod val="175000"/>
                    <a:alpha val="40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b="1" i="1" dirty="0" smtClean="0">
              <a:solidFill>
                <a:schemeClr val="accent6">
                  <a:lumMod val="50000"/>
                </a:schemeClr>
              </a:solidFill>
              <a:effectLst>
                <a:glow rad="139700">
                  <a:schemeClr val="accent3">
                    <a:satMod val="175000"/>
                    <a:alpha val="40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7232" y="785786"/>
            <a:ext cx="5715040" cy="1500198"/>
          </a:xfrm>
        </p:spPr>
        <p:txBody>
          <a:bodyPr>
            <a:noAutofit/>
          </a:bodyPr>
          <a:lstStyle/>
          <a:p>
            <a:pPr algn="just"/>
            <a:r>
              <a:rPr lang="ru-RU" sz="3200" b="1" i="1" dirty="0" smtClean="0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</a:rPr>
              <a:t>Гимнастика пробуждения </a:t>
            </a:r>
            <a:r>
              <a:rPr lang="ru-RU" sz="2400" i="1" dirty="0" smtClean="0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</a:rPr>
              <a:t/>
            </a:r>
            <a:br>
              <a:rPr lang="ru-RU" sz="2400" i="1" dirty="0" smtClean="0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</a:rPr>
            </a:br>
            <a:r>
              <a:rPr lang="ru-RU" sz="2400" i="1" dirty="0" smtClean="0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</a:rPr>
              <a:t> </a:t>
            </a:r>
            <a:r>
              <a:rPr lang="ru-RU" sz="2000" i="1" dirty="0" smtClean="0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</a:rPr>
              <a:t>проводится ежедневно в игровой форме, что позволяет создать у детей положительный эмоциональный фон, развивает двигательное воображение, формирует осмысленную моторику. А главное -  всё это доставляет им огромное удовольствие</a:t>
            </a:r>
            <a:endParaRPr lang="ru-RU" sz="2000" i="1" dirty="0">
              <a:solidFill>
                <a:schemeClr val="accent2">
                  <a:lumMod val="50000"/>
                </a:schemeClr>
              </a:solidFill>
              <a:effectLst/>
            </a:endParaRPr>
          </a:p>
        </p:txBody>
      </p:sp>
      <p:pic>
        <p:nvPicPr>
          <p:cNvPr id="6" name="Picture 7" descr="071"/>
          <p:cNvPicPr>
            <a:picLocks noChangeAspect="1" noChangeArrowheads="1"/>
          </p:cNvPicPr>
          <p:nvPr/>
        </p:nvPicPr>
        <p:blipFill>
          <a:blip r:embed="rId2" cstate="screen">
            <a:lum bright="20000" contrast="10000"/>
          </a:blip>
          <a:srcRect/>
          <a:stretch>
            <a:fillRect/>
          </a:stretch>
        </p:blipFill>
        <p:spPr bwMode="auto">
          <a:xfrm>
            <a:off x="2571744" y="6072198"/>
            <a:ext cx="3858212" cy="25654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9" descr="077"/>
          <p:cNvPicPr>
            <a:picLocks noChangeAspect="1" noChangeArrowheads="1"/>
          </p:cNvPicPr>
          <p:nvPr/>
        </p:nvPicPr>
        <p:blipFill>
          <a:blip r:embed="rId3" cstate="screen">
            <a:lum bright="20000" contrast="10000"/>
          </a:blip>
          <a:srcRect/>
          <a:stretch>
            <a:fillRect/>
          </a:stretch>
        </p:blipFill>
        <p:spPr bwMode="auto">
          <a:xfrm>
            <a:off x="928670" y="3929058"/>
            <a:ext cx="3786741" cy="25182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8" descr="074"/>
          <p:cNvPicPr>
            <a:picLocks noChangeAspect="1" noChangeArrowheads="1"/>
          </p:cNvPicPr>
          <p:nvPr/>
        </p:nvPicPr>
        <p:blipFill>
          <a:blip r:embed="rId4" cstate="screen">
            <a:lum bright="20000" contrast="10000"/>
          </a:blip>
          <a:srcRect/>
          <a:stretch>
            <a:fillRect/>
          </a:stretch>
        </p:blipFill>
        <p:spPr bwMode="auto">
          <a:xfrm>
            <a:off x="2857496" y="2500298"/>
            <a:ext cx="3713676" cy="24694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10" descr="311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1285860" y="7072330"/>
            <a:ext cx="1002199" cy="14985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5"/>
          <p:cNvSpPr>
            <a:spLocks noGrp="1" noChangeArrowheads="1"/>
          </p:cNvSpPr>
          <p:nvPr>
            <p:ph type="title"/>
          </p:nvPr>
        </p:nvSpPr>
        <p:spPr>
          <a:xfrm>
            <a:off x="785794" y="0"/>
            <a:ext cx="5786478" cy="2000232"/>
          </a:xfrm>
        </p:spPr>
        <p:txBody>
          <a:bodyPr>
            <a:noAutofit/>
          </a:bodyPr>
          <a:lstStyle/>
          <a:p>
            <a:pPr algn="ctr" eaLnBrk="1" hangingPunct="1"/>
            <a:r>
              <a:rPr lang="ru-RU" sz="3200" b="1" dirty="0" smtClean="0">
                <a:solidFill>
                  <a:schemeClr val="accent2">
                    <a:lumMod val="75000"/>
                  </a:schemeClr>
                </a:solidFill>
                <a:effectLst/>
                <a:latin typeface="Times New Roman" pitchFamily="18" charset="0"/>
              </a:rPr>
              <a:t/>
            </a:r>
            <a:br>
              <a:rPr lang="ru-RU" sz="3200" b="1" dirty="0" smtClean="0">
                <a:solidFill>
                  <a:schemeClr val="accent2">
                    <a:lumMod val="75000"/>
                  </a:schemeClr>
                </a:solidFill>
                <a:effectLst/>
                <a:latin typeface="Times New Roman" pitchFamily="18" charset="0"/>
              </a:rPr>
            </a:br>
            <a:r>
              <a:rPr lang="ru-RU" sz="3200" b="1" dirty="0" smtClean="0">
                <a:solidFill>
                  <a:schemeClr val="accent2">
                    <a:lumMod val="75000"/>
                  </a:schemeClr>
                </a:solidFill>
                <a:effectLst/>
                <a:latin typeface="Times New Roman" pitchFamily="18" charset="0"/>
              </a:rPr>
              <a:t/>
            </a:r>
            <a:br>
              <a:rPr lang="ru-RU" sz="3200" b="1" dirty="0" smtClean="0">
                <a:solidFill>
                  <a:schemeClr val="accent2">
                    <a:lumMod val="75000"/>
                  </a:schemeClr>
                </a:solidFill>
                <a:effectLst/>
                <a:latin typeface="Times New Roman" pitchFamily="18" charset="0"/>
              </a:rPr>
            </a:br>
            <a:r>
              <a:rPr lang="ru-RU" sz="3200" b="1" dirty="0" smtClean="0">
                <a:solidFill>
                  <a:schemeClr val="accent2">
                    <a:lumMod val="75000"/>
                  </a:schemeClr>
                </a:solidFill>
                <a:effectLst/>
                <a:latin typeface="Times New Roman" pitchFamily="18" charset="0"/>
              </a:rPr>
              <a:t/>
            </a:r>
            <a:br>
              <a:rPr lang="ru-RU" sz="3200" b="1" dirty="0" smtClean="0">
                <a:solidFill>
                  <a:schemeClr val="accent2">
                    <a:lumMod val="75000"/>
                  </a:schemeClr>
                </a:solidFill>
                <a:effectLst/>
                <a:latin typeface="Times New Roman" pitchFamily="18" charset="0"/>
              </a:rPr>
            </a:br>
            <a:r>
              <a:rPr lang="ru-RU" sz="3200" b="1" i="1" dirty="0" smtClean="0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</a:rPr>
              <a:t>Гимнастика маленьких волшебников</a:t>
            </a:r>
            <a:r>
              <a:rPr lang="ru-RU" sz="2800" b="1" i="1" dirty="0" smtClean="0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</a:rPr>
              <a:t/>
            </a:r>
            <a:br>
              <a:rPr lang="ru-RU" sz="2800" b="1" i="1" dirty="0" smtClean="0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</a:rPr>
            </a:br>
            <a:r>
              <a:rPr lang="ru-RU" sz="2400" b="1" i="1" dirty="0" smtClean="0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</a:rPr>
              <a:t>Дыхательная гимнастика -</a:t>
            </a:r>
            <a:r>
              <a:rPr lang="ru-RU" sz="2400" i="1" dirty="0" smtClean="0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</a:rPr>
              <a:t> </a:t>
            </a:r>
            <a:br>
              <a:rPr lang="ru-RU" sz="2400" i="1" dirty="0" smtClean="0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</a:rPr>
            </a:br>
            <a:r>
              <a:rPr lang="ru-RU" sz="2000" i="1" dirty="0" smtClean="0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</a:rPr>
              <a:t>основная цель игровых упражнений: соблюдать профилактику простудных заболеваний, учить дышать через нос, подготовить к более сложным дыхательным упражнениям.</a:t>
            </a:r>
            <a:endParaRPr lang="ru-RU" sz="2400" i="1" dirty="0" smtClean="0">
              <a:solidFill>
                <a:schemeClr val="accent2">
                  <a:lumMod val="50000"/>
                </a:schemeClr>
              </a:solidFill>
              <a:effectLst/>
              <a:latin typeface="Times New Roman" pitchFamily="18" charset="0"/>
            </a:endParaRPr>
          </a:p>
        </p:txBody>
      </p:sp>
      <p:pic>
        <p:nvPicPr>
          <p:cNvPr id="6" name="Picture 13" descr="314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5000636" y="3357554"/>
            <a:ext cx="975203" cy="158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46" descr="004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4714884" y="7715272"/>
            <a:ext cx="1428728" cy="14287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0" name="Picture 2" descr="C:\Users\User1\Pictures\2013-03-13 дых.гимнаст\дых.гимнаст 001.JPG"/>
          <p:cNvPicPr>
            <a:picLocks noChangeAspect="1" noChangeArrowheads="1"/>
          </p:cNvPicPr>
          <p:nvPr/>
        </p:nvPicPr>
        <p:blipFill>
          <a:blip r:embed="rId4" cstate="screen">
            <a:lum bright="20000" contrast="20000"/>
          </a:blip>
          <a:srcRect/>
          <a:stretch>
            <a:fillRect/>
          </a:stretch>
        </p:blipFill>
        <p:spPr bwMode="auto">
          <a:xfrm>
            <a:off x="1071546" y="3143240"/>
            <a:ext cx="3286124" cy="24644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411" name="Picture 3" descr="C:\Users\User1\Pictures\2013-03-13 дых.гимнаст\дых.гимнаст 008.JPG"/>
          <p:cNvPicPr>
            <a:picLocks noChangeAspect="1" noChangeArrowheads="1"/>
          </p:cNvPicPr>
          <p:nvPr/>
        </p:nvPicPr>
        <p:blipFill>
          <a:blip r:embed="rId5" cstate="screen">
            <a:lum bright="20000" contrast="20000"/>
          </a:blip>
          <a:srcRect/>
          <a:stretch>
            <a:fillRect/>
          </a:stretch>
        </p:blipFill>
        <p:spPr bwMode="auto">
          <a:xfrm>
            <a:off x="1000108" y="6500826"/>
            <a:ext cx="3143272" cy="23573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Picture 21" descr="S5000197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6" cstate="screen">
            <a:lum bright="20000" contrast="10000"/>
          </a:blip>
          <a:srcRect/>
          <a:stretch>
            <a:fillRect/>
          </a:stretch>
        </p:blipFill>
        <p:spPr>
          <a:xfrm>
            <a:off x="3714752" y="5286380"/>
            <a:ext cx="2928957" cy="2290740"/>
          </a:xfrm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1546" y="0"/>
            <a:ext cx="5500726" cy="2714612"/>
          </a:xfrm>
        </p:spPr>
        <p:txBody>
          <a:bodyPr>
            <a:noAutofit/>
          </a:bodyPr>
          <a:lstStyle/>
          <a:p>
            <a:pPr algn="ctr"/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solidFill>
                  <a:schemeClr val="accent2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solidFill>
                  <a:schemeClr val="accent2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solidFill>
                  <a:schemeClr val="accent2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solidFill>
                  <a:schemeClr val="accent2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solidFill>
                  <a:schemeClr val="accent2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3200" b="1" i="1" dirty="0" smtClean="0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Самостоятельная</a:t>
            </a:r>
            <a:br>
              <a:rPr lang="ru-RU" sz="3200" b="1" i="1" dirty="0" smtClean="0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3200" b="1" i="1" dirty="0" smtClean="0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двигательная деятельность </a:t>
            </a:r>
            <a:r>
              <a:rPr lang="ru-RU" sz="2400" i="1" dirty="0" smtClean="0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детям предоставляется возможность заниматься любимыми видами упражнений. Стимул для самостоятельных занятий – наличие физкультурного оборудования в группах.  </a:t>
            </a:r>
            <a:br>
              <a:rPr lang="ru-RU" sz="2400" i="1" dirty="0" smtClean="0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endParaRPr lang="ru-RU" sz="2400" i="1" dirty="0">
              <a:solidFill>
                <a:schemeClr val="accent2">
                  <a:lumMod val="5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24" descr="146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 cstate="screen">
            <a:lum bright="10000" contrast="20000"/>
          </a:blip>
          <a:srcRect/>
          <a:stretch>
            <a:fillRect/>
          </a:stretch>
        </p:blipFill>
        <p:spPr>
          <a:xfrm>
            <a:off x="785111" y="5929322"/>
            <a:ext cx="3547465" cy="23574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45" descr="083"/>
          <p:cNvPicPr>
            <a:picLocks noChangeAspect="1" noChangeArrowheads="1"/>
          </p:cNvPicPr>
          <p:nvPr/>
        </p:nvPicPr>
        <p:blipFill>
          <a:blip r:embed="rId3" cstate="screen">
            <a:lum bright="20000" contrast="20000"/>
          </a:blip>
          <a:srcRect/>
          <a:stretch>
            <a:fillRect/>
          </a:stretch>
        </p:blipFill>
        <p:spPr bwMode="auto">
          <a:xfrm>
            <a:off x="3312193" y="5929322"/>
            <a:ext cx="3545807" cy="23574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6" name="Picture 2" descr="C:\Users\User1\Desktop\всё фото\фото 2011г и карате\P1030014.JPG"/>
          <p:cNvPicPr>
            <a:picLocks noChangeAspect="1" noChangeArrowheads="1"/>
          </p:cNvPicPr>
          <p:nvPr/>
        </p:nvPicPr>
        <p:blipFill>
          <a:blip r:embed="rId4" cstate="screen">
            <a:lum bright="10000" contrast="10000"/>
          </a:blip>
          <a:srcRect/>
          <a:stretch>
            <a:fillRect/>
          </a:stretch>
        </p:blipFill>
        <p:spPr bwMode="auto">
          <a:xfrm>
            <a:off x="881067" y="3714744"/>
            <a:ext cx="3119437" cy="23394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42" descr="092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5" cstate="screen">
            <a:lum bright="10000" contrast="10000"/>
          </a:blip>
          <a:srcRect/>
          <a:stretch>
            <a:fillRect/>
          </a:stretch>
        </p:blipFill>
        <p:spPr>
          <a:xfrm>
            <a:off x="3429000" y="3722290"/>
            <a:ext cx="3429000" cy="22784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1546" y="428596"/>
            <a:ext cx="5286412" cy="1785950"/>
          </a:xfrm>
        </p:spPr>
        <p:txBody>
          <a:bodyPr>
            <a:normAutofit/>
          </a:bodyPr>
          <a:lstStyle/>
          <a:p>
            <a:pPr eaLnBrk="0" hangingPunct="0"/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/>
          </a:p>
        </p:txBody>
      </p:sp>
      <p:sp>
        <p:nvSpPr>
          <p:cNvPr id="3" name="Rectangle 64"/>
          <p:cNvSpPr>
            <a:spLocks noChangeArrowheads="1"/>
          </p:cNvSpPr>
          <p:nvPr/>
        </p:nvSpPr>
        <p:spPr bwMode="auto">
          <a:xfrm>
            <a:off x="857232" y="428596"/>
            <a:ext cx="5643602" cy="24314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3200" b="1" i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Физкультурные </a:t>
            </a:r>
            <a:r>
              <a:rPr lang="ru-RU" sz="32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праздники</a:t>
            </a:r>
            <a:endParaRPr lang="ru-RU" sz="3200" b="1" i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0" hangingPunct="0"/>
            <a:r>
              <a:rPr lang="ru-RU" sz="2000" i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«Папа, мама, я – спортивная семья!», </a:t>
            </a:r>
            <a:endParaRPr lang="ru-RU" sz="2000" i="1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0" hangingPunct="0"/>
            <a:r>
              <a:rPr lang="ru-RU" sz="2000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000" i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Всей семьёй на старт!» </a:t>
            </a:r>
          </a:p>
          <a:p>
            <a:pPr algn="ctr" eaLnBrk="0" hangingPunct="0"/>
            <a:r>
              <a:rPr lang="ru-RU" sz="2000" i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формируют стремление активно участвовать в спортивной жизни детского сада, укрепляют взаимоотношения в семье. </a:t>
            </a:r>
            <a:br>
              <a:rPr lang="ru-RU" sz="2000" i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000" i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65" descr="S5000131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2" cstate="screen">
            <a:lum bright="20000" contrast="10000"/>
          </a:blip>
          <a:srcRect/>
          <a:stretch>
            <a:fillRect/>
          </a:stretch>
        </p:blipFill>
        <p:spPr>
          <a:xfrm>
            <a:off x="857232" y="2643174"/>
            <a:ext cx="3286148" cy="24649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60" descr="S5000116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screen">
            <a:lum bright="20000" contrast="20000"/>
          </a:blip>
          <a:srcRect/>
          <a:stretch>
            <a:fillRect/>
          </a:stretch>
        </p:blipFill>
        <p:spPr>
          <a:xfrm>
            <a:off x="857232" y="4714876"/>
            <a:ext cx="3009900" cy="22574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62" descr="S5000035"/>
          <p:cNvPicPr>
            <a:picLocks noChangeAspect="1" noChangeArrowheads="1"/>
          </p:cNvPicPr>
          <p:nvPr/>
        </p:nvPicPr>
        <p:blipFill>
          <a:blip r:embed="rId4" cstate="screen">
            <a:lum bright="10000"/>
          </a:blip>
          <a:srcRect/>
          <a:stretch>
            <a:fillRect/>
          </a:stretch>
        </p:blipFill>
        <p:spPr>
          <a:xfrm>
            <a:off x="3571876" y="2571736"/>
            <a:ext cx="3286124" cy="246459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0" name="Picture 2" descr="C:\Users\User1\Pictures\2012-05-15 9 мая +мама,папа и я\9 мая +мама,папа и я 168.JPG"/>
          <p:cNvPicPr>
            <a:picLocks noChangeAspect="1" noChangeArrowheads="1"/>
          </p:cNvPicPr>
          <p:nvPr/>
        </p:nvPicPr>
        <p:blipFill>
          <a:blip r:embed="rId5" cstate="screen">
            <a:lum bright="10000" contrast="10000"/>
          </a:blip>
          <a:srcRect/>
          <a:stretch>
            <a:fillRect/>
          </a:stretch>
        </p:blipFill>
        <p:spPr bwMode="auto">
          <a:xfrm>
            <a:off x="3714752" y="4572000"/>
            <a:ext cx="3143248" cy="23573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1" name="Picture 3" descr="C:\Users\User1\Pictures\2012-05-15 9 мая +мама,папа и я\9 мая +мама,папа и я 169.JPG"/>
          <p:cNvPicPr>
            <a:picLocks noChangeAspect="1" noChangeArrowheads="1"/>
          </p:cNvPicPr>
          <p:nvPr/>
        </p:nvPicPr>
        <p:blipFill>
          <a:blip r:embed="rId6" cstate="screen">
            <a:lum bright="10000" contrast="10000"/>
          </a:blip>
          <a:srcRect/>
          <a:stretch>
            <a:fillRect/>
          </a:stretch>
        </p:blipFill>
        <p:spPr bwMode="auto">
          <a:xfrm>
            <a:off x="928670" y="6893832"/>
            <a:ext cx="3000396" cy="22501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2" name="Picture 4" descr="C:\Users\User1\Pictures\2012-05-15 9 мая +мама,папа и я\9 мая +мама,папа и я 414.JPG"/>
          <p:cNvPicPr>
            <a:picLocks noChangeAspect="1" noChangeArrowheads="1"/>
          </p:cNvPicPr>
          <p:nvPr/>
        </p:nvPicPr>
        <p:blipFill>
          <a:blip r:embed="rId7" cstate="screen">
            <a:lum bright="10000" contrast="10000"/>
          </a:blip>
          <a:srcRect/>
          <a:stretch>
            <a:fillRect/>
          </a:stretch>
        </p:blipFill>
        <p:spPr bwMode="auto">
          <a:xfrm>
            <a:off x="3786190" y="6840272"/>
            <a:ext cx="3071810" cy="23037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1234440" y="500034"/>
            <a:ext cx="5194956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noAutofit/>
          </a:bodyPr>
          <a:lstStyle/>
          <a:p>
            <a:pPr algn="ctr"/>
            <a:r>
              <a:rPr lang="ru-RU" sz="2000" dirty="0" smtClean="0">
                <a:solidFill>
                  <a:schemeClr val="accent2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solidFill>
                  <a:schemeClr val="accent2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000" i="1" dirty="0" smtClean="0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приобщают детей к здоровому образу жизни, побуждают отдавать предпочтение интересной и полезной для здоровья деятельности.</a:t>
            </a:r>
            <a:endParaRPr lang="ru-RU" sz="2000" i="1" dirty="0">
              <a:solidFill>
                <a:schemeClr val="accent2">
                  <a:lumMod val="5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857232" y="285720"/>
            <a:ext cx="5643602" cy="1285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sz="3200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3200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1071546" y="285720"/>
            <a:ext cx="5214974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sz="3200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32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3200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Rectangle 64"/>
          <p:cNvSpPr>
            <a:spLocks noChangeArrowheads="1"/>
          </p:cNvSpPr>
          <p:nvPr/>
        </p:nvSpPr>
        <p:spPr bwMode="auto">
          <a:xfrm>
            <a:off x="857232" y="260350"/>
            <a:ext cx="5643602" cy="24929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3200" b="1" i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Физкультурные </a:t>
            </a:r>
            <a:r>
              <a:rPr lang="ru-RU" sz="32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досуги</a:t>
            </a:r>
          </a:p>
          <a:p>
            <a:pPr algn="ctr" eaLnBrk="0" hangingPunct="0"/>
            <a:endParaRPr lang="ru-RU" sz="3200" b="1" i="1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0" hangingPunct="0"/>
            <a:endParaRPr lang="ru-RU" sz="3200" b="1" i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0" hangingPunct="0"/>
            <a:r>
              <a:rPr lang="ru-RU" sz="2000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 eaLnBrk="0" hangingPunct="0"/>
            <a:r>
              <a:rPr lang="ru-RU" sz="2000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i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i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000" i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Picture 10" descr="43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3714752" y="2214546"/>
            <a:ext cx="2857518" cy="21431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Picture 6" descr="16"/>
          <p:cNvPicPr>
            <a:picLocks noChangeAspect="1" noChangeArrowheads="1"/>
          </p:cNvPicPr>
          <p:nvPr/>
        </p:nvPicPr>
        <p:blipFill>
          <a:blip r:embed="rId3" cstate="screen">
            <a:lum bright="10000" contrast="10000"/>
          </a:blip>
          <a:srcRect/>
          <a:stretch>
            <a:fillRect/>
          </a:stretch>
        </p:blipFill>
        <p:spPr bwMode="auto">
          <a:xfrm>
            <a:off x="1071546" y="4100343"/>
            <a:ext cx="2928958" cy="21956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4" name="Picture 2" descr="C:\Users\User1\Pictures\2012-02-17 весёлые старты\весёлые старты 049.JPG"/>
          <p:cNvPicPr>
            <a:picLocks noChangeAspect="1" noChangeArrowheads="1"/>
          </p:cNvPicPr>
          <p:nvPr/>
        </p:nvPicPr>
        <p:blipFill>
          <a:blip r:embed="rId4" cstate="screen">
            <a:lum bright="20000" contrast="10000"/>
          </a:blip>
          <a:srcRect/>
          <a:stretch>
            <a:fillRect/>
          </a:stretch>
        </p:blipFill>
        <p:spPr bwMode="auto">
          <a:xfrm>
            <a:off x="3786190" y="4143372"/>
            <a:ext cx="2833867" cy="21252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5" name="Picture 3" descr="C:\Users\User1\Pictures\2012-02-17 весёлые старты\весёлые старты 115.JPG"/>
          <p:cNvPicPr>
            <a:picLocks noChangeAspect="1" noChangeArrowheads="1"/>
          </p:cNvPicPr>
          <p:nvPr/>
        </p:nvPicPr>
        <p:blipFill>
          <a:blip r:embed="rId5" cstate="screen">
            <a:lum bright="10000" contrast="10000"/>
          </a:blip>
          <a:srcRect/>
          <a:stretch>
            <a:fillRect/>
          </a:stretch>
        </p:blipFill>
        <p:spPr bwMode="auto">
          <a:xfrm>
            <a:off x="3714752" y="6143636"/>
            <a:ext cx="2815685" cy="21116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6" name="Picture 4" descr="C:\Users\User1\Pictures\2012-02-17 весёлые старты\весёлые старты 036.JPG"/>
          <p:cNvPicPr>
            <a:picLocks noChangeAspect="1" noChangeArrowheads="1"/>
          </p:cNvPicPr>
          <p:nvPr/>
        </p:nvPicPr>
        <p:blipFill>
          <a:blip r:embed="rId6" cstate="screen">
            <a:lum bright="10000" contrast="10000"/>
          </a:blip>
          <a:srcRect/>
          <a:stretch>
            <a:fillRect/>
          </a:stretch>
        </p:blipFill>
        <p:spPr bwMode="auto">
          <a:xfrm>
            <a:off x="1071546" y="6143636"/>
            <a:ext cx="2809860" cy="21072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7" name="Picture 5" descr="C:\Users\User1\Desktop\всё фото\Веселые старты 23.02.2011\P1010893.JPG"/>
          <p:cNvPicPr>
            <a:picLocks noChangeAspect="1" noChangeArrowheads="1"/>
          </p:cNvPicPr>
          <p:nvPr/>
        </p:nvPicPr>
        <p:blipFill>
          <a:blip r:embed="rId7" cstate="screen">
            <a:lum bright="10000" contrast="10000"/>
          </a:blip>
          <a:srcRect/>
          <a:stretch>
            <a:fillRect/>
          </a:stretch>
        </p:blipFill>
        <p:spPr bwMode="auto">
          <a:xfrm>
            <a:off x="1214422" y="2214546"/>
            <a:ext cx="2717287" cy="20378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794" y="0"/>
            <a:ext cx="5914472" cy="1890184"/>
          </a:xfrm>
        </p:spPr>
        <p:txBody>
          <a:bodyPr>
            <a:noAutofit/>
          </a:bodyPr>
          <a:lstStyle/>
          <a:p>
            <a:pPr algn="ctr"/>
            <a:r>
              <a:rPr lang="ru-RU" sz="2400" b="1" i="1" dirty="0" smtClean="0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</a:rPr>
              <a:t>Танцевально-ритмическая гимнастика </a:t>
            </a:r>
            <a:r>
              <a:rPr lang="ru-RU" sz="2400" i="1" dirty="0" smtClean="0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</a:rPr>
              <a:t/>
            </a:r>
            <a:br>
              <a:rPr lang="ru-RU" sz="2400" i="1" dirty="0" smtClean="0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</a:rPr>
            </a:br>
            <a:r>
              <a:rPr lang="ru-RU" sz="3200" b="1" i="1" dirty="0" smtClean="0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</a:rPr>
              <a:t>«Прыг-скок»</a:t>
            </a:r>
            <a:endParaRPr lang="ru-RU" sz="2400" b="1" i="1" dirty="0">
              <a:solidFill>
                <a:schemeClr val="accent2">
                  <a:lumMod val="50000"/>
                </a:schemeClr>
              </a:solidFill>
              <a:effectLst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285860" y="4286248"/>
            <a:ext cx="5572140" cy="9910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ctr">
              <a:spcBef>
                <a:spcPct val="20000"/>
              </a:spcBef>
            </a:pPr>
            <a:r>
              <a:rPr lang="ru-RU" i="1" dirty="0" smtClean="0"/>
              <a:t> </a:t>
            </a:r>
            <a:r>
              <a:rPr lang="ru-RU" sz="2000" b="1" i="1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Логоритмическая</a:t>
            </a:r>
            <a:r>
              <a:rPr lang="ru-RU" sz="20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гимнастика  </a:t>
            </a:r>
          </a:p>
          <a:p>
            <a:pPr marL="342900" indent="-342900" algn="ctr">
              <a:spcBef>
                <a:spcPct val="20000"/>
              </a:spcBef>
            </a:pPr>
            <a:r>
              <a:rPr lang="ru-RU" sz="32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«Топ-хлоп</a:t>
            </a:r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endParaRPr lang="ru-RU" sz="32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Picture 7" descr="44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3738443" y="1643042"/>
            <a:ext cx="3119558" cy="23402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30" name="Picture 6" descr="C:\Users\User1\Desktop\всё фото\ясли  кружок\P1020936.JPG"/>
          <p:cNvPicPr>
            <a:picLocks noChangeAspect="1" noChangeArrowheads="1"/>
          </p:cNvPicPr>
          <p:nvPr/>
        </p:nvPicPr>
        <p:blipFill>
          <a:blip r:embed="rId3" cstate="screen">
            <a:lum bright="10000" contrast="10000"/>
          </a:blip>
          <a:srcRect/>
          <a:stretch>
            <a:fillRect/>
          </a:stretch>
        </p:blipFill>
        <p:spPr bwMode="auto">
          <a:xfrm>
            <a:off x="3214686" y="6215074"/>
            <a:ext cx="3357586" cy="251818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Picture 4" descr="C:\Users\User1\Desktop\всё фото\ффффф\всё фото\фотки ясли\S5000205.JP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928670" y="1643042"/>
            <a:ext cx="3071834" cy="23038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31" name="Picture 7" descr="C:\Users\User1\Desktop\всё фото\фото Алсу\25 май 2010\Детский садик-бол.группа\DSC_0097.JPG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785794" y="4714876"/>
            <a:ext cx="3415646" cy="22685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47" descr="310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1285860" y="7143768"/>
            <a:ext cx="1550988" cy="1563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00438" y="4214810"/>
            <a:ext cx="3071834" cy="1071570"/>
          </a:xfrm>
        </p:spPr>
        <p:txBody>
          <a:bodyPr>
            <a:normAutofit/>
          </a:bodyPr>
          <a:lstStyle/>
          <a:p>
            <a:pPr algn="ctr"/>
            <a:r>
              <a:rPr lang="ru-RU" sz="3200" b="1" i="1" dirty="0" smtClean="0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Каратэ</a:t>
            </a:r>
            <a:endParaRPr lang="ru-RU" sz="3200" b="1" i="1" dirty="0">
              <a:solidFill>
                <a:schemeClr val="accent2">
                  <a:lumMod val="5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785794" y="285720"/>
            <a:ext cx="4357718" cy="571504"/>
          </a:xfrm>
          <a:prstGeom prst="rect">
            <a:avLst/>
          </a:prstGeom>
        </p:spPr>
        <p:txBody>
          <a:bodyPr anchor="ctr">
            <a:normAutofit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2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Детский фитнес</a:t>
            </a:r>
            <a:endParaRPr kumimoji="0" lang="ru-RU" sz="3200" b="1" i="1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6146" name="Picture 2" descr="C:\Users\User1\Desktop\всё фото\фото 2011г и карате\P1030069.JPG"/>
          <p:cNvPicPr>
            <a:picLocks noChangeAspect="1" noChangeArrowheads="1"/>
          </p:cNvPicPr>
          <p:nvPr/>
        </p:nvPicPr>
        <p:blipFill>
          <a:blip r:embed="rId2" cstate="screen">
            <a:lum bright="20000" contrast="10000"/>
          </a:blip>
          <a:srcRect/>
          <a:stretch>
            <a:fillRect/>
          </a:stretch>
        </p:blipFill>
        <p:spPr bwMode="auto">
          <a:xfrm>
            <a:off x="1071546" y="4071934"/>
            <a:ext cx="3238544" cy="24287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5" name="Picture 3" descr="C:\Users\User1\Desktop\картинкииии\888.jpeg"/>
          <p:cNvPicPr>
            <a:picLocks noChangeAspect="1" noChangeArrowheads="1"/>
          </p:cNvPicPr>
          <p:nvPr/>
        </p:nvPicPr>
        <p:blipFill>
          <a:blip r:embed="rId3" cstate="screen">
            <a:lum bright="10000" contrast="10000"/>
          </a:blip>
          <a:srcRect/>
          <a:stretch>
            <a:fillRect/>
          </a:stretch>
        </p:blipFill>
        <p:spPr bwMode="auto">
          <a:xfrm>
            <a:off x="4929198" y="5357818"/>
            <a:ext cx="1383586" cy="11427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8" name="Picture 6" descr="C:\Users\User1\Desktop\картинкииии\ее.jpe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4500570" y="2500298"/>
            <a:ext cx="1902507" cy="1643074"/>
          </a:xfrm>
          <a:prstGeom prst="rect">
            <a:avLst/>
          </a:prstGeom>
          <a:noFill/>
        </p:spPr>
      </p:pic>
      <p:pic>
        <p:nvPicPr>
          <p:cNvPr id="3080" name="Picture 8" descr="C:\Users\User1\Desktop\всё фото\фото Алсу\25 май 2010\Детский садик-бол.группа\DSC_0319.JPG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785794" y="1071538"/>
            <a:ext cx="3334422" cy="22145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81" name="Picture 9" descr="C:\Users\User1\Desktop\всё фото\фото 2011г и карате\P1030088.JPG"/>
          <p:cNvPicPr>
            <a:picLocks noChangeAspect="1" noChangeArrowheads="1"/>
          </p:cNvPicPr>
          <p:nvPr/>
        </p:nvPicPr>
        <p:blipFill>
          <a:blip r:embed="rId6" cstate="screen">
            <a:lum bright="20000" contrast="10000"/>
          </a:blip>
          <a:srcRect/>
          <a:stretch>
            <a:fillRect/>
          </a:stretch>
        </p:blipFill>
        <p:spPr bwMode="auto">
          <a:xfrm>
            <a:off x="3857628" y="6732978"/>
            <a:ext cx="2720419" cy="20401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82" name="Picture 10" descr="C:\Users\User1\Desktop\картинкииии\аааа.jpeg"/>
          <p:cNvPicPr>
            <a:picLocks noChangeAspect="1" noChangeArrowheads="1"/>
          </p:cNvPicPr>
          <p:nvPr/>
        </p:nvPicPr>
        <p:blipFill>
          <a:blip r:embed="rId7" cstate="screen"/>
          <a:srcRect/>
          <a:stretch>
            <a:fillRect/>
          </a:stretch>
        </p:blipFill>
        <p:spPr bwMode="auto">
          <a:xfrm>
            <a:off x="1857364" y="7429520"/>
            <a:ext cx="1229257" cy="14430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Picture 2" descr="C:\Users\User1\Pictures\imagesCA8CE7U2.jpg"/>
          <p:cNvPicPr>
            <a:picLocks noChangeAspect="1" noChangeArrowheads="1"/>
          </p:cNvPicPr>
          <p:nvPr/>
        </p:nvPicPr>
        <p:blipFill>
          <a:blip r:embed="rId8" cstate="screen">
            <a:lum bright="-10000" contrast="20000"/>
          </a:blip>
          <a:srcRect/>
          <a:stretch>
            <a:fillRect/>
          </a:stretch>
        </p:blipFill>
        <p:spPr bwMode="auto">
          <a:xfrm>
            <a:off x="4643446" y="-8"/>
            <a:ext cx="2214554" cy="22145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6858000" cy="2214546"/>
          </a:xfrm>
        </p:spPr>
        <p:txBody>
          <a:bodyPr>
            <a:noAutofit/>
          </a:bodyPr>
          <a:lstStyle/>
          <a:p>
            <a:pPr lvl="0" algn="ctr"/>
            <a:r>
              <a:rPr lang="ru-RU" sz="2000" b="1" i="1" dirty="0" smtClean="0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     Педагогическое кредо </a:t>
            </a:r>
            <a:br>
              <a:rPr lang="ru-RU" sz="2000" b="1" i="1" dirty="0" smtClean="0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000" b="1" i="1" dirty="0" smtClean="0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      коллектива детского сада:</a:t>
            </a:r>
            <a:br>
              <a:rPr lang="ru-RU" sz="2000" b="1" i="1" dirty="0" smtClean="0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000" b="1" i="1" dirty="0" smtClean="0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ru-RU" sz="3200" b="1" i="1" dirty="0" smtClean="0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«Здоровье ищем в движени</a:t>
            </a:r>
            <a:r>
              <a:rPr lang="ru-RU" sz="32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и!»</a:t>
            </a:r>
            <a:r>
              <a:rPr lang="ru-RU" sz="2000" i="1" dirty="0" smtClean="0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i="1" dirty="0" smtClean="0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endParaRPr lang="ru-RU" sz="2000" i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6" name="Picture 11" descr="246"/>
          <p:cNvPicPr>
            <a:picLocks noChangeAspect="1" noChangeArrowheads="1"/>
          </p:cNvPicPr>
          <p:nvPr/>
        </p:nvPicPr>
        <p:blipFill>
          <a:blip r:embed="rId2" cstate="screen">
            <a:lum bright="10000" contrast="20000"/>
          </a:blip>
          <a:srcRect/>
          <a:stretch>
            <a:fillRect/>
          </a:stretch>
        </p:blipFill>
        <p:spPr>
          <a:xfrm>
            <a:off x="2933244" y="3786182"/>
            <a:ext cx="3924756" cy="27860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8" descr="245"/>
          <p:cNvPicPr>
            <a:picLocks noChangeAspect="1" noChangeArrowheads="1"/>
          </p:cNvPicPr>
          <p:nvPr/>
        </p:nvPicPr>
        <p:blipFill>
          <a:blip r:embed="rId3" cstate="screen">
            <a:lum bright="10000"/>
          </a:blip>
          <a:srcRect/>
          <a:stretch>
            <a:fillRect/>
          </a:stretch>
        </p:blipFill>
        <p:spPr>
          <a:xfrm>
            <a:off x="714356" y="3786182"/>
            <a:ext cx="3746233" cy="27146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5" descr="24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4" cstate="screen"/>
          <a:srcRect/>
          <a:stretch>
            <a:fillRect/>
          </a:stretch>
        </p:blipFill>
        <p:spPr>
          <a:xfrm>
            <a:off x="2000240" y="6143636"/>
            <a:ext cx="3717482" cy="24717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Picture 14" descr="250"/>
          <p:cNvPicPr>
            <a:picLocks noChangeAspect="1" noChangeArrowheads="1"/>
          </p:cNvPicPr>
          <p:nvPr/>
        </p:nvPicPr>
        <p:blipFill>
          <a:blip r:embed="rId5" cstate="screen">
            <a:lum bright="20000" contrast="20000"/>
          </a:blip>
          <a:srcRect/>
          <a:stretch>
            <a:fillRect/>
          </a:stretch>
        </p:blipFill>
        <p:spPr>
          <a:xfrm>
            <a:off x="1785926" y="1500166"/>
            <a:ext cx="3828227" cy="25447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6" name="Picture 2" descr="C:\Users\User1\Desktop\картинкииии\tn_gallery_169_4167.jpg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5500702" y="6429388"/>
            <a:ext cx="1357298" cy="219753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7" name="Picture 3" descr="C:\Users\User1\Desktop\картинкииии\tn_gallery_169_34351.jpg"/>
          <p:cNvPicPr>
            <a:picLocks noChangeAspect="1" noChangeArrowheads="1"/>
          </p:cNvPicPr>
          <p:nvPr/>
        </p:nvPicPr>
        <p:blipFill>
          <a:blip r:embed="rId7" cstate="screen"/>
          <a:srcRect/>
          <a:stretch>
            <a:fillRect/>
          </a:stretch>
        </p:blipFill>
        <p:spPr bwMode="auto">
          <a:xfrm>
            <a:off x="1000107" y="6286512"/>
            <a:ext cx="1178019" cy="23018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6706" y="1214414"/>
            <a:ext cx="5623560" cy="67577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700" b="1" dirty="0" smtClean="0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</a:rPr>
              <a:t/>
            </a:r>
            <a:br>
              <a:rPr lang="ru-RU" sz="2700" b="1" dirty="0" smtClean="0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</a:rPr>
            </a:br>
            <a:r>
              <a:rPr lang="ru-RU" sz="3100" b="1" i="1" dirty="0" smtClean="0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</a:rPr>
              <a:t>МОДЕЛЬ ВЗАИМОДЕЙСТВИЯ МАДОУ  №398</a:t>
            </a:r>
            <a:r>
              <a:rPr lang="ru-RU" sz="2200" i="1" dirty="0" smtClean="0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</a:rPr>
              <a:t/>
            </a:r>
            <a:br>
              <a:rPr lang="ru-RU" sz="2200" i="1" dirty="0" smtClean="0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</a:rPr>
            </a:br>
            <a:r>
              <a:rPr lang="ru-RU" sz="2200" i="1" dirty="0" smtClean="0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</a:rPr>
              <a:t>    с родителями по вопросам физического развития, </a:t>
            </a:r>
            <a:br>
              <a:rPr lang="ru-RU" sz="2200" i="1" dirty="0" smtClean="0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</a:rPr>
            </a:br>
            <a:r>
              <a:rPr lang="ru-RU" sz="2200" i="1" dirty="0" smtClean="0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</a:rPr>
              <a:t>сохранения здоровья и пропаганды здорового образа жизни</a:t>
            </a:r>
            <a:r>
              <a:rPr lang="ru-RU" sz="4400" dirty="0" smtClean="0">
                <a:solidFill>
                  <a:srgbClr val="663300"/>
                </a:solidFill>
                <a:latin typeface="Times New Roman" pitchFamily="18" charset="0"/>
              </a:rPr>
              <a:t/>
            </a:r>
            <a:br>
              <a:rPr lang="ru-RU" sz="4400" dirty="0" smtClean="0">
                <a:solidFill>
                  <a:srgbClr val="663300"/>
                </a:solidFill>
                <a:latin typeface="Times New Roman" pitchFamily="18" charset="0"/>
              </a:rPr>
            </a:b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000108" y="2571736"/>
            <a:ext cx="2071702" cy="785818"/>
          </a:xfrm>
          <a:prstGeom prst="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hangingPunct="0"/>
            <a:r>
              <a:rPr lang="ru-RU" sz="1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конкурсы, </a:t>
            </a:r>
          </a:p>
          <a:p>
            <a:pPr algn="ctr" eaLnBrk="0" hangingPunct="0"/>
            <a:r>
              <a:rPr lang="ru-RU" sz="1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выставки</a:t>
            </a:r>
            <a:endParaRPr lang="ru-RU" sz="14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429132" y="2571736"/>
            <a:ext cx="2071702" cy="714380"/>
          </a:xfrm>
          <a:prstGeom prst="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hangingPunct="0"/>
            <a:r>
              <a:rPr lang="ru-RU" sz="1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Санпросвет</a:t>
            </a:r>
          </a:p>
          <a:p>
            <a:pPr algn="ctr" eaLnBrk="0" hangingPunct="0"/>
            <a:r>
              <a:rPr lang="ru-RU" sz="1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работа</a:t>
            </a:r>
            <a:endParaRPr lang="ru-RU" sz="14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714884" y="4143372"/>
            <a:ext cx="1857388" cy="857256"/>
          </a:xfrm>
          <a:prstGeom prst="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hangingPunct="0"/>
            <a:r>
              <a:rPr lang="ru-RU" sz="1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спортивные </a:t>
            </a:r>
          </a:p>
          <a:p>
            <a:pPr algn="ctr" eaLnBrk="0" hangingPunct="0"/>
            <a:r>
              <a:rPr lang="ru-RU" sz="1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праздники</a:t>
            </a:r>
            <a:endParaRPr lang="ru-RU" sz="14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000108" y="4143372"/>
            <a:ext cx="2071702" cy="785818"/>
          </a:xfrm>
          <a:prstGeom prst="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hangingPunct="0"/>
            <a:r>
              <a:rPr lang="ru-RU" sz="1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комплексное </a:t>
            </a:r>
          </a:p>
          <a:p>
            <a:pPr algn="ctr" eaLnBrk="0" hangingPunct="0"/>
            <a:r>
              <a:rPr lang="ru-RU" sz="1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пролонгированное</a:t>
            </a:r>
          </a:p>
          <a:p>
            <a:pPr algn="ctr" eaLnBrk="0" hangingPunct="0"/>
            <a:r>
              <a:rPr lang="ru-RU" sz="1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анкетирование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786058" y="3143240"/>
            <a:ext cx="2143140" cy="1271590"/>
          </a:xfrm>
          <a:prstGeom prst="roundRect">
            <a:avLst/>
          </a:prstGeom>
          <a:gradFill flip="none" rotWithShape="1"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  <a:tileRect/>
          </a:gra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hangingPunct="0"/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Родители</a:t>
            </a:r>
            <a:endParaRPr lang="ru-RU" sz="28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трелка вниз 9"/>
          <p:cNvSpPr/>
          <p:nvPr/>
        </p:nvSpPr>
        <p:spPr>
          <a:xfrm>
            <a:off x="3571876" y="4429124"/>
            <a:ext cx="500066" cy="1500198"/>
          </a:xfrm>
          <a:prstGeom prst="downArrow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2786058" y="5929322"/>
            <a:ext cx="3500462" cy="2071702"/>
          </a:xfrm>
          <a:prstGeom prst="roundRect">
            <a:avLst>
              <a:gd name="adj" fmla="val 0"/>
            </a:avLst>
          </a:prstGeo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hangingPunct="0"/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47%</a:t>
            </a:r>
            <a:r>
              <a:rPr lang="ru-RU" sz="16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семей активно проводят </a:t>
            </a:r>
          </a:p>
          <a:p>
            <a:pPr algn="ctr" eaLnBrk="0" hangingPunct="0"/>
            <a:r>
              <a:rPr lang="ru-RU" sz="1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свой досуг: </a:t>
            </a:r>
          </a:p>
          <a:p>
            <a:pPr algn="ctr" eaLnBrk="0" hangingPunct="0"/>
            <a:r>
              <a:rPr lang="ru-RU" sz="1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ходят на лыжах, </a:t>
            </a:r>
          </a:p>
          <a:p>
            <a:pPr algn="ctr" eaLnBrk="0" hangingPunct="0"/>
            <a:r>
              <a:rPr lang="ru-RU" sz="1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катаются на коньках, санках, </a:t>
            </a:r>
          </a:p>
          <a:p>
            <a:pPr algn="ctr" eaLnBrk="0" hangingPunct="0"/>
            <a:r>
              <a:rPr lang="ru-RU" sz="1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посещают бассейны, </a:t>
            </a:r>
          </a:p>
          <a:p>
            <a:pPr algn="ctr" eaLnBrk="0" hangingPunct="0"/>
            <a:r>
              <a:rPr lang="ru-RU" sz="1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играют с детьми в подвижные и </a:t>
            </a:r>
          </a:p>
          <a:p>
            <a:pPr algn="ctr" eaLnBrk="0" hangingPunct="0"/>
            <a:r>
              <a:rPr lang="ru-RU" sz="1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спортивные игры, </a:t>
            </a:r>
          </a:p>
          <a:p>
            <a:pPr algn="ctr" eaLnBrk="0" hangingPunct="0"/>
            <a:r>
              <a:rPr lang="ru-RU" sz="1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посещают </a:t>
            </a:r>
            <a:r>
              <a:rPr lang="ru-RU" sz="1400" b="1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спортсекции</a:t>
            </a:r>
            <a:endParaRPr lang="ru-RU" sz="1400" b="1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0" hangingPunct="0"/>
            <a:r>
              <a:rPr lang="ru-RU" sz="1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вместе с детьми</a:t>
            </a:r>
            <a:endParaRPr lang="ru-RU" sz="14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C:\Users\User1\Desktop\картинкииии\ддд.jpe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785794" y="6215074"/>
            <a:ext cx="1948148" cy="175230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7"/>
          <p:cNvSpPr txBox="1">
            <a:spLocks noGrp="1"/>
          </p:cNvSpPr>
          <p:nvPr>
            <p:ph type="title"/>
          </p:nvPr>
        </p:nvSpPr>
        <p:spPr>
          <a:xfrm>
            <a:off x="1000108" y="714348"/>
            <a:ext cx="4929222" cy="1143008"/>
          </a:xfrm>
          <a:prstGeom prst="rect">
            <a:avLst/>
          </a:prstGeom>
        </p:spPr>
        <p:txBody>
          <a:bodyPr>
            <a:no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ru-RU" sz="3200" b="1" noProof="0" dirty="0" smtClean="0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endParaRPr kumimoji="0" lang="ru-RU" sz="2000" b="1" i="0" u="none" strike="noStrike" kern="1200" normalizeH="0" baseline="0" noProof="0" dirty="0">
              <a:solidFill>
                <a:schemeClr val="accent2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7" name="Подзаголовок 7"/>
          <p:cNvSpPr txBox="1">
            <a:spLocks/>
          </p:cNvSpPr>
          <p:nvPr/>
        </p:nvSpPr>
        <p:spPr>
          <a:xfrm>
            <a:off x="1000108" y="4429124"/>
            <a:ext cx="3857652" cy="1500198"/>
          </a:xfrm>
          <a:prstGeom prst="rect">
            <a:avLst/>
          </a:prstGeom>
        </p:spPr>
        <p:txBody>
          <a:bodyPr>
            <a:no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kumimoji="0" lang="ru-RU" sz="2000" b="1" i="0" u="none" strike="noStrike" kern="1200" normalizeH="0" baseline="0" noProof="0" dirty="0">
              <a:solidFill>
                <a:schemeClr val="accent2">
                  <a:lumMod val="50000"/>
                </a:schemeClr>
              </a:solidFill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000108" y="357158"/>
            <a:ext cx="5572164" cy="21544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</a:rPr>
              <a:t>МОДЕЛЬ ВЗАИМОДЕЙСТВИЯ МАДОУ  №398</a:t>
            </a:r>
            <a:r>
              <a:rPr lang="ru-RU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</a:rPr>
              <a:t/>
            </a:r>
            <a:br>
              <a:rPr lang="ru-RU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</a:rPr>
            </a:br>
            <a:r>
              <a:rPr lang="ru-RU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</a:rPr>
              <a:t> </a:t>
            </a:r>
            <a:r>
              <a:rPr lang="ru-RU" sz="2000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</a:rPr>
              <a:t>со школами по вопросам физического развития, </a:t>
            </a:r>
            <a:br>
              <a:rPr lang="ru-RU" sz="2000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</a:rPr>
            </a:br>
            <a:r>
              <a:rPr lang="ru-RU" sz="2000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</a:rPr>
              <a:t>сохранения здоровья и пропаганды здорового образа жизни</a:t>
            </a:r>
            <a:r>
              <a:rPr lang="ru-RU" sz="4000" dirty="0" smtClean="0">
                <a:solidFill>
                  <a:srgbClr val="663300"/>
                </a:solidFill>
                <a:latin typeface="Times New Roman" pitchFamily="18" charset="0"/>
              </a:rPr>
              <a:t/>
            </a:r>
            <a:br>
              <a:rPr lang="ru-RU" sz="4000" dirty="0" smtClean="0">
                <a:solidFill>
                  <a:srgbClr val="663300"/>
                </a:solidFill>
                <a:latin typeface="Times New Roman" pitchFamily="18" charset="0"/>
              </a:rPr>
            </a:b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1214422" y="2571736"/>
            <a:ext cx="1928826" cy="71438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hangingPunct="0"/>
            <a:r>
              <a:rPr lang="ru-RU" sz="1400" b="1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Взаимопосещение</a:t>
            </a:r>
            <a:endParaRPr lang="ru-RU" sz="14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357694" y="2571736"/>
            <a:ext cx="2143140" cy="71438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hangingPunct="0"/>
            <a:r>
              <a:rPr lang="ru-RU" sz="1400" dirty="0" smtClean="0">
                <a:solidFill>
                  <a:srgbClr val="663300"/>
                </a:solidFill>
              </a:rPr>
              <a:t> </a:t>
            </a:r>
            <a:r>
              <a:rPr lang="ru-RU" sz="1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совместные </a:t>
            </a:r>
          </a:p>
          <a:p>
            <a:pPr algn="ctr" eaLnBrk="0" hangingPunct="0"/>
            <a:r>
              <a:rPr lang="ru-RU" sz="1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спортивные </a:t>
            </a:r>
          </a:p>
          <a:p>
            <a:pPr algn="ctr" eaLnBrk="0" hangingPunct="0"/>
            <a:r>
              <a:rPr lang="ru-RU" sz="1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праздники</a:t>
            </a:r>
            <a:endParaRPr lang="ru-RU" sz="14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142984" y="4214810"/>
            <a:ext cx="1964521" cy="71438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hangingPunct="0"/>
            <a:r>
              <a:rPr lang="ru-RU" sz="1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Открытые </a:t>
            </a:r>
          </a:p>
          <a:p>
            <a:pPr algn="ctr" eaLnBrk="0" hangingPunct="0"/>
            <a:r>
              <a:rPr lang="ru-RU" sz="1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занятия</a:t>
            </a:r>
            <a:endParaRPr lang="ru-RU" sz="14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4500570" y="4143372"/>
            <a:ext cx="2071702" cy="71438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hangingPunct="0"/>
            <a:r>
              <a:rPr lang="ru-RU" sz="1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Семинары-</a:t>
            </a:r>
          </a:p>
          <a:p>
            <a:pPr algn="ctr" eaLnBrk="0" hangingPunct="0"/>
            <a:r>
              <a:rPr lang="ru-RU" sz="1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практикумы</a:t>
            </a:r>
            <a:endParaRPr lang="ru-RU" sz="14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2786058" y="3071802"/>
            <a:ext cx="2143140" cy="1271590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hangingPunct="0"/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Гимназии, </a:t>
            </a:r>
          </a:p>
          <a:p>
            <a:pPr algn="ctr" eaLnBrk="0" hangingPunct="0"/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лицеи, школы,</a:t>
            </a:r>
          </a:p>
          <a:p>
            <a:pPr algn="ctr" eaLnBrk="0" hangingPunct="0"/>
            <a:r>
              <a:rPr lang="ru-RU" sz="2000" b="1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спортшколы</a:t>
            </a:r>
            <a:endParaRPr lang="ru-RU" sz="20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Стрелка вниз 15"/>
          <p:cNvSpPr/>
          <p:nvPr/>
        </p:nvSpPr>
        <p:spPr>
          <a:xfrm>
            <a:off x="3571876" y="4286248"/>
            <a:ext cx="500066" cy="1500198"/>
          </a:xfrm>
          <a:prstGeom prst="downArrow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1214422" y="5857884"/>
            <a:ext cx="3857652" cy="2214578"/>
          </a:xfrm>
          <a:prstGeom prst="roundRect">
            <a:avLst>
              <a:gd name="adj" fmla="val 0"/>
            </a:avLst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ct val="20000"/>
              </a:spcBef>
            </a:pPr>
            <a:r>
              <a:rPr lang="ru-RU" sz="1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 результатам </a:t>
            </a:r>
          </a:p>
          <a:p>
            <a:pPr algn="ctr">
              <a:spcBef>
                <a:spcPct val="20000"/>
              </a:spcBef>
            </a:pPr>
            <a:r>
              <a:rPr lang="ru-RU" sz="1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диагностики </a:t>
            </a:r>
            <a:r>
              <a:rPr lang="ru-RU" sz="16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83%  </a:t>
            </a:r>
            <a:endParaRPr lang="ru-RU" sz="1400" b="1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spcBef>
                <a:spcPct val="20000"/>
              </a:spcBef>
            </a:pPr>
            <a:r>
              <a:rPr lang="ru-RU" sz="1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детей, психическое и </a:t>
            </a:r>
          </a:p>
          <a:p>
            <a:pPr algn="ctr">
              <a:spcBef>
                <a:spcPct val="20000"/>
              </a:spcBef>
            </a:pPr>
            <a:r>
              <a:rPr lang="ru-RU" sz="1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физическое здоровье </a:t>
            </a:r>
          </a:p>
          <a:p>
            <a:pPr algn="ctr">
              <a:spcBef>
                <a:spcPct val="20000"/>
              </a:spcBef>
            </a:pPr>
            <a:r>
              <a:rPr lang="ru-RU" sz="1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детей соответствует </a:t>
            </a:r>
          </a:p>
          <a:p>
            <a:pPr algn="ctr">
              <a:spcBef>
                <a:spcPct val="20000"/>
              </a:spcBef>
            </a:pPr>
            <a:r>
              <a:rPr lang="ru-RU" sz="1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возрастным нормам, 28% детей </a:t>
            </a:r>
          </a:p>
          <a:p>
            <a:pPr algn="ctr">
              <a:spcBef>
                <a:spcPct val="20000"/>
              </a:spcBef>
            </a:pPr>
            <a:r>
              <a:rPr lang="ru-RU" sz="1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посещают </a:t>
            </a:r>
            <a:r>
              <a:rPr lang="ru-RU" sz="1400" b="1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спортсекции</a:t>
            </a:r>
            <a:endParaRPr lang="ru-RU" sz="1600" b="1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0" hangingPunct="0"/>
            <a:endParaRPr lang="ru-RU" sz="16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49" name="Picture 1" descr="C:\Users\User1\Desktop\картинкииии\tn_gallery_169_43362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5014083" y="6000760"/>
            <a:ext cx="1843917" cy="203549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000109" y="-428659"/>
            <a:ext cx="5286412" cy="63401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ru-RU" sz="3200" b="1" dirty="0" smtClean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ru-RU" sz="3200" b="1" dirty="0" smtClean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tt-RU" sz="20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Безнең сөекле бакчада</a:t>
            </a:r>
            <a:endParaRPr lang="ru-RU" sz="2000" b="1" i="1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tt-RU" sz="20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Бик күңелле яшәргә,</a:t>
            </a:r>
            <a:endParaRPr lang="ru-RU" sz="2000" b="1" i="1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t-RU" sz="20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Бар нәрсәргә өйрәтәләр</a:t>
            </a:r>
            <a:r>
              <a:rPr lang="ru-RU" sz="20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t-RU" sz="20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Әти –әни телендә</a:t>
            </a:r>
            <a:r>
              <a:rPr lang="ru-RU" sz="20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t-RU" sz="20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tt-RU" sz="20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атур,  ямьле  </a:t>
            </a:r>
            <a:endParaRPr lang="tt-RU" sz="3600" b="1" i="1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6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«</a:t>
            </a:r>
            <a:r>
              <a:rPr lang="tt-RU" sz="36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Чишмәкәйдә</a:t>
            </a:r>
            <a:r>
              <a:rPr lang="ru-RU" sz="20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endParaRPr lang="ru-RU" sz="2000" b="1" i="1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Пусть всегда</a:t>
            </a:r>
          </a:p>
          <a:p>
            <a:pPr algn="ctr" eaLnBrk="0" hangingPunct="0">
              <a:defRPr/>
            </a:pPr>
            <a:r>
              <a:rPr lang="ru-RU" sz="20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36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«Родничок» </a:t>
            </a:r>
          </a:p>
          <a:p>
            <a:pPr algn="ctr" eaLnBrk="0" hangingPunct="0">
              <a:defRPr/>
            </a:pPr>
            <a:r>
              <a:rPr lang="ru-RU" sz="20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и кипит и бурлит,</a:t>
            </a:r>
          </a:p>
          <a:p>
            <a:pPr algn="ctr" eaLnBrk="0" hangingPunct="0">
              <a:defRPr/>
            </a:pPr>
            <a:r>
              <a:rPr lang="ru-RU" sz="20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 хорошая слава по свету летит:</a:t>
            </a:r>
          </a:p>
          <a:p>
            <a:pPr algn="ctr" eaLnBrk="0" hangingPunct="0">
              <a:defRPr/>
            </a:pPr>
            <a:r>
              <a:rPr lang="ru-RU" sz="20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Что в Казани есть славный, солнечный дом</a:t>
            </a:r>
          </a:p>
          <a:p>
            <a:pPr algn="ctr" eaLnBrk="0" hangingPunct="0">
              <a:defRPr/>
            </a:pPr>
            <a:r>
              <a:rPr lang="ru-RU" sz="20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И рассказывать мы не устанем </a:t>
            </a:r>
          </a:p>
          <a:p>
            <a:pPr algn="ctr" eaLnBrk="0" hangingPunct="0">
              <a:defRPr/>
            </a:pPr>
            <a:r>
              <a:rPr lang="ru-RU" sz="20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 нём!!!</a:t>
            </a:r>
          </a:p>
          <a:p>
            <a:pPr algn="ctr" eaLnBrk="0" hangingPunct="0">
              <a:defRPr/>
            </a:pPr>
            <a:endParaRPr lang="ru-RU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0177" name="Picture 1" descr="I:\фото для конкурса 2014 102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214422" y="5500694"/>
            <a:ext cx="5000660" cy="333377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6706" y="357158"/>
            <a:ext cx="5352690" cy="185738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100" b="1" dirty="0" smtClean="0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</a:rPr>
              <a:t/>
            </a:r>
            <a:br>
              <a:rPr lang="ru-RU" sz="3100" b="1" dirty="0" smtClean="0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</a:rPr>
            </a:br>
            <a:r>
              <a:rPr lang="ru-RU" sz="3100" b="1" i="1" dirty="0" smtClean="0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</a:rPr>
              <a:t>Уровень физической подготовленности  </a:t>
            </a:r>
            <a:br>
              <a:rPr lang="ru-RU" sz="3100" b="1" i="1" dirty="0" smtClean="0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</a:rPr>
            </a:br>
            <a:r>
              <a:rPr lang="ru-RU" sz="3100" b="1" i="1" dirty="0" smtClean="0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</a:rPr>
              <a:t> </a:t>
            </a:r>
            <a:r>
              <a:rPr lang="ru-RU" sz="2200" b="1" i="1" dirty="0" smtClean="0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</a:rPr>
              <a:t>детей старшего дошкольного возраста</a:t>
            </a:r>
            <a:r>
              <a:rPr lang="ru-RU" sz="2000" b="1" i="1" dirty="0" smtClean="0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</a:rPr>
              <a:t> </a:t>
            </a:r>
            <a:br>
              <a:rPr lang="ru-RU" sz="2000" b="1" i="1" dirty="0" smtClean="0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</a:rPr>
            </a:br>
            <a:r>
              <a:rPr lang="ru-RU" sz="2000" b="1" i="1" dirty="0" smtClean="0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</a:rPr>
              <a:t> (динамика за 4 года)</a:t>
            </a:r>
            <a:br>
              <a:rPr lang="ru-RU" sz="2000" b="1" i="1" dirty="0" smtClean="0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</a:rPr>
            </a:br>
            <a:r>
              <a:rPr lang="ru-RU" sz="2000" b="1" i="1" dirty="0" smtClean="0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</a:rPr>
              <a:t>                                                </a:t>
            </a:r>
            <a:r>
              <a:rPr lang="ru-RU" sz="20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</a:rPr>
              <a:t>                                                                  </a:t>
            </a:r>
            <a:r>
              <a:rPr lang="ru-RU" sz="4400" dirty="0" smtClean="0">
                <a:solidFill>
                  <a:srgbClr val="663300"/>
                </a:solidFill>
                <a:latin typeface="Times New Roman" pitchFamily="18" charset="0"/>
              </a:rPr>
              <a:t/>
            </a:r>
            <a:br>
              <a:rPr lang="ru-RU" sz="4400" dirty="0" smtClean="0">
                <a:solidFill>
                  <a:srgbClr val="663300"/>
                </a:solidFill>
                <a:latin typeface="Times New Roman" pitchFamily="18" charset="0"/>
              </a:rPr>
            </a:br>
            <a:r>
              <a:rPr lang="ru-RU" sz="4400" dirty="0" smtClean="0">
                <a:solidFill>
                  <a:srgbClr val="663300"/>
                </a:solidFill>
                <a:latin typeface="Times New Roman" pitchFamily="18" charset="0"/>
              </a:rPr>
              <a:t>		</a:t>
            </a:r>
            <a:endParaRPr lang="ru-RU" dirty="0"/>
          </a:p>
        </p:txBody>
      </p:sp>
      <p:graphicFrame>
        <p:nvGraphicFramePr>
          <p:cNvPr id="5" name="Диаграмма 4"/>
          <p:cNvGraphicFramePr/>
          <p:nvPr/>
        </p:nvGraphicFramePr>
        <p:xfrm>
          <a:off x="1142984" y="1785918"/>
          <a:ext cx="5143536" cy="28575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Rectangle 8"/>
          <p:cNvSpPr>
            <a:spLocks noChangeArrowheads="1"/>
          </p:cNvSpPr>
          <p:nvPr/>
        </p:nvSpPr>
        <p:spPr bwMode="auto">
          <a:xfrm>
            <a:off x="1142984" y="4615863"/>
            <a:ext cx="5214974" cy="1231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ru-RU" sz="2800" b="1" i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Распределение детей по группам </a:t>
            </a:r>
            <a:r>
              <a:rPr lang="ru-RU" sz="28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здоровья</a:t>
            </a:r>
            <a:endParaRPr lang="ru-RU" sz="2800" i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600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027" name="Диаграмма 6"/>
          <p:cNvGraphicFramePr>
            <a:graphicFrameLocks/>
          </p:cNvGraphicFramePr>
          <p:nvPr/>
        </p:nvGraphicFramePr>
        <p:xfrm>
          <a:off x="1500174" y="5500694"/>
          <a:ext cx="4857784" cy="3071834"/>
        </p:xfrm>
        <a:graphic>
          <a:graphicData uri="http://schemas.openxmlformats.org/presentationml/2006/ole">
            <p:oleObj spid="_x0000_s1027" r:id="rId4" imgW="6096528" imgH="4066384" progId="Excel.Shee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5"/>
          <p:cNvSpPr>
            <a:spLocks noGrp="1" noChangeArrowheads="1"/>
          </p:cNvSpPr>
          <p:nvPr>
            <p:ph type="title"/>
          </p:nvPr>
        </p:nvSpPr>
        <p:spPr>
          <a:xfrm>
            <a:off x="1000108" y="1000100"/>
            <a:ext cx="5623560" cy="1214446"/>
          </a:xfrm>
        </p:spPr>
        <p:txBody>
          <a:bodyPr>
            <a:noAutofit/>
          </a:bodyPr>
          <a:lstStyle/>
          <a:p>
            <a:pPr algn="ctr"/>
            <a:r>
              <a:rPr lang="ru-RU" sz="2400" b="1" i="1" dirty="0" smtClean="0">
                <a:effectLst/>
                <a:latin typeface="Times New Roman" pitchFamily="18" charset="0"/>
                <a:cs typeface="Times New Roman" pitchFamily="18" charset="0"/>
              </a:rPr>
              <a:t>СТРУКТУРА ФИЗКУЛЬТУРНО-ОЗДОРОВИТЕЛЬНОЙ РАБОТЫ</a:t>
            </a:r>
            <a:br>
              <a:rPr lang="ru-RU" sz="2400" b="1" i="1" dirty="0" smtClean="0"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dirty="0" smtClean="0"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i="1" dirty="0" smtClean="0"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1800" b="1" i="1" dirty="0" smtClean="0">
                <a:effectLst/>
                <a:latin typeface="Times New Roman" pitchFamily="18" charset="0"/>
                <a:cs typeface="Times New Roman" pitchFamily="18" charset="0"/>
              </a:rPr>
              <a:t>Физическое воспитание детей направлено на улучшение здоровья и физического  развития.</a:t>
            </a:r>
            <a:br>
              <a:rPr lang="ru-RU" sz="1800" b="1" i="1" dirty="0" smtClean="0"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1800" b="1" i="1" dirty="0" smtClean="0">
                <a:effectLst/>
                <a:latin typeface="Times New Roman" pitchFamily="18" charset="0"/>
                <a:cs typeface="Times New Roman" pitchFamily="18" charset="0"/>
              </a:rPr>
              <a:t>Формирование двигательных навыков и двигательных качеств. Двигательный режим, физические  упражнения и закаливающие мероприятия осуществляются с учетом здоровья, возраста детей и времени года</a:t>
            </a:r>
            <a:endParaRPr lang="ru-RU" sz="2400" b="1" i="1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" name="Picture 8" descr="045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screen"/>
          <a:srcRect/>
          <a:stretch>
            <a:fillRect/>
          </a:stretch>
        </p:blipFill>
        <p:spPr>
          <a:xfrm>
            <a:off x="3403438" y="7000892"/>
            <a:ext cx="3454562" cy="2143108"/>
          </a:xfrm>
        </p:spPr>
      </p:pic>
      <p:pic>
        <p:nvPicPr>
          <p:cNvPr id="2051" name="Picture 3" descr="C:\Users\User1\Desktop\всё фото\Новая папка (3)\P1020502.JPG"/>
          <p:cNvPicPr>
            <a:picLocks noChangeAspect="1" noChangeArrowheads="1"/>
          </p:cNvPicPr>
          <p:nvPr/>
        </p:nvPicPr>
        <p:blipFill>
          <a:blip r:embed="rId3" cstate="screen">
            <a:lum bright="10000"/>
          </a:blip>
          <a:srcRect/>
          <a:stretch>
            <a:fillRect/>
          </a:stretch>
        </p:blipFill>
        <p:spPr bwMode="auto">
          <a:xfrm>
            <a:off x="857232" y="7022016"/>
            <a:ext cx="3143272" cy="21219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Picture 14" descr="211"/>
          <p:cNvPicPr>
            <a:picLocks noChangeAspect="1" noChangeArrowheads="1"/>
          </p:cNvPicPr>
          <p:nvPr/>
        </p:nvPicPr>
        <p:blipFill>
          <a:blip r:embed="rId4" cstate="screen">
            <a:lum bright="20000" contrast="20000"/>
          </a:blip>
          <a:srcRect/>
          <a:stretch>
            <a:fillRect/>
          </a:stretch>
        </p:blipFill>
        <p:spPr bwMode="auto">
          <a:xfrm>
            <a:off x="928670" y="3214678"/>
            <a:ext cx="3136848" cy="21558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Picture 9" descr="034"/>
          <p:cNvPicPr>
            <a:picLocks noChangeAspect="1" noChangeArrowheads="1"/>
          </p:cNvPicPr>
          <p:nvPr/>
        </p:nvPicPr>
        <p:blipFill>
          <a:blip r:embed="rId5" cstate="screen">
            <a:lum bright="10000" contrast="10000"/>
          </a:blip>
          <a:srcRect/>
          <a:stretch>
            <a:fillRect/>
          </a:stretch>
        </p:blipFill>
        <p:spPr>
          <a:xfrm>
            <a:off x="785794" y="5000628"/>
            <a:ext cx="3357586" cy="22093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6" cstate="screen">
            <a:lum bright="10000" contrast="10000"/>
          </a:blip>
          <a:srcRect/>
          <a:stretch>
            <a:fillRect/>
          </a:stretch>
        </p:blipFill>
        <p:spPr bwMode="auto">
          <a:xfrm>
            <a:off x="3833810" y="3143240"/>
            <a:ext cx="3024190" cy="22680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" name="Picture 8" descr="074"/>
          <p:cNvPicPr>
            <a:picLocks noChangeAspect="1" noChangeArrowheads="1"/>
          </p:cNvPicPr>
          <p:nvPr/>
        </p:nvPicPr>
        <p:blipFill>
          <a:blip r:embed="rId7" cstate="screen"/>
          <a:srcRect/>
          <a:stretch>
            <a:fillRect/>
          </a:stretch>
        </p:blipFill>
        <p:spPr bwMode="auto">
          <a:xfrm>
            <a:off x="3929066" y="4874444"/>
            <a:ext cx="2928934" cy="22445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6706" y="1643042"/>
            <a:ext cx="5623560" cy="247142"/>
          </a:xfrm>
        </p:spPr>
        <p:txBody>
          <a:bodyPr>
            <a:noAutofit/>
          </a:bodyPr>
          <a:lstStyle/>
          <a:p>
            <a:pPr algn="just"/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/>
            </a:r>
            <a:b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</a:b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/>
            </a:r>
            <a:b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</a:b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         </a:t>
            </a:r>
            <a:b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</a:br>
            <a:r>
              <a:rPr lang="ru-RU" sz="32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  </a:t>
            </a:r>
            <a:r>
              <a:rPr lang="ru-RU" sz="3200" b="1" i="1" dirty="0" smtClean="0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</a:rPr>
              <a:t>Утренней гимнастикой </a:t>
            </a:r>
            <a:r>
              <a:rPr lang="ru-RU" sz="2800" i="1" dirty="0" smtClean="0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</a:rPr>
              <a:t/>
            </a:r>
            <a:br>
              <a:rPr lang="ru-RU" sz="2800" i="1" dirty="0" smtClean="0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</a:rPr>
            </a:br>
            <a:r>
              <a:rPr lang="ru-RU" sz="2400" i="1" dirty="0" smtClean="0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</a:rPr>
              <a:t>мы занимаемся ежедневно, решая при этом оздоровительные задачи:  укрепляем костно-мышечный аппарат, развиваем </a:t>
            </a:r>
            <a:r>
              <a:rPr lang="ru-RU" sz="2400" i="1" dirty="0" err="1" smtClean="0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</a:rPr>
              <a:t>сердечно-сосудистую</a:t>
            </a:r>
            <a:r>
              <a:rPr lang="ru-RU" sz="2400" i="1" dirty="0" smtClean="0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</a:rPr>
              <a:t>, дыхательную, нервную системы организма, создаём бодрое, радостное настроение, воспитываем привычку к ежедневным занятиям физическими упражнениями.</a:t>
            </a:r>
            <a:r>
              <a:rPr lang="ru-RU" sz="2400" i="1" dirty="0" smtClean="0">
                <a:solidFill>
                  <a:schemeClr val="accent2">
                    <a:lumMod val="75000"/>
                  </a:schemeClr>
                </a:solidFill>
                <a:effectLst/>
                <a:latin typeface="Times New Roman" pitchFamily="18" charset="0"/>
              </a:rPr>
              <a:t/>
            </a:r>
            <a:br>
              <a:rPr lang="ru-RU" sz="2400" i="1" dirty="0" smtClean="0">
                <a:solidFill>
                  <a:schemeClr val="accent2">
                    <a:lumMod val="75000"/>
                  </a:schemeClr>
                </a:solidFill>
                <a:effectLst/>
                <a:latin typeface="Times New Roman" pitchFamily="18" charset="0"/>
              </a:rPr>
            </a:br>
            <a:endParaRPr lang="ru-RU" sz="2400" i="1" dirty="0">
              <a:solidFill>
                <a:schemeClr val="accent2">
                  <a:lumMod val="75000"/>
                </a:schemeClr>
              </a:solidFill>
              <a:effectLst/>
            </a:endParaRPr>
          </a:p>
        </p:txBody>
      </p:sp>
      <p:pic>
        <p:nvPicPr>
          <p:cNvPr id="3" name="Picture 14" descr="039"/>
          <p:cNvPicPr>
            <a:picLocks noChangeAspect="1" noChangeArrowheads="1"/>
          </p:cNvPicPr>
          <p:nvPr/>
        </p:nvPicPr>
        <p:blipFill>
          <a:blip r:embed="rId2" cstate="screen">
            <a:lum bright="20000" contrast="20000"/>
          </a:blip>
          <a:srcRect/>
          <a:stretch>
            <a:fillRect/>
          </a:stretch>
        </p:blipFill>
        <p:spPr bwMode="auto">
          <a:xfrm>
            <a:off x="2643182" y="6615432"/>
            <a:ext cx="3929090" cy="25285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19" descr="226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3" cstate="screen">
            <a:lum bright="20000" contrast="20000"/>
          </a:blip>
          <a:srcRect/>
          <a:stretch>
            <a:fillRect/>
          </a:stretch>
        </p:blipFill>
        <p:spPr>
          <a:xfrm>
            <a:off x="1000108" y="4214810"/>
            <a:ext cx="3929090" cy="26115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21" descr="007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857232" y="7000892"/>
            <a:ext cx="1731960" cy="17319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11" descr="316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5143488" y="4357686"/>
            <a:ext cx="1714512" cy="1436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6706" y="571472"/>
            <a:ext cx="5495566" cy="2571768"/>
          </a:xfrm>
        </p:spPr>
        <p:txBody>
          <a:bodyPr>
            <a:noAutofit/>
          </a:bodyPr>
          <a:lstStyle/>
          <a:p>
            <a:pPr algn="just"/>
            <a:r>
              <a:rPr lang="ru-RU" sz="5400" dirty="0" smtClean="0">
                <a:solidFill>
                  <a:srgbClr val="663300"/>
                </a:solidFill>
                <a:latin typeface="Times New Roman" pitchFamily="18" charset="0"/>
              </a:rPr>
              <a:t> </a:t>
            </a:r>
            <a:r>
              <a:rPr lang="ru-RU" sz="3200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</a:rPr>
              <a:t>О</a:t>
            </a:r>
            <a:r>
              <a:rPr lang="ru-RU" sz="32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</a:rPr>
              <a:t>здоровительный бег</a:t>
            </a:r>
            <a:r>
              <a:rPr lang="ru-RU" sz="2400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</a:rPr>
              <a:t> -</a:t>
            </a:r>
            <a:r>
              <a:rPr lang="ru-RU" sz="2800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</a:rPr>
              <a:t> </a:t>
            </a:r>
            <a:r>
              <a:rPr lang="ru-RU" sz="2400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</a:rPr>
              <a:t> </a:t>
            </a:r>
            <a:r>
              <a:rPr lang="ru-RU" sz="2400" i="1" dirty="0" smtClean="0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</a:rPr>
              <a:t>доставляет детям большое удовольствие,  укрепляет здоровье, закаливает организм, формирует правильную осанку, совершенствует основные виды движений, развивает физические качества. </a:t>
            </a:r>
            <a:endParaRPr lang="ru-RU" sz="4800" i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5" name="Picture 11" descr="189"/>
          <p:cNvPicPr>
            <a:picLocks noChangeAspect="1" noChangeArrowheads="1"/>
          </p:cNvPicPr>
          <p:nvPr/>
        </p:nvPicPr>
        <p:blipFill>
          <a:blip r:embed="rId2" cstate="screen">
            <a:lum bright="20000" contrast="20000"/>
          </a:blip>
          <a:srcRect/>
          <a:stretch>
            <a:fillRect/>
          </a:stretch>
        </p:blipFill>
        <p:spPr bwMode="auto">
          <a:xfrm>
            <a:off x="928669" y="3357554"/>
            <a:ext cx="4393339" cy="29262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3" cstate="screen">
            <a:lum bright="10000" contrast="10000"/>
          </a:blip>
          <a:srcRect/>
          <a:stretch>
            <a:fillRect/>
          </a:stretch>
        </p:blipFill>
        <p:spPr bwMode="auto">
          <a:xfrm>
            <a:off x="2357430" y="5715008"/>
            <a:ext cx="4143404" cy="31073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16" descr="008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5278426" y="3714744"/>
            <a:ext cx="1579574" cy="157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17" descr="010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857232" y="6572264"/>
            <a:ext cx="1581161" cy="158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7"/>
          <p:cNvSpPr>
            <a:spLocks noGrp="1" noChangeArrowheads="1"/>
          </p:cNvSpPr>
          <p:nvPr>
            <p:ph type="title"/>
          </p:nvPr>
        </p:nvSpPr>
        <p:spPr bwMode="auto">
          <a:xfrm>
            <a:off x="1076706" y="-2313882"/>
            <a:ext cx="5424128" cy="6494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just"/>
            <a:r>
              <a:rPr lang="ru-RU" b="1" dirty="0"/>
              <a:t>           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sz="3200" b="1" i="1" dirty="0" smtClean="0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Физкультурные занятия</a:t>
            </a:r>
            <a:r>
              <a:rPr lang="ru-RU" sz="4400" b="1" i="1" dirty="0" smtClean="0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i="1" dirty="0" smtClean="0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i="1" dirty="0" smtClean="0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Формы </a:t>
            </a:r>
            <a:r>
              <a:rPr lang="ru-RU" sz="2000" i="1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проведения занятий разнообразны: традиционные, тренировочные, </a:t>
            </a:r>
            <a:r>
              <a:rPr lang="ru-RU" sz="2000" i="1" dirty="0" smtClean="0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занятия -соревнования, интегрированные, самостоятельные и нетрадиционные. На занятиях инструктор использует физические упражнения, способствующие  развитию и совершенствованию двигательных качеств и умений. Рационально сочетает разные виды основных движений, подобранных с учётом индивидуальных возможностей детей.</a:t>
            </a:r>
            <a:endParaRPr lang="ru-RU" sz="1200" i="1" dirty="0">
              <a:solidFill>
                <a:schemeClr val="accent2">
                  <a:lumMod val="5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11" descr="D:\017.JPG"/>
          <p:cNvPicPr>
            <a:picLocks noChangeAspect="1" noChangeArrowheads="1"/>
          </p:cNvPicPr>
          <p:nvPr/>
        </p:nvPicPr>
        <p:blipFill>
          <a:blip r:embed="rId2" cstate="screen">
            <a:lum bright="30000" contrast="20000"/>
          </a:blip>
          <a:srcRect/>
          <a:stretch>
            <a:fillRect/>
          </a:stretch>
        </p:blipFill>
        <p:spPr bwMode="auto">
          <a:xfrm>
            <a:off x="857232" y="4357686"/>
            <a:ext cx="3536467" cy="23513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25" descr="S5000014"/>
          <p:cNvPicPr>
            <a:picLocks noChangeAspect="1" noChangeArrowheads="1"/>
          </p:cNvPicPr>
          <p:nvPr/>
        </p:nvPicPr>
        <p:blipFill>
          <a:blip r:embed="rId3" cstate="screen">
            <a:lum bright="30000" contrast="20000"/>
          </a:blip>
          <a:srcRect/>
          <a:stretch>
            <a:fillRect/>
          </a:stretch>
        </p:blipFill>
        <p:spPr>
          <a:xfrm>
            <a:off x="3857604" y="4429124"/>
            <a:ext cx="3000396" cy="22502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6" name="Picture 2" descr="C:\Users\User1\Pictures\2012-02-17 весёлые старты\весёлые старты 107.JPG"/>
          <p:cNvPicPr>
            <a:picLocks noChangeAspect="1" noChangeArrowheads="1"/>
          </p:cNvPicPr>
          <p:nvPr/>
        </p:nvPicPr>
        <p:blipFill>
          <a:blip r:embed="rId4" cstate="screen">
            <a:lum bright="20000" contrast="20000"/>
          </a:blip>
          <a:srcRect/>
          <a:stretch>
            <a:fillRect/>
          </a:stretch>
        </p:blipFill>
        <p:spPr bwMode="auto">
          <a:xfrm>
            <a:off x="3786190" y="6429388"/>
            <a:ext cx="3071810" cy="23037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8" name="Picture 4" descr="C:\Users\User1\Desktop\всё фото\фото Алсу\25 май 2010\Детский садик-бол.группа\DSC_0319.JPG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857232" y="6500826"/>
            <a:ext cx="3308084" cy="21970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1076706" y="132063"/>
            <a:ext cx="5623560" cy="34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600" dirty="0" smtClean="0">
                <a:solidFill>
                  <a:srgbClr val="990000"/>
                </a:solidFill>
              </a:rPr>
              <a:t/>
            </a:r>
            <a:br>
              <a:rPr lang="ru-RU" sz="1600" dirty="0" smtClean="0">
                <a:solidFill>
                  <a:srgbClr val="990000"/>
                </a:solidFill>
              </a:rPr>
            </a:br>
            <a:r>
              <a:rPr lang="ru-RU" sz="2000" i="1" dirty="0" smtClean="0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i="1" dirty="0" smtClean="0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Сюжетно-ролевая гимнастика</a:t>
            </a:r>
            <a:r>
              <a:rPr lang="ru-RU" sz="3200" i="1" dirty="0" smtClean="0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3200" i="1" dirty="0" smtClean="0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000" i="1" dirty="0" smtClean="0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Двигательный компонент</a:t>
            </a:r>
            <a:r>
              <a:rPr lang="ru-RU" sz="2000" b="1" i="1" dirty="0" smtClean="0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i="1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направлен на развитие физических качеств, в первую очередь координационных способностей. Особенность занятий - в интеграции двигательной и познавательной деятельности на основе четырёх компонентов: движения, игры, сюжета, </a:t>
            </a:r>
            <a:r>
              <a:rPr lang="ru-RU" sz="2000" i="1" dirty="0" smtClean="0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музыки.</a:t>
            </a:r>
            <a:endParaRPr lang="ru-RU" sz="1600" i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 descr="C:\Users\User1\Desktop\всё фото\фото Алсу\25 май 2010\Детский садик-бол.группа\DSC_0322.JPG"/>
          <p:cNvPicPr>
            <a:picLocks noChangeAspect="1" noChangeArrowheads="1"/>
          </p:cNvPicPr>
          <p:nvPr/>
        </p:nvPicPr>
        <p:blipFill>
          <a:blip r:embed="rId2" cstate="screen">
            <a:lum bright="10000" contrast="20000"/>
          </a:blip>
          <a:srcRect/>
          <a:stretch>
            <a:fillRect/>
          </a:stretch>
        </p:blipFill>
        <p:spPr bwMode="auto">
          <a:xfrm>
            <a:off x="3308453" y="3857620"/>
            <a:ext cx="3549547" cy="23574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9" name="Picture 5" descr="C:\Users\User1\Desktop\всё фото\филиал №398\IMG_1814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857232" y="3857620"/>
            <a:ext cx="3500463" cy="23336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14" descr="039"/>
          <p:cNvPicPr>
            <a:picLocks noChangeAspect="1" noChangeArrowheads="1"/>
          </p:cNvPicPr>
          <p:nvPr/>
        </p:nvPicPr>
        <p:blipFill>
          <a:blip r:embed="rId4" cstate="screen">
            <a:lum bright="20000" contrast="10000"/>
          </a:blip>
          <a:srcRect/>
          <a:stretch>
            <a:fillRect/>
          </a:stretch>
        </p:blipFill>
        <p:spPr bwMode="auto">
          <a:xfrm>
            <a:off x="785794" y="6000760"/>
            <a:ext cx="3429024" cy="22067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6" name="Picture 2" descr="C:\Users\User1\Pictures\2012-05-15 9 мая +мама,папа и я\9 мая +мама,папа и я 193.JPG"/>
          <p:cNvPicPr>
            <a:picLocks noChangeAspect="1" noChangeArrowheads="1"/>
          </p:cNvPicPr>
          <p:nvPr/>
        </p:nvPicPr>
        <p:blipFill>
          <a:blip r:embed="rId5" cstate="screen">
            <a:lum bright="10000" contrast="10000"/>
          </a:blip>
          <a:srcRect/>
          <a:stretch>
            <a:fillRect/>
          </a:stretch>
        </p:blipFill>
        <p:spPr bwMode="auto">
          <a:xfrm>
            <a:off x="3929066" y="6000760"/>
            <a:ext cx="2928934" cy="21965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6706" y="642910"/>
            <a:ext cx="5623560" cy="2071702"/>
          </a:xfrm>
        </p:spPr>
        <p:txBody>
          <a:bodyPr>
            <a:normAutofit fontScale="90000"/>
          </a:bodyPr>
          <a:lstStyle/>
          <a:p>
            <a:pPr algn="just"/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dirty="0" smtClean="0">
                <a:solidFill>
                  <a:schemeClr val="accent2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3600" b="1" i="1" dirty="0" smtClean="0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Степ-аэробика </a:t>
            </a:r>
            <a:br>
              <a:rPr lang="ru-RU" sz="3600" b="1" i="1" dirty="0" smtClean="0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200" i="1" dirty="0" smtClean="0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это  общеукрепляющие и оздоровительные занятия, посредством которых у детей вырабатываются правильные стереотипы движений, формируются жизненно важные навыки и умения. Именно так закладываются и правильная походка, и красивая осанка, и ровный почерк, и четкая речь.  </a:t>
            </a:r>
            <a:r>
              <a:rPr lang="ru-RU" sz="4400" i="1" dirty="0" smtClean="0">
                <a:solidFill>
                  <a:srgbClr val="990000"/>
                </a:solidFill>
              </a:rPr>
              <a:t/>
            </a:r>
            <a:br>
              <a:rPr lang="ru-RU" sz="4400" i="1" dirty="0" smtClean="0">
                <a:solidFill>
                  <a:srgbClr val="990000"/>
                </a:solidFill>
              </a:rPr>
            </a:br>
            <a:endParaRPr lang="ru-RU" i="1" dirty="0"/>
          </a:p>
        </p:txBody>
      </p:sp>
      <p:pic>
        <p:nvPicPr>
          <p:cNvPr id="9" name="Picture 14" descr="45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screen">
            <a:lum bright="10000"/>
          </a:blip>
          <a:srcRect/>
          <a:stretch>
            <a:fillRect/>
          </a:stretch>
        </p:blipFill>
        <p:spPr>
          <a:xfrm>
            <a:off x="3214686" y="4000496"/>
            <a:ext cx="3333228" cy="25717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Picture 25" descr="33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3214686" y="3143240"/>
            <a:ext cx="1024029" cy="76836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Picture 11" descr="100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3214686" y="2714612"/>
            <a:ext cx="1000132" cy="1000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7" descr="55"/>
          <p:cNvPicPr>
            <a:picLocks noChangeAspect="1" noChangeArrowheads="1"/>
          </p:cNvPicPr>
          <p:nvPr/>
        </p:nvPicPr>
        <p:blipFill>
          <a:blip r:embed="rId5" cstate="screen">
            <a:lum bright="10000" contrast="20000"/>
          </a:blip>
          <a:srcRect/>
          <a:stretch>
            <a:fillRect/>
          </a:stretch>
        </p:blipFill>
        <p:spPr>
          <a:xfrm>
            <a:off x="857232" y="3857620"/>
            <a:ext cx="3643338" cy="273333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Picture 16" descr="49"/>
          <p:cNvPicPr>
            <a:picLocks noChangeAspect="1" noChangeArrowheads="1"/>
          </p:cNvPicPr>
          <p:nvPr/>
        </p:nvPicPr>
        <p:blipFill>
          <a:blip r:embed="rId6" cstate="screen">
            <a:lum bright="10000"/>
          </a:blip>
          <a:srcRect/>
          <a:stretch>
            <a:fillRect/>
          </a:stretch>
        </p:blipFill>
        <p:spPr>
          <a:xfrm>
            <a:off x="3143248" y="6286512"/>
            <a:ext cx="3500462" cy="26241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" name="Picture 19" descr="40"/>
          <p:cNvPicPr>
            <a:picLocks noChangeAspect="1" noChangeArrowheads="1"/>
          </p:cNvPicPr>
          <p:nvPr/>
        </p:nvPicPr>
        <p:blipFill>
          <a:blip r:embed="rId7" cstate="screen">
            <a:lum bright="20000" contrast="10000"/>
          </a:blip>
          <a:srcRect/>
          <a:stretch>
            <a:fillRect/>
          </a:stretch>
        </p:blipFill>
        <p:spPr>
          <a:xfrm>
            <a:off x="785794" y="6500826"/>
            <a:ext cx="3071834" cy="24344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6706" y="0"/>
            <a:ext cx="5623560" cy="1890184"/>
          </a:xfrm>
        </p:spPr>
        <p:txBody>
          <a:bodyPr>
            <a:noAutofit/>
          </a:bodyPr>
          <a:lstStyle/>
          <a:p>
            <a:pPr algn="just"/>
            <a:r>
              <a:rPr lang="ru-RU" sz="3600" i="1" dirty="0" smtClean="0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</a:rPr>
              <a:t> </a:t>
            </a:r>
            <a:r>
              <a:rPr lang="ru-RU" sz="3200" b="1" i="1" dirty="0" smtClean="0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</a:rPr>
              <a:t>Закаливание</a:t>
            </a:r>
            <a:br>
              <a:rPr lang="ru-RU" sz="3200" b="1" i="1" dirty="0" smtClean="0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</a:rPr>
            </a:br>
            <a:r>
              <a:rPr lang="ru-RU" sz="2000" b="1" i="1" dirty="0" smtClean="0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</a:rPr>
              <a:t>Водные </a:t>
            </a:r>
            <a:r>
              <a:rPr lang="ru-RU" sz="2000" i="1" dirty="0" smtClean="0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</a:rPr>
              <a:t>процедуры и сухое обтирание после физкультурного занятия – гимнастика </a:t>
            </a:r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</a:rPr>
              <a:t>сосудов.</a:t>
            </a:r>
            <a:endParaRPr lang="ru-RU" sz="3200" dirty="0">
              <a:solidFill>
                <a:schemeClr val="accent2">
                  <a:lumMod val="50000"/>
                </a:schemeClr>
              </a:solidFill>
              <a:effectLst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214422" y="3694837"/>
            <a:ext cx="5286412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Босоногохождение </a:t>
            </a:r>
            <a:r>
              <a:rPr lang="ru-RU" sz="2000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укрепляет и формирует своды стопы</a:t>
            </a:r>
            <a:r>
              <a:rPr lang="ru-RU" sz="20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endParaRPr lang="ru-RU" sz="2000" b="1" dirty="0" smtClean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000" b="1" dirty="0" smtClean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000" b="1" dirty="0" smtClean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000" b="1" dirty="0" smtClean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000" b="1" dirty="0" smtClean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Корригирующие и соляные дорожки   после дневного сна</a:t>
            </a:r>
            <a:r>
              <a:rPr lang="ru-RU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для профилактики и коррекции плоскостопи</a:t>
            </a:r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я</a:t>
            </a:r>
            <a:endParaRPr lang="ru-RU" sz="2000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Picture 8" descr="045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3" cstate="screen">
            <a:lum bright="10000" contrast="10000"/>
          </a:blip>
          <a:srcRect/>
          <a:stretch>
            <a:fillRect/>
          </a:stretch>
        </p:blipFill>
        <p:spPr>
          <a:xfrm>
            <a:off x="1214422" y="1500166"/>
            <a:ext cx="3429024" cy="21913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Picture 15" descr="053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4" cstate="screen">
            <a:lum bright="10000" contrast="10000"/>
          </a:blip>
          <a:srcRect/>
          <a:stretch>
            <a:fillRect/>
          </a:stretch>
        </p:blipFill>
        <p:spPr>
          <a:xfrm>
            <a:off x="2928934" y="4071934"/>
            <a:ext cx="3505202" cy="21875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Picture 17" descr="079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5" cstate="screen">
            <a:lum bright="10000"/>
          </a:blip>
          <a:srcRect/>
          <a:stretch>
            <a:fillRect/>
          </a:stretch>
        </p:blipFill>
        <p:spPr>
          <a:xfrm>
            <a:off x="3071810" y="6820146"/>
            <a:ext cx="3429024" cy="21339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12" descr="317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1571612" y="7358082"/>
            <a:ext cx="838285" cy="11100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13" descr="318"/>
          <p:cNvPicPr>
            <a:picLocks noChangeAspect="1" noChangeArrowheads="1"/>
          </p:cNvPicPr>
          <p:nvPr/>
        </p:nvPicPr>
        <p:blipFill>
          <a:blip r:embed="rId7" cstate="screen"/>
          <a:srcRect/>
          <a:stretch>
            <a:fillRect/>
          </a:stretch>
        </p:blipFill>
        <p:spPr bwMode="auto">
          <a:xfrm>
            <a:off x="1428736" y="4643438"/>
            <a:ext cx="1052404" cy="12328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11" descr="316"/>
          <p:cNvPicPr>
            <a:picLocks noChangeAspect="1" noChangeArrowheads="1"/>
          </p:cNvPicPr>
          <p:nvPr/>
        </p:nvPicPr>
        <p:blipFill>
          <a:blip r:embed="rId8" cstate="screen"/>
          <a:srcRect/>
          <a:stretch>
            <a:fillRect/>
          </a:stretch>
        </p:blipFill>
        <p:spPr bwMode="auto">
          <a:xfrm>
            <a:off x="4929198" y="2071670"/>
            <a:ext cx="1449921" cy="121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2259</TotalTime>
  <Words>275</Words>
  <Application>Microsoft Office PowerPoint</Application>
  <PresentationFormat>Экран (4:3)</PresentationFormat>
  <Paragraphs>101</Paragraphs>
  <Slides>20</Slides>
  <Notes>1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2" baseType="lpstr">
      <vt:lpstr>Солнцестояние</vt:lpstr>
      <vt:lpstr>Лист Microsoft Office Excel 97-2003</vt:lpstr>
      <vt:lpstr>Слайд 1</vt:lpstr>
      <vt:lpstr>Слайд 2</vt:lpstr>
      <vt:lpstr>СТРУКТУРА ФИЗКУЛЬТУРНО-ОЗДОРОВИТЕЛЬНОЙ РАБОТЫ  Физическое воспитание детей направлено на улучшение здоровья и физического  развития. Формирование двигательных навыков и двигательных качеств. Двигательный режим, физические  упражнения и закаливающие мероприятия осуществляются с учетом здоровья, возраста детей и времени года</vt:lpstr>
      <vt:lpstr>              Утренней гимнастикой  мы занимаемся ежедневно, решая при этом оздоровительные задачи:  укрепляем костно-мышечный аппарат, развиваем сердечно-сосудистую, дыхательную, нервную системы организма, создаём бодрое, радостное настроение, воспитываем привычку к ежедневным занятиям физическими упражнениями. </vt:lpstr>
      <vt:lpstr> Оздоровительный бег -  доставляет детям большое удовольствие,  укрепляет здоровье, закаливает организм, формирует правильную осанку, совершенствует основные виды движений, развивает физические качества. </vt:lpstr>
      <vt:lpstr>               Физкультурные занятия  Формы проведения занятий разнообразны: традиционные, тренировочные, занятия -соревнования, интегрированные, самостоятельные и нетрадиционные. На занятиях инструктор использует физические упражнения, способствующие  развитию и совершенствованию двигательных качеств и умений. Рационально сочетает разные виды основных движений, подобранных с учётом индивидуальных возможностей детей.</vt:lpstr>
      <vt:lpstr>  Сюжетно-ролевая гимнастика  Двигательный компонент направлен на развитие физических качеств, в первую очередь координационных способностей. Особенность занятий - в интеграции двигательной и познавательной деятельности на основе четырёх компонентов: движения, игры, сюжета, музыки.</vt:lpstr>
      <vt:lpstr> Степ-аэробика  это  общеукрепляющие и оздоровительные занятия, посредством которых у детей вырабатываются правильные стереотипы движений, формируются жизненно важные навыки и умения. Именно так закладываются и правильная походка, и красивая осанка, и ровный почерк, и четкая речь.   </vt:lpstr>
      <vt:lpstr> Закаливание Водные процедуры и сухое обтирание после физкультурного занятия – гимнастика сосудов.</vt:lpstr>
      <vt:lpstr>Гимнастика пробуждения   проводится ежедневно в игровой форме, что позволяет создать у детей положительный эмоциональный фон, развивает двигательное воображение, формирует осмысленную моторику. А главное -  всё это доставляет им огромное удовольствие</vt:lpstr>
      <vt:lpstr>   Гимнастика маленьких волшебников Дыхательная гимнастика -  основная цель игровых упражнений: соблюдать профилактику простудных заболеваний, учить дышать через нос, подготовить к более сложным дыхательным упражнениям.</vt:lpstr>
      <vt:lpstr>     Самостоятельная двигательная деятельность  детям предоставляется возможность заниматься любимыми видами упражнений. Стимул для самостоятельных занятий – наличие физкультурного оборудования в группах.   </vt:lpstr>
      <vt:lpstr> </vt:lpstr>
      <vt:lpstr> приобщают детей к здоровому образу жизни, побуждают отдавать предпочтение интересной и полезной для здоровья деятельности.</vt:lpstr>
      <vt:lpstr>Танцевально-ритмическая гимнастика  «Прыг-скок»</vt:lpstr>
      <vt:lpstr>Каратэ</vt:lpstr>
      <vt:lpstr>      Педагогическое кредо         коллектива детского сада:         «Здоровье ищем в движении!» </vt:lpstr>
      <vt:lpstr> МОДЕЛЬ ВЗАИМОДЕЙСТВИЯ МАДОУ  №398     с родителями по вопросам физического развития,  сохранения здоровья и пропаганды здорового образа жизни </vt:lpstr>
      <vt:lpstr> </vt:lpstr>
      <vt:lpstr> Уровень физической подготовленности    детей старшего дошкольного возраста   (динамика за 4 года)                                                                                                                     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User1</dc:creator>
  <cp:lastModifiedBy>User1</cp:lastModifiedBy>
  <cp:revision>37</cp:revision>
  <dcterms:created xsi:type="dcterms:W3CDTF">2013-02-25T10:17:25Z</dcterms:created>
  <dcterms:modified xsi:type="dcterms:W3CDTF">2015-10-25T13:11:22Z</dcterms:modified>
</cp:coreProperties>
</file>