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63" r:id="rId6"/>
    <p:sldId id="264" r:id="rId7"/>
    <p:sldId id="265" r:id="rId8"/>
    <p:sldId id="266" r:id="rId9"/>
    <p:sldId id="267" r:id="rId10"/>
    <p:sldId id="268" r:id="rId11"/>
    <p:sldId id="269" r:id="rId12"/>
    <p:sldId id="272" r:id="rId13"/>
    <p:sldId id="273" r:id="rId14"/>
    <p:sldId id="275" r:id="rId15"/>
    <p:sldId id="276"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90" autoAdjust="0"/>
  </p:normalViewPr>
  <p:slideViewPr>
    <p:cSldViewPr>
      <p:cViewPr>
        <p:scale>
          <a:sx n="82" d="100"/>
          <a:sy n="82" d="100"/>
        </p:scale>
        <p:origin x="-354"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4C71EC6-210F-42DE-9C53-41977AD35B3D}" type="datetimeFigureOut">
              <a:rPr lang="ru-RU" smtClean="0"/>
              <a:t>21.10.2015</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19B0651-EE4F-4900-A07F-96A6BFA9D0F0}" type="slidenum">
              <a:rPr lang="ru-RU" smtClean="0"/>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21.10.2015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21.10.2015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21.10.2015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21.10.2015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21.10.2015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21.10.2015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21.10.2015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21.10.2015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21.10.2015</a:t>
            </a:fld>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21.10.2015</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4C71EC6-210F-42DE-9C53-41977AD35B3D}" type="datetimeFigureOut">
              <a:rPr lang="ru-RU" smtClean="0"/>
              <a:t>21.10.2015</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9992" y="-243408"/>
            <a:ext cx="4176464" cy="6408712"/>
          </a:xfrm>
        </p:spPr>
        <p:txBody>
          <a:bodyPr>
            <a:normAutofit/>
          </a:bodyPr>
          <a:lstStyle/>
          <a:p>
            <a:pPr algn="ctr"/>
            <a:r>
              <a:rPr lang="ru-RU" sz="3600" b="1" u="sng" dirty="0" smtClean="0">
                <a:solidFill>
                  <a:srgbClr val="FF0000"/>
                </a:solidFill>
                <a:cs typeface="Aharoni" pitchFamily="2" charset="-79"/>
              </a:rPr>
              <a:t>Родительское собрание:</a:t>
            </a:r>
            <a:r>
              <a:rPr lang="ru-RU" b="1" dirty="0" smtClean="0">
                <a:solidFill>
                  <a:srgbClr val="FF0000"/>
                </a:solidFill>
                <a:cs typeface="Aharoni" pitchFamily="2" charset="-79"/>
              </a:rPr>
              <a:t/>
            </a:r>
            <a:br>
              <a:rPr lang="ru-RU" b="1" dirty="0" smtClean="0">
                <a:solidFill>
                  <a:srgbClr val="FF0000"/>
                </a:solidFill>
                <a:cs typeface="Aharoni" pitchFamily="2" charset="-79"/>
              </a:rPr>
            </a:br>
            <a:r>
              <a:rPr lang="ru-RU" b="1" dirty="0" smtClean="0">
                <a:solidFill>
                  <a:srgbClr val="FF0000"/>
                </a:solidFill>
                <a:cs typeface="Aharoni" pitchFamily="2" charset="-79"/>
              </a:rPr>
              <a:t>«Путешествие в страну знаний продолжается, </a:t>
            </a:r>
            <a:br>
              <a:rPr lang="ru-RU" b="1" dirty="0" smtClean="0">
                <a:solidFill>
                  <a:srgbClr val="FF0000"/>
                </a:solidFill>
                <a:cs typeface="Aharoni" pitchFamily="2" charset="-79"/>
              </a:rPr>
            </a:br>
            <a:r>
              <a:rPr lang="ru-RU" b="1" dirty="0" smtClean="0">
                <a:solidFill>
                  <a:srgbClr val="FF0000"/>
                </a:solidFill>
                <a:cs typeface="Aharoni" pitchFamily="2" charset="-79"/>
              </a:rPr>
              <a:t>или только вперед!»</a:t>
            </a:r>
            <a:br>
              <a:rPr lang="ru-RU" b="1" dirty="0" smtClean="0">
                <a:solidFill>
                  <a:srgbClr val="FF0000"/>
                </a:solidFill>
                <a:cs typeface="Aharoni" pitchFamily="2" charset="-79"/>
              </a:rPr>
            </a:br>
            <a:endParaRPr lang="ru-RU" b="1" dirty="0">
              <a:solidFill>
                <a:srgbClr val="FF0000"/>
              </a:solidFill>
              <a:cs typeface="Aharoni" pitchFamily="2" charset="-79"/>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3528" y="476672"/>
            <a:ext cx="4824536" cy="638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94790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136904" cy="6408712"/>
          </a:xfrm>
        </p:spPr>
        <p:txBody>
          <a:bodyPr>
            <a:normAutofit fontScale="90000"/>
          </a:bodyPr>
          <a:lstStyle/>
          <a:p>
            <a:r>
              <a:rPr lang="ru-RU" sz="3200" b="1" u="sng" dirty="0">
                <a:solidFill>
                  <a:srgbClr val="000000"/>
                </a:solidFill>
                <a:latin typeface="Comic Sans MS"/>
              </a:rPr>
              <a:t/>
            </a:r>
            <a:br>
              <a:rPr lang="ru-RU" sz="3200" b="1" u="sng" dirty="0">
                <a:solidFill>
                  <a:srgbClr val="000000"/>
                </a:solidFill>
                <a:latin typeface="Comic Sans MS"/>
              </a:rPr>
            </a:br>
            <a:r>
              <a:rPr lang="ru-RU" sz="3200" b="1" dirty="0" smtClean="0">
                <a:solidFill>
                  <a:srgbClr val="000000"/>
                </a:solidFill>
                <a:latin typeface="Comic Sans MS"/>
              </a:rPr>
              <a:t>   </a:t>
            </a:r>
            <a:r>
              <a:rPr lang="ru-RU" sz="3200" b="1" u="sng" dirty="0" smtClean="0">
                <a:latin typeface="Comic Sans MS"/>
              </a:rPr>
              <a:t>5</a:t>
            </a:r>
            <a:r>
              <a:rPr lang="ru-RU" sz="3200" b="1" u="sng" dirty="0">
                <a:latin typeface="Comic Sans MS"/>
              </a:rPr>
              <a:t>. Отношения со сверстниками</a:t>
            </a:r>
            <a:r>
              <a:rPr lang="ru-RU" sz="2800" dirty="0" smtClean="0">
                <a:latin typeface="Comic Sans MS"/>
              </a:rPr>
              <a:t>.</a:t>
            </a:r>
            <a:br>
              <a:rPr lang="ru-RU" sz="2800" dirty="0" smtClean="0">
                <a:latin typeface="Comic Sans MS"/>
              </a:rPr>
            </a:br>
            <a:r>
              <a:rPr lang="ru-RU" sz="2800" dirty="0" smtClean="0">
                <a:latin typeface="Comic Sans MS"/>
              </a:rPr>
              <a:t>  </a:t>
            </a:r>
            <a:r>
              <a:rPr lang="ru-RU" sz="3000" b="1" dirty="0" smtClean="0">
                <a:latin typeface="Comic Sans MS"/>
              </a:rPr>
              <a:t>У </a:t>
            </a:r>
            <a:r>
              <a:rPr lang="ru-RU" sz="3000" b="1" dirty="0">
                <a:latin typeface="Comic Sans MS"/>
              </a:rPr>
              <a:t>ребенка появляется </a:t>
            </a:r>
            <a:r>
              <a:rPr lang="ru-RU" sz="3000" b="1" dirty="0" smtClean="0">
                <a:latin typeface="Comic Sans MS"/>
              </a:rPr>
              <a:t/>
            </a:r>
            <a:br>
              <a:rPr lang="ru-RU" sz="3000" b="1" dirty="0" smtClean="0">
                <a:latin typeface="Comic Sans MS"/>
              </a:rPr>
            </a:br>
            <a:r>
              <a:rPr lang="ru-RU" sz="3000" b="1" dirty="0" smtClean="0">
                <a:latin typeface="Comic Sans MS"/>
              </a:rPr>
              <a:t> большой </a:t>
            </a:r>
            <a:r>
              <a:rPr lang="ru-RU" sz="3000" b="1" dirty="0">
                <a:latin typeface="Comic Sans MS"/>
              </a:rPr>
              <a:t>интерес к </a:t>
            </a:r>
            <a:r>
              <a:rPr lang="ru-RU" sz="3000" b="1" dirty="0" smtClean="0">
                <a:latin typeface="Comic Sans MS"/>
              </a:rPr>
              <a:t/>
            </a:r>
            <a:br>
              <a:rPr lang="ru-RU" sz="3000" b="1" dirty="0" smtClean="0">
                <a:latin typeface="Comic Sans MS"/>
              </a:rPr>
            </a:br>
            <a:r>
              <a:rPr lang="ru-RU" sz="3000" b="1" dirty="0" smtClean="0">
                <a:latin typeface="Comic Sans MS"/>
              </a:rPr>
              <a:t> ровесникам. Дети </a:t>
            </a:r>
            <a:r>
              <a:rPr lang="ru-RU" sz="3000" b="1" dirty="0">
                <a:latin typeface="Comic Sans MS"/>
              </a:rPr>
              <a:t>дружат, </a:t>
            </a:r>
            <a:r>
              <a:rPr lang="ru-RU" sz="3000" b="1" dirty="0" smtClean="0">
                <a:latin typeface="Comic Sans MS"/>
              </a:rPr>
              <a:t/>
            </a:r>
            <a:br>
              <a:rPr lang="ru-RU" sz="3000" b="1" dirty="0" smtClean="0">
                <a:latin typeface="Comic Sans MS"/>
              </a:rPr>
            </a:br>
            <a:r>
              <a:rPr lang="ru-RU" sz="3000" b="1" dirty="0" smtClean="0">
                <a:latin typeface="Comic Sans MS"/>
              </a:rPr>
              <a:t>ссорятся, мирятся, </a:t>
            </a:r>
            <a:r>
              <a:rPr lang="ru-RU" sz="3000" b="1" dirty="0" smtClean="0">
                <a:solidFill>
                  <a:srgbClr val="94C600"/>
                </a:solidFill>
                <a:latin typeface="Comic Sans MS"/>
              </a:rPr>
              <a:t>ревнуют</a:t>
            </a:r>
            <a:r>
              <a:rPr lang="ru-RU" sz="3000" b="1" dirty="0">
                <a:solidFill>
                  <a:srgbClr val="94C600"/>
                </a:solidFill>
                <a:latin typeface="Comic Sans MS"/>
              </a:rPr>
              <a:t>,</a:t>
            </a:r>
            <a:r>
              <a:rPr lang="ru-RU" sz="3000" b="1" dirty="0" smtClean="0">
                <a:latin typeface="Comic Sans MS"/>
              </a:rPr>
              <a:t> </a:t>
            </a:r>
            <a:br>
              <a:rPr lang="ru-RU" sz="3000" b="1" dirty="0" smtClean="0">
                <a:latin typeface="Comic Sans MS"/>
              </a:rPr>
            </a:br>
            <a:r>
              <a:rPr lang="ru-RU" sz="3000" b="1" dirty="0" smtClean="0">
                <a:latin typeface="Comic Sans MS"/>
              </a:rPr>
              <a:t> обижаются</a:t>
            </a:r>
            <a:r>
              <a:rPr lang="ru-RU" sz="3000" b="1" dirty="0">
                <a:latin typeface="Comic Sans MS"/>
              </a:rPr>
              <a:t>, </a:t>
            </a:r>
            <a:r>
              <a:rPr lang="ru-RU" sz="3000" b="1" dirty="0" smtClean="0">
                <a:latin typeface="Comic Sans MS"/>
              </a:rPr>
              <a:t>помогают друг</a:t>
            </a:r>
            <a:br>
              <a:rPr lang="ru-RU" sz="3000" b="1" dirty="0" smtClean="0">
                <a:latin typeface="Comic Sans MS"/>
              </a:rPr>
            </a:br>
            <a:r>
              <a:rPr lang="ru-RU" sz="3000" b="1" dirty="0" smtClean="0">
                <a:latin typeface="Comic Sans MS"/>
              </a:rPr>
              <a:t> другу. Общение </a:t>
            </a:r>
            <a:r>
              <a:rPr lang="ru-RU" sz="3000" b="1" dirty="0">
                <a:latin typeface="Comic Sans MS"/>
              </a:rPr>
              <a:t>со </a:t>
            </a:r>
            <a:r>
              <a:rPr lang="ru-RU" sz="3000" b="1" dirty="0" smtClean="0">
                <a:latin typeface="Comic Sans MS"/>
              </a:rPr>
              <a:t/>
            </a:r>
            <a:br>
              <a:rPr lang="ru-RU" sz="3000" b="1" dirty="0" smtClean="0">
                <a:latin typeface="Comic Sans MS"/>
              </a:rPr>
            </a:br>
            <a:r>
              <a:rPr lang="ru-RU" sz="3000" b="1" dirty="0" smtClean="0">
                <a:latin typeface="Comic Sans MS"/>
              </a:rPr>
              <a:t> сверстниками занимает все </a:t>
            </a:r>
            <a:br>
              <a:rPr lang="ru-RU" sz="3000" b="1" dirty="0" smtClean="0">
                <a:latin typeface="Comic Sans MS"/>
              </a:rPr>
            </a:br>
            <a:r>
              <a:rPr lang="ru-RU" sz="3000" b="1" dirty="0" smtClean="0">
                <a:latin typeface="Comic Sans MS"/>
              </a:rPr>
              <a:t> большее место </a:t>
            </a:r>
            <a:r>
              <a:rPr lang="ru-RU" sz="3000" b="1" dirty="0">
                <a:latin typeface="Comic Sans MS"/>
              </a:rPr>
              <a:t>в </a:t>
            </a:r>
            <a:r>
              <a:rPr lang="ru-RU" sz="3000" b="1" dirty="0" smtClean="0">
                <a:latin typeface="Comic Sans MS"/>
              </a:rPr>
              <a:t>жизни </a:t>
            </a:r>
            <a:br>
              <a:rPr lang="ru-RU" sz="3000" b="1" dirty="0" smtClean="0">
                <a:latin typeface="Comic Sans MS"/>
              </a:rPr>
            </a:br>
            <a:r>
              <a:rPr lang="ru-RU" sz="3000" b="1" dirty="0" smtClean="0">
                <a:latin typeface="Comic Sans MS"/>
              </a:rPr>
              <a:t> ребенка</a:t>
            </a:r>
            <a:r>
              <a:rPr lang="ru-RU" sz="3000" b="1" dirty="0">
                <a:latin typeface="Comic Sans MS"/>
              </a:rPr>
              <a:t>, </a:t>
            </a:r>
            <a:r>
              <a:rPr lang="ru-RU" sz="3000" b="1" dirty="0" smtClean="0">
                <a:latin typeface="Comic Sans MS"/>
              </a:rPr>
              <a:t>все более </a:t>
            </a:r>
            <a:br>
              <a:rPr lang="ru-RU" sz="3000" b="1" dirty="0" smtClean="0">
                <a:latin typeface="Comic Sans MS"/>
              </a:rPr>
            </a:br>
            <a:r>
              <a:rPr lang="ru-RU" sz="3000" b="1" dirty="0" smtClean="0">
                <a:latin typeface="Comic Sans MS"/>
              </a:rPr>
              <a:t> выраженной становится </a:t>
            </a:r>
            <a:br>
              <a:rPr lang="ru-RU" sz="3000" b="1" dirty="0" smtClean="0">
                <a:latin typeface="Comic Sans MS"/>
              </a:rPr>
            </a:br>
            <a:r>
              <a:rPr lang="ru-RU" sz="3000" b="1" dirty="0" smtClean="0">
                <a:latin typeface="Comic Sans MS"/>
              </a:rPr>
              <a:t> потребность в признании </a:t>
            </a:r>
            <a:br>
              <a:rPr lang="ru-RU" sz="3000" b="1" dirty="0" smtClean="0">
                <a:latin typeface="Comic Sans MS"/>
              </a:rPr>
            </a:br>
            <a:r>
              <a:rPr lang="ru-RU" sz="3000" b="1" dirty="0" smtClean="0">
                <a:latin typeface="Comic Sans MS"/>
              </a:rPr>
              <a:t> и уважении со стороны </a:t>
            </a:r>
            <a:br>
              <a:rPr lang="ru-RU" sz="3000" b="1" dirty="0" smtClean="0">
                <a:latin typeface="Comic Sans MS"/>
              </a:rPr>
            </a:br>
            <a:r>
              <a:rPr lang="ru-RU" sz="3000" b="1" dirty="0" smtClean="0">
                <a:latin typeface="Comic Sans MS"/>
              </a:rPr>
              <a:t>  ровесников</a:t>
            </a:r>
            <a:r>
              <a:rPr lang="ru-RU" sz="3000" b="1" dirty="0">
                <a:latin typeface="Comic Sans MS"/>
              </a:rPr>
              <a:t>. </a:t>
            </a:r>
            <a:endParaRPr lang="ru-RU" sz="3000" b="1" dirty="0"/>
          </a:p>
        </p:txBody>
      </p:sp>
      <p:pic>
        <p:nvPicPr>
          <p:cNvPr id="11266" name="Picture 2" descr="C:\Users\Olga\Desktop\2015-2016учгод\фото средн гр\IMG_20150903_11523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6096" y="1196752"/>
            <a:ext cx="3384376"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823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064896" cy="6309320"/>
          </a:xfrm>
        </p:spPr>
        <p:txBody>
          <a:bodyPr>
            <a:normAutofit/>
          </a:bodyPr>
          <a:lstStyle/>
          <a:p>
            <a:r>
              <a:rPr lang="ru-RU" sz="3600" b="1" u="sng" dirty="0" smtClean="0">
                <a:solidFill>
                  <a:schemeClr val="accent3"/>
                </a:solidFill>
                <a:latin typeface="Comic Sans MS"/>
              </a:rPr>
              <a:t>6.Активная </a:t>
            </a:r>
            <a:r>
              <a:rPr lang="ru-RU" sz="3600" b="1" u="sng" dirty="0">
                <a:solidFill>
                  <a:schemeClr val="accent3"/>
                </a:solidFill>
                <a:latin typeface="Comic Sans MS"/>
              </a:rPr>
              <a:t>любознательность</a:t>
            </a:r>
            <a:r>
              <a:rPr lang="ru-RU" sz="3600" b="1" u="sng" dirty="0">
                <a:solidFill>
                  <a:schemeClr val="accent3"/>
                </a:solidFill>
                <a:latin typeface="Arial"/>
              </a:rPr>
              <a:t>. </a:t>
            </a:r>
            <a:r>
              <a:rPr lang="ru-RU" sz="3100" dirty="0">
                <a:solidFill>
                  <a:schemeClr val="accent3"/>
                </a:solidFill>
                <a:latin typeface="Arial"/>
              </a:rPr>
              <a:t/>
            </a:r>
            <a:br>
              <a:rPr lang="ru-RU" sz="3100" dirty="0">
                <a:solidFill>
                  <a:schemeClr val="accent3"/>
                </a:solidFill>
                <a:latin typeface="Arial"/>
              </a:rPr>
            </a:br>
            <a:r>
              <a:rPr lang="ru-RU" sz="2800" b="1" dirty="0" smtClean="0">
                <a:solidFill>
                  <a:schemeClr val="accent3"/>
                </a:solidFill>
                <a:latin typeface="Comic Sans MS"/>
              </a:rPr>
              <a:t>Дети </a:t>
            </a:r>
            <a:r>
              <a:rPr lang="ru-RU" sz="2800" b="1" dirty="0">
                <a:solidFill>
                  <a:schemeClr val="accent3"/>
                </a:solidFill>
                <a:latin typeface="Comic Sans MS"/>
              </a:rPr>
              <a:t>готовы все время говорить, </a:t>
            </a:r>
            <a:r>
              <a:rPr lang="ru-RU" sz="2800" b="1" dirty="0" smtClean="0">
                <a:solidFill>
                  <a:schemeClr val="accent3"/>
                </a:solidFill>
                <a:latin typeface="Comic Sans MS"/>
              </a:rPr>
              <a:t>обсуждать </a:t>
            </a:r>
            <a:r>
              <a:rPr lang="ru-RU" sz="2800" b="1" dirty="0">
                <a:solidFill>
                  <a:schemeClr val="accent3"/>
                </a:solidFill>
                <a:latin typeface="Comic Sans MS"/>
              </a:rPr>
              <a:t>различные вопросы. </a:t>
            </a:r>
            <a:r>
              <a:rPr lang="ru-RU" sz="2800" b="1" dirty="0" smtClean="0">
                <a:solidFill>
                  <a:schemeClr val="accent3"/>
                </a:solidFill>
                <a:latin typeface="Comic Sans MS"/>
              </a:rPr>
              <a:t>Но </a:t>
            </a:r>
            <a:br>
              <a:rPr lang="ru-RU" sz="2800" b="1" dirty="0" smtClean="0">
                <a:solidFill>
                  <a:schemeClr val="accent3"/>
                </a:solidFill>
                <a:latin typeface="Comic Sans MS"/>
              </a:rPr>
            </a:br>
            <a:r>
              <a:rPr lang="ru-RU" sz="2800" b="1" dirty="0" smtClean="0">
                <a:solidFill>
                  <a:schemeClr val="accent3"/>
                </a:solidFill>
                <a:latin typeface="Comic Sans MS"/>
              </a:rPr>
              <a:t>у них еще недостаточно </a:t>
            </a:r>
            <a:br>
              <a:rPr lang="ru-RU" sz="2800" b="1" dirty="0" smtClean="0">
                <a:solidFill>
                  <a:schemeClr val="accent3"/>
                </a:solidFill>
                <a:latin typeface="Comic Sans MS"/>
              </a:rPr>
            </a:br>
            <a:r>
              <a:rPr lang="ru-RU" sz="2800" b="1" dirty="0" smtClean="0">
                <a:solidFill>
                  <a:schemeClr val="accent3"/>
                </a:solidFill>
                <a:latin typeface="Comic Sans MS"/>
              </a:rPr>
              <a:t>развита произвольность</a:t>
            </a:r>
            <a:r>
              <a:rPr lang="ru-RU" sz="2800" b="1" dirty="0">
                <a:solidFill>
                  <a:schemeClr val="accent3"/>
                </a:solidFill>
                <a:latin typeface="Comic Sans MS"/>
              </a:rPr>
              <a:t>, </a:t>
            </a:r>
            <a:r>
              <a:rPr lang="ru-RU" sz="2800" b="1" dirty="0" smtClean="0">
                <a:solidFill>
                  <a:schemeClr val="accent3"/>
                </a:solidFill>
                <a:latin typeface="Comic Sans MS"/>
              </a:rPr>
              <a:t/>
            </a:r>
            <a:br>
              <a:rPr lang="ru-RU" sz="2800" b="1" dirty="0" smtClean="0">
                <a:solidFill>
                  <a:schemeClr val="accent3"/>
                </a:solidFill>
                <a:latin typeface="Comic Sans MS"/>
              </a:rPr>
            </a:br>
            <a:r>
              <a:rPr lang="ru-RU" sz="2800" b="1" dirty="0" smtClean="0">
                <a:solidFill>
                  <a:schemeClr val="accent3"/>
                </a:solidFill>
                <a:latin typeface="Comic Sans MS"/>
              </a:rPr>
              <a:t>то </a:t>
            </a:r>
            <a:r>
              <a:rPr lang="ru-RU" sz="2800" b="1" dirty="0">
                <a:solidFill>
                  <a:schemeClr val="accent3"/>
                </a:solidFill>
                <a:latin typeface="Comic Sans MS"/>
              </a:rPr>
              <a:t>есть </a:t>
            </a:r>
            <a:r>
              <a:rPr lang="ru-RU" sz="2800" b="1" dirty="0" smtClean="0">
                <a:solidFill>
                  <a:schemeClr val="accent3"/>
                </a:solidFill>
                <a:latin typeface="Comic Sans MS"/>
              </a:rPr>
              <a:t>способность </a:t>
            </a:r>
            <a:br>
              <a:rPr lang="ru-RU" sz="2800" b="1" dirty="0" smtClean="0">
                <a:solidFill>
                  <a:schemeClr val="accent3"/>
                </a:solidFill>
                <a:latin typeface="Comic Sans MS"/>
              </a:rPr>
            </a:br>
            <a:r>
              <a:rPr lang="ru-RU" sz="2800" b="1" dirty="0" smtClean="0">
                <a:solidFill>
                  <a:schemeClr val="accent3"/>
                </a:solidFill>
                <a:latin typeface="Comic Sans MS"/>
              </a:rPr>
              <a:t>заниматься </a:t>
            </a:r>
            <a:r>
              <a:rPr lang="ru-RU" sz="2800" b="1" dirty="0">
                <a:solidFill>
                  <a:schemeClr val="accent3"/>
                </a:solidFill>
                <a:latin typeface="Comic Sans MS"/>
              </a:rPr>
              <a:t>тем, </a:t>
            </a:r>
            <a:r>
              <a:rPr lang="ru-RU" sz="2800" b="1" dirty="0" smtClean="0">
                <a:solidFill>
                  <a:schemeClr val="accent3"/>
                </a:solidFill>
                <a:latin typeface="Comic Sans MS"/>
              </a:rPr>
              <a:t>что им </a:t>
            </a:r>
            <a:br>
              <a:rPr lang="ru-RU" sz="2800" b="1" dirty="0" smtClean="0">
                <a:solidFill>
                  <a:schemeClr val="accent3"/>
                </a:solidFill>
                <a:latin typeface="Comic Sans MS"/>
              </a:rPr>
            </a:br>
            <a:r>
              <a:rPr lang="ru-RU" sz="2800" b="1" dirty="0" smtClean="0">
                <a:solidFill>
                  <a:schemeClr val="accent3"/>
                </a:solidFill>
                <a:latin typeface="Comic Sans MS"/>
              </a:rPr>
              <a:t>неинтересно</a:t>
            </a:r>
            <a:r>
              <a:rPr lang="ru-RU" sz="2800" b="1" dirty="0">
                <a:solidFill>
                  <a:schemeClr val="accent3"/>
                </a:solidFill>
                <a:latin typeface="Comic Sans MS"/>
              </a:rPr>
              <a:t>, и </a:t>
            </a:r>
            <a:r>
              <a:rPr lang="ru-RU" sz="2800" b="1" dirty="0" smtClean="0">
                <a:solidFill>
                  <a:schemeClr val="accent3"/>
                </a:solidFill>
                <a:latin typeface="Comic Sans MS"/>
              </a:rPr>
              <a:t>поэтому </a:t>
            </a:r>
            <a:br>
              <a:rPr lang="ru-RU" sz="2800" b="1" dirty="0" smtClean="0">
                <a:solidFill>
                  <a:schemeClr val="accent3"/>
                </a:solidFill>
                <a:latin typeface="Comic Sans MS"/>
              </a:rPr>
            </a:br>
            <a:r>
              <a:rPr lang="ru-RU" sz="2800" b="1" dirty="0" smtClean="0">
                <a:solidFill>
                  <a:schemeClr val="accent3"/>
                </a:solidFill>
                <a:latin typeface="Comic Sans MS"/>
              </a:rPr>
              <a:t>их познавательный </a:t>
            </a:r>
            <a:br>
              <a:rPr lang="ru-RU" sz="2800" b="1" dirty="0" smtClean="0">
                <a:solidFill>
                  <a:schemeClr val="accent3"/>
                </a:solidFill>
                <a:latin typeface="Comic Sans MS"/>
              </a:rPr>
            </a:br>
            <a:r>
              <a:rPr lang="ru-RU" sz="2800" b="1" dirty="0" smtClean="0">
                <a:solidFill>
                  <a:schemeClr val="accent3"/>
                </a:solidFill>
                <a:latin typeface="Comic Sans MS"/>
              </a:rPr>
              <a:t>интерес лучше всего </a:t>
            </a:r>
            <a:br>
              <a:rPr lang="ru-RU" sz="2800" b="1" dirty="0" smtClean="0">
                <a:solidFill>
                  <a:schemeClr val="accent3"/>
                </a:solidFill>
                <a:latin typeface="Comic Sans MS"/>
              </a:rPr>
            </a:br>
            <a:r>
              <a:rPr lang="ru-RU" sz="2800" b="1" dirty="0" smtClean="0">
                <a:solidFill>
                  <a:schemeClr val="accent3"/>
                </a:solidFill>
                <a:latin typeface="Comic Sans MS"/>
              </a:rPr>
              <a:t>утоляется в </a:t>
            </a:r>
            <a:r>
              <a:rPr lang="ru-RU" sz="2800" b="1" dirty="0" err="1" smtClean="0">
                <a:solidFill>
                  <a:schemeClr val="accent3"/>
                </a:solidFill>
                <a:latin typeface="Comic Sans MS"/>
              </a:rPr>
              <a:t>увлекатель</a:t>
            </a:r>
            <a:r>
              <a:rPr lang="ru-RU" sz="2800" b="1" dirty="0" smtClean="0">
                <a:solidFill>
                  <a:schemeClr val="accent3"/>
                </a:solidFill>
                <a:latin typeface="Comic Sans MS"/>
              </a:rPr>
              <a:t>-</a:t>
            </a:r>
            <a:br>
              <a:rPr lang="ru-RU" sz="2800" b="1" dirty="0" smtClean="0">
                <a:solidFill>
                  <a:schemeClr val="accent3"/>
                </a:solidFill>
                <a:latin typeface="Comic Sans MS"/>
              </a:rPr>
            </a:br>
            <a:r>
              <a:rPr lang="ru-RU" sz="2800" b="1" dirty="0" smtClean="0">
                <a:solidFill>
                  <a:schemeClr val="accent3"/>
                </a:solidFill>
                <a:latin typeface="Comic Sans MS"/>
              </a:rPr>
              <a:t>ном разговоре или </a:t>
            </a:r>
            <a:br>
              <a:rPr lang="ru-RU" sz="2800" b="1" dirty="0" smtClean="0">
                <a:solidFill>
                  <a:schemeClr val="accent3"/>
                </a:solidFill>
                <a:latin typeface="Comic Sans MS"/>
              </a:rPr>
            </a:br>
            <a:r>
              <a:rPr lang="ru-RU" sz="2800" b="1" dirty="0" smtClean="0">
                <a:solidFill>
                  <a:schemeClr val="accent3"/>
                </a:solidFill>
                <a:latin typeface="Comic Sans MS"/>
              </a:rPr>
              <a:t>занимательной игре</a:t>
            </a:r>
            <a:r>
              <a:rPr lang="ru-RU" sz="3100" b="1" dirty="0" smtClean="0">
                <a:solidFill>
                  <a:schemeClr val="accent3"/>
                </a:solidFill>
                <a:latin typeface="Comic Sans MS"/>
              </a:rPr>
              <a:t>.</a:t>
            </a:r>
            <a:endParaRPr lang="ru-RU" sz="3100" b="1" dirty="0">
              <a:solidFill>
                <a:schemeClr val="accent3"/>
              </a:solidFill>
            </a:endParaRPr>
          </a:p>
        </p:txBody>
      </p:sp>
      <p:pic>
        <p:nvPicPr>
          <p:cNvPr id="12290" name="Picture 2" descr="C:\Users\Olga\Desktop\IMG_20150806_103511.jpg"/>
          <p:cNvPicPr>
            <a:picLocks noGrp="1" noChangeAspect="1" noChangeArrowheads="1"/>
          </p:cNvPicPr>
          <p:nvPr>
            <p:ph idx="1"/>
          </p:nvPr>
        </p:nvPicPr>
        <p:blipFill>
          <a:blip r:embed="rId2" cstate="print">
            <a:extLst>
              <a:ext uri="{28A0092B-C50C-407E-A947-70E740481C1C}">
                <a14:useLocalDpi xmlns:a14="http://schemas.microsoft.com/office/drawing/2010/main"/>
              </a:ext>
            </a:extLst>
          </a:blip>
          <a:srcRect/>
          <a:stretch>
            <a:fillRect/>
          </a:stretch>
        </p:blipFill>
        <p:spPr bwMode="auto">
          <a:xfrm>
            <a:off x="5220072" y="1628800"/>
            <a:ext cx="3312368"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74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20689"/>
            <a:ext cx="8136904" cy="720079"/>
          </a:xfrm>
        </p:spPr>
        <p:txBody>
          <a:bodyPr/>
          <a:lstStyle/>
          <a:p>
            <a:pPr algn="ctr"/>
            <a:r>
              <a:rPr lang="ru-RU" sz="3600" b="1" u="sng" dirty="0">
                <a:solidFill>
                  <a:srgbClr val="FF0000"/>
                </a:solidFill>
              </a:rPr>
              <a:t>Вам, как его родителям, важно:</a:t>
            </a:r>
            <a:endParaRPr lang="ru-RU" dirty="0"/>
          </a:p>
        </p:txBody>
      </p:sp>
      <p:sp>
        <p:nvSpPr>
          <p:cNvPr id="3" name="Текст 2"/>
          <p:cNvSpPr>
            <a:spLocks noGrp="1"/>
          </p:cNvSpPr>
          <p:nvPr>
            <p:ph type="body" idx="1"/>
          </p:nvPr>
        </p:nvSpPr>
        <p:spPr>
          <a:xfrm>
            <a:off x="611560" y="1340768"/>
            <a:ext cx="7920879" cy="5040560"/>
          </a:xfrm>
        </p:spPr>
        <p:txBody>
          <a:bodyPr>
            <a:normAutofit lnSpcReduction="10000"/>
          </a:bodyPr>
          <a:lstStyle/>
          <a:p>
            <a:pPr lvl="0">
              <a:spcBef>
                <a:spcPts val="0"/>
              </a:spcBef>
              <a:buClrTx/>
              <a:buSzTx/>
            </a:pPr>
            <a:endParaRPr lang="ru-RU" sz="900" dirty="0">
              <a:solidFill>
                <a:srgbClr val="000000"/>
              </a:solidFill>
              <a:latin typeface="Comic Sans MS"/>
            </a:endParaRPr>
          </a:p>
          <a:p>
            <a:pPr marL="285750" lvl="0" indent="-285750">
              <a:spcBef>
                <a:spcPts val="0"/>
              </a:spcBef>
              <a:buClrTx/>
              <a:buSzTx/>
              <a:buFont typeface="Arial" pitchFamily="34" charset="0"/>
              <a:buChar char="•"/>
            </a:pPr>
            <a:r>
              <a:rPr lang="ru-RU" sz="1800" dirty="0" smtClean="0">
                <a:solidFill>
                  <a:schemeClr val="accent3"/>
                </a:solidFill>
                <a:latin typeface="Comic Sans MS"/>
              </a:rPr>
              <a:t>   </a:t>
            </a:r>
            <a:r>
              <a:rPr lang="ru-RU" sz="1600" dirty="0" smtClean="0">
                <a:solidFill>
                  <a:schemeClr val="accent3"/>
                </a:solidFill>
                <a:latin typeface="Comic Sans MS"/>
              </a:rPr>
              <a:t>Понять</a:t>
            </a:r>
            <a:r>
              <a:rPr lang="ru-RU" sz="1600" dirty="0">
                <a:solidFill>
                  <a:schemeClr val="accent3"/>
                </a:solidFill>
                <a:latin typeface="Comic Sans MS"/>
              </a:rPr>
              <a:t>, каковы в вашей семье правила и законы, которые ребенку не позволено нарушать. Помнить, что законов и запретов не должно быть слишком много, иначе их трудно </a:t>
            </a:r>
            <a:r>
              <a:rPr lang="ru-RU" sz="1600" dirty="0" smtClean="0">
                <a:solidFill>
                  <a:schemeClr val="accent3"/>
                </a:solidFill>
                <a:latin typeface="Comic Sans MS"/>
              </a:rPr>
              <a:t>выполнить;</a:t>
            </a:r>
            <a:endParaRPr lang="ru-RU" sz="1600" dirty="0">
              <a:solidFill>
                <a:schemeClr val="accent3"/>
              </a:solidFill>
              <a:latin typeface="Comic Sans MS"/>
            </a:endParaRPr>
          </a:p>
          <a:p>
            <a:pPr marL="285750" indent="-285750">
              <a:buFont typeface="Arial" pitchFamily="34" charset="0"/>
              <a:buChar char="•"/>
            </a:pPr>
            <a:r>
              <a:rPr lang="ru-RU" sz="1600" dirty="0" smtClean="0">
                <a:solidFill>
                  <a:schemeClr val="accent3"/>
                </a:solidFill>
                <a:latin typeface="Comic Sans MS"/>
              </a:rPr>
              <a:t>   По </a:t>
            </a:r>
            <a:r>
              <a:rPr lang="ru-RU" sz="1600" dirty="0">
                <a:solidFill>
                  <a:schemeClr val="accent3"/>
                </a:solidFill>
                <a:latin typeface="Comic Sans MS"/>
              </a:rPr>
              <a:t>возможности вместо запретов предлагать альтернативы, формулируя их так</a:t>
            </a:r>
            <a:r>
              <a:rPr lang="ru-RU" sz="1600" dirty="0" smtClean="0">
                <a:solidFill>
                  <a:schemeClr val="accent3"/>
                </a:solidFill>
                <a:latin typeface="Comic Sans MS"/>
              </a:rPr>
              <a:t>: </a:t>
            </a:r>
            <a:r>
              <a:rPr lang="ru-RU" sz="1600" u="sng" dirty="0" smtClean="0">
                <a:solidFill>
                  <a:srgbClr val="C00000"/>
                </a:solidFill>
                <a:latin typeface="Comic Sans MS"/>
              </a:rPr>
              <a:t>«</a:t>
            </a:r>
            <a:r>
              <a:rPr lang="ru-RU" sz="1600" u="sng" dirty="0">
                <a:solidFill>
                  <a:srgbClr val="C00000"/>
                </a:solidFill>
                <a:latin typeface="Comic Sans MS"/>
              </a:rPr>
              <a:t>Тебе нельзя рисовать на стене, но можно на этом куске бумаги». </a:t>
            </a:r>
            <a:r>
              <a:rPr lang="ru-RU" sz="1600" dirty="0">
                <a:solidFill>
                  <a:schemeClr val="accent3"/>
                </a:solidFill>
                <a:latin typeface="Comic Sans MS"/>
              </a:rPr>
              <a:t>запреты рождают в ребенке либо чувство вины, либо злость и протест. Если вы что-то однозначно запрещаете ребенку, будьте готовы выдержать его </a:t>
            </a:r>
            <a:r>
              <a:rPr lang="ru-RU" sz="1600" dirty="0" smtClean="0">
                <a:solidFill>
                  <a:schemeClr val="accent3"/>
                </a:solidFill>
                <a:latin typeface="Comic Sans MS"/>
              </a:rPr>
              <a:t>справедливую </a:t>
            </a:r>
            <a:r>
              <a:rPr lang="ru-RU" sz="1600" dirty="0">
                <a:solidFill>
                  <a:schemeClr val="accent3"/>
                </a:solidFill>
                <a:latin typeface="Comic Sans MS"/>
              </a:rPr>
              <a:t>злость или обиду по этому </a:t>
            </a:r>
            <a:r>
              <a:rPr lang="ru-RU" sz="1600" dirty="0" smtClean="0">
                <a:solidFill>
                  <a:schemeClr val="accent3"/>
                </a:solidFill>
                <a:latin typeface="Comic Sans MS"/>
              </a:rPr>
              <a:t>поводу;</a:t>
            </a:r>
            <a:endParaRPr lang="ru-RU" sz="800" dirty="0">
              <a:solidFill>
                <a:schemeClr val="accent3"/>
              </a:solidFill>
              <a:latin typeface="Comic Sans MS"/>
            </a:endParaRPr>
          </a:p>
          <a:p>
            <a:pPr marL="285750" indent="-285750">
              <a:buFont typeface="Arial" pitchFamily="34" charset="0"/>
              <a:buChar char="•"/>
            </a:pPr>
            <a:r>
              <a:rPr lang="ru-RU" sz="1600" dirty="0" smtClean="0">
                <a:solidFill>
                  <a:schemeClr val="accent3"/>
                </a:solidFill>
                <a:latin typeface="Comic Sans MS"/>
              </a:rPr>
              <a:t>    Говорить </a:t>
            </a:r>
            <a:r>
              <a:rPr lang="ru-RU" sz="1600" dirty="0">
                <a:solidFill>
                  <a:schemeClr val="accent3"/>
                </a:solidFill>
                <a:latin typeface="Comic Sans MS"/>
              </a:rPr>
              <a:t>ребенку о своих чувствах, чтобы он лучше понимал, какую реакцию в другом человеке рождают те или иные его поступки. </a:t>
            </a:r>
          </a:p>
          <a:p>
            <a:pPr marL="285750" indent="-285750">
              <a:buFont typeface="Arial" pitchFamily="34" charset="0"/>
              <a:buChar char="•"/>
            </a:pPr>
            <a:r>
              <a:rPr lang="ru-RU" sz="1600" dirty="0" smtClean="0">
                <a:solidFill>
                  <a:schemeClr val="accent3"/>
                </a:solidFill>
                <a:latin typeface="Comic Sans MS"/>
              </a:rPr>
              <a:t>    Быть </a:t>
            </a:r>
            <a:r>
              <a:rPr lang="ru-RU" sz="1600" dirty="0">
                <a:solidFill>
                  <a:schemeClr val="accent3"/>
                </a:solidFill>
                <a:latin typeface="Comic Sans MS"/>
              </a:rPr>
              <a:t>готовыми к тому, чтобы разобраться вместе с ним в сложной этической ситуации. </a:t>
            </a:r>
          </a:p>
          <a:p>
            <a:pPr marL="285750" indent="-285750">
              <a:buFont typeface="Arial" pitchFamily="34" charset="0"/>
              <a:buChar char="•"/>
            </a:pPr>
            <a:r>
              <a:rPr lang="ru-RU" sz="1600" dirty="0" smtClean="0">
                <a:solidFill>
                  <a:schemeClr val="accent3"/>
                </a:solidFill>
                <a:latin typeface="Comic Sans MS"/>
              </a:rPr>
              <a:t>    Самим </a:t>
            </a:r>
            <a:r>
              <a:rPr lang="ru-RU" sz="1600" dirty="0">
                <a:solidFill>
                  <a:schemeClr val="accent3"/>
                </a:solidFill>
                <a:latin typeface="Comic Sans MS"/>
              </a:rPr>
              <a:t>жить в согласии с теми этическими принципами, которые вы транслируете ребенку. </a:t>
            </a:r>
            <a:endParaRPr lang="ru-RU" sz="1600" dirty="0" smtClean="0">
              <a:solidFill>
                <a:schemeClr val="accent3"/>
              </a:solidFill>
              <a:latin typeface="Comic Sans MS"/>
            </a:endParaRPr>
          </a:p>
          <a:p>
            <a:pPr marL="171450" indent="-171450">
              <a:buFont typeface="Arial" pitchFamily="34" charset="0"/>
              <a:buChar char="•"/>
            </a:pPr>
            <a:endParaRPr lang="ru-RU" sz="800" dirty="0">
              <a:solidFill>
                <a:schemeClr val="accent3"/>
              </a:solidFill>
              <a:latin typeface="Comic Sans MS"/>
            </a:endParaRPr>
          </a:p>
          <a:p>
            <a:pPr marL="285750" indent="-285750">
              <a:buFont typeface="Arial" pitchFamily="34" charset="0"/>
              <a:buChar char="•"/>
            </a:pPr>
            <a:r>
              <a:rPr lang="ru-RU" sz="1600" dirty="0" smtClean="0">
                <a:solidFill>
                  <a:schemeClr val="accent3"/>
                </a:solidFill>
                <a:latin typeface="Comic Sans MS"/>
              </a:rPr>
              <a:t>     Помнить </a:t>
            </a:r>
            <a:r>
              <a:rPr lang="ru-RU" sz="1600" dirty="0">
                <a:solidFill>
                  <a:schemeClr val="accent3"/>
                </a:solidFill>
                <a:latin typeface="Comic Sans MS"/>
              </a:rPr>
              <a:t>о том, что не стоит при ребенке рассказывать различные страшные истории, говорить о тяжелых болезнях и смерти, потому что для некоторых детей подобная информация может стать сверхсильным раздражителем. Важно выслушивать ребенка, разделять с ним его страхи, позволяя ему проживать их вместе с вами. </a:t>
            </a:r>
            <a:endParaRPr lang="ru-RU" sz="1600" dirty="0">
              <a:solidFill>
                <a:schemeClr val="accent3"/>
              </a:solidFill>
            </a:endParaRPr>
          </a:p>
        </p:txBody>
      </p:sp>
    </p:spTree>
    <p:extLst>
      <p:ext uri="{BB962C8B-B14F-4D97-AF65-F5344CB8AC3E}">
        <p14:creationId xmlns:p14="http://schemas.microsoft.com/office/powerpoint/2010/main" val="3171767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4"/>
            <a:ext cx="6480720" cy="792088"/>
          </a:xfrm>
        </p:spPr>
        <p:txBody>
          <a:bodyPr>
            <a:normAutofit/>
          </a:bodyPr>
          <a:lstStyle/>
          <a:p>
            <a:pPr algn="ctr"/>
            <a:r>
              <a:rPr lang="ru-RU" sz="3200" b="1" u="sng" dirty="0">
                <a:solidFill>
                  <a:srgbClr val="FF0000"/>
                </a:solidFill>
              </a:rPr>
              <a:t>Вам, как </a:t>
            </a:r>
            <a:r>
              <a:rPr lang="ru-RU" sz="3200" b="1" u="sng" dirty="0" smtClean="0">
                <a:solidFill>
                  <a:srgbClr val="FF0000"/>
                </a:solidFill>
              </a:rPr>
              <a:t> </a:t>
            </a:r>
            <a:r>
              <a:rPr lang="ru-RU" sz="3200" b="1" u="sng" dirty="0">
                <a:solidFill>
                  <a:srgbClr val="FF0000"/>
                </a:solidFill>
              </a:rPr>
              <a:t>родителям, важно:</a:t>
            </a:r>
            <a:endParaRPr lang="ru-RU" sz="3200" dirty="0"/>
          </a:p>
        </p:txBody>
      </p:sp>
      <p:sp>
        <p:nvSpPr>
          <p:cNvPr id="3" name="Текст 2"/>
          <p:cNvSpPr>
            <a:spLocks noGrp="1"/>
          </p:cNvSpPr>
          <p:nvPr>
            <p:ph type="body" idx="1"/>
          </p:nvPr>
        </p:nvSpPr>
        <p:spPr>
          <a:xfrm>
            <a:off x="395536" y="1124744"/>
            <a:ext cx="8136903" cy="5733256"/>
          </a:xfrm>
        </p:spPr>
        <p:txBody>
          <a:bodyPr>
            <a:normAutofit/>
          </a:bodyPr>
          <a:lstStyle/>
          <a:p>
            <a:pPr lvl="0">
              <a:buClr>
                <a:srgbClr val="94C600"/>
              </a:buClr>
            </a:pPr>
            <a:r>
              <a:rPr lang="ru-RU" sz="1000" b="1" dirty="0" smtClean="0">
                <a:solidFill>
                  <a:srgbClr val="000000"/>
                </a:solidFill>
                <a:latin typeface="Comic Sans MS"/>
              </a:rPr>
              <a:t>   </a:t>
            </a:r>
            <a:r>
              <a:rPr lang="ru-RU" sz="1800" dirty="0" smtClean="0">
                <a:solidFill>
                  <a:srgbClr val="94C600">
                    <a:lumMod val="75000"/>
                  </a:srgbClr>
                </a:solidFill>
                <a:latin typeface="Comic Sans MS"/>
              </a:rPr>
              <a:t>-</a:t>
            </a:r>
            <a:r>
              <a:rPr lang="ru-RU" sz="1800" dirty="0">
                <a:solidFill>
                  <a:srgbClr val="94C600">
                    <a:lumMod val="75000"/>
                  </a:srgbClr>
                </a:solidFill>
                <a:latin typeface="Comic Sans MS"/>
              </a:rPr>
              <a:t>Быть открытым к вопросам ребенка, интересоваться его мнением,   превращая его жажду знания в способность самому найти ответы на  интересующие его вопросы. Полезно обсуждать с ребенком любые     события и явления, </a:t>
            </a:r>
            <a:r>
              <a:rPr lang="ru-RU" sz="1800" dirty="0" smtClean="0">
                <a:solidFill>
                  <a:srgbClr val="94C600">
                    <a:lumMod val="75000"/>
                  </a:srgbClr>
                </a:solidFill>
                <a:latin typeface="Comic Sans MS"/>
              </a:rPr>
              <a:t>интересующие его;</a:t>
            </a:r>
            <a:endParaRPr lang="ru-RU" sz="1800" dirty="0">
              <a:solidFill>
                <a:srgbClr val="94C600">
                  <a:lumMod val="75000"/>
                </a:srgbClr>
              </a:solidFill>
              <a:latin typeface="Comic Sans MS"/>
            </a:endParaRPr>
          </a:p>
          <a:p>
            <a:r>
              <a:rPr lang="ru-RU" sz="1800" dirty="0" smtClean="0">
                <a:solidFill>
                  <a:schemeClr val="accent1">
                    <a:lumMod val="75000"/>
                  </a:schemeClr>
                </a:solidFill>
                <a:latin typeface="Comic Sans MS"/>
              </a:rPr>
              <a:t> -Предоставлять </a:t>
            </a:r>
            <a:r>
              <a:rPr lang="ru-RU" sz="1800" dirty="0">
                <a:solidFill>
                  <a:schemeClr val="accent1">
                    <a:lumMod val="75000"/>
                  </a:schemeClr>
                </a:solidFill>
                <a:latin typeface="Comic Sans MS"/>
              </a:rPr>
              <a:t>ребенку возможности для проявления его творчества </a:t>
            </a:r>
            <a:r>
              <a:rPr lang="ru-RU" sz="1800" dirty="0" smtClean="0">
                <a:solidFill>
                  <a:schemeClr val="accent1">
                    <a:lumMod val="75000"/>
                  </a:schemeClr>
                </a:solidFill>
                <a:latin typeface="Comic Sans MS"/>
              </a:rPr>
              <a:t>          и самовыражения</a:t>
            </a:r>
            <a:r>
              <a:rPr lang="ru-RU" sz="1800" dirty="0">
                <a:solidFill>
                  <a:schemeClr val="accent1">
                    <a:lumMod val="75000"/>
                  </a:schemeClr>
                </a:solidFill>
                <a:latin typeface="Comic Sans MS"/>
              </a:rPr>
              <a:t>;</a:t>
            </a:r>
          </a:p>
          <a:p>
            <a:r>
              <a:rPr lang="ru-RU" sz="1800" dirty="0" smtClean="0">
                <a:solidFill>
                  <a:schemeClr val="accent1">
                    <a:lumMod val="75000"/>
                  </a:schemeClr>
                </a:solidFill>
                <a:latin typeface="Comic Sans MS"/>
              </a:rPr>
              <a:t> -Обеспечить </a:t>
            </a:r>
            <a:r>
              <a:rPr lang="ru-RU" sz="1800" dirty="0">
                <a:solidFill>
                  <a:schemeClr val="accent1">
                    <a:lumMod val="75000"/>
                  </a:schemeClr>
                </a:solidFill>
                <a:latin typeface="Comic Sans MS"/>
              </a:rPr>
              <a:t>ребенку </a:t>
            </a:r>
            <a:r>
              <a:rPr lang="ru-RU" sz="1800" dirty="0" smtClean="0">
                <a:solidFill>
                  <a:schemeClr val="accent1">
                    <a:lumMod val="75000"/>
                  </a:schemeClr>
                </a:solidFill>
                <a:latin typeface="Comic Sans MS"/>
              </a:rPr>
              <a:t>возможность</a:t>
            </a:r>
          </a:p>
          <a:p>
            <a:r>
              <a:rPr lang="ru-RU" sz="1800" dirty="0" smtClean="0">
                <a:solidFill>
                  <a:schemeClr val="accent1">
                    <a:lumMod val="75000"/>
                  </a:schemeClr>
                </a:solidFill>
                <a:latin typeface="Comic Sans MS"/>
              </a:rPr>
              <a:t> </a:t>
            </a:r>
            <a:r>
              <a:rPr lang="ru-RU" sz="1800" dirty="0">
                <a:solidFill>
                  <a:schemeClr val="accent1">
                    <a:lumMod val="75000"/>
                  </a:schemeClr>
                </a:solidFill>
                <a:latin typeface="Comic Sans MS"/>
              </a:rPr>
              <a:t>игры с другими детьми </a:t>
            </a:r>
            <a:r>
              <a:rPr lang="ru-RU" sz="1800" dirty="0" smtClean="0">
                <a:solidFill>
                  <a:schemeClr val="accent1">
                    <a:lumMod val="75000"/>
                  </a:schemeClr>
                </a:solidFill>
                <a:latin typeface="Comic Sans MS"/>
              </a:rPr>
              <a:t>; </a:t>
            </a:r>
            <a:endParaRPr lang="ru-RU" sz="1800" dirty="0">
              <a:solidFill>
                <a:schemeClr val="accent1">
                  <a:lumMod val="75000"/>
                </a:schemeClr>
              </a:solidFill>
              <a:latin typeface="Comic Sans MS"/>
            </a:endParaRPr>
          </a:p>
          <a:p>
            <a:r>
              <a:rPr lang="ru-RU" sz="1400" b="1" dirty="0">
                <a:solidFill>
                  <a:schemeClr val="accent1">
                    <a:lumMod val="75000"/>
                  </a:schemeClr>
                </a:solidFill>
                <a:latin typeface="Comic Sans MS"/>
              </a:rPr>
              <a:t> </a:t>
            </a:r>
            <a:r>
              <a:rPr lang="ru-RU" sz="1400" b="1" dirty="0" smtClean="0">
                <a:solidFill>
                  <a:schemeClr val="accent1">
                    <a:lumMod val="75000"/>
                  </a:schemeClr>
                </a:solidFill>
                <a:latin typeface="Comic Sans MS"/>
              </a:rPr>
              <a:t>-</a:t>
            </a:r>
            <a:r>
              <a:rPr lang="ru-RU" sz="1800" dirty="0" smtClean="0">
                <a:solidFill>
                  <a:schemeClr val="accent1">
                    <a:lumMod val="75000"/>
                  </a:schemeClr>
                </a:solidFill>
                <a:latin typeface="Comic Sans MS"/>
              </a:rPr>
              <a:t>Не </a:t>
            </a:r>
            <a:r>
              <a:rPr lang="ru-RU" sz="1800" dirty="0">
                <a:solidFill>
                  <a:schemeClr val="accent1">
                    <a:lumMod val="75000"/>
                  </a:schemeClr>
                </a:solidFill>
                <a:latin typeface="Comic Sans MS"/>
              </a:rPr>
              <a:t>перегружать совесть ребенка. </a:t>
            </a:r>
            <a:endParaRPr lang="ru-RU" sz="1800" dirty="0" smtClean="0">
              <a:solidFill>
                <a:schemeClr val="accent1">
                  <a:lumMod val="75000"/>
                </a:schemeClr>
              </a:solidFill>
              <a:latin typeface="Comic Sans MS"/>
            </a:endParaRPr>
          </a:p>
          <a:p>
            <a:r>
              <a:rPr lang="ru-RU" sz="1800" dirty="0" smtClean="0">
                <a:solidFill>
                  <a:schemeClr val="accent1">
                    <a:lumMod val="75000"/>
                  </a:schemeClr>
                </a:solidFill>
                <a:latin typeface="Comic Sans MS"/>
              </a:rPr>
              <a:t> Чрезмерное </a:t>
            </a:r>
            <a:r>
              <a:rPr lang="ru-RU" sz="1800" dirty="0">
                <a:solidFill>
                  <a:schemeClr val="accent1">
                    <a:lumMod val="75000"/>
                  </a:schemeClr>
                </a:solidFill>
                <a:latin typeface="Comic Sans MS"/>
              </a:rPr>
              <a:t>неодобрение, </a:t>
            </a:r>
            <a:r>
              <a:rPr lang="ru-RU" sz="1800" dirty="0" smtClean="0">
                <a:solidFill>
                  <a:schemeClr val="accent1">
                    <a:lumMod val="75000"/>
                  </a:schemeClr>
                </a:solidFill>
                <a:latin typeface="Comic Sans MS"/>
              </a:rPr>
              <a:t>наказа-</a:t>
            </a:r>
          </a:p>
          <a:p>
            <a:r>
              <a:rPr lang="ru-RU" sz="1800" dirty="0" smtClean="0">
                <a:solidFill>
                  <a:schemeClr val="accent1">
                    <a:lumMod val="75000"/>
                  </a:schemeClr>
                </a:solidFill>
                <a:latin typeface="Comic Sans MS"/>
              </a:rPr>
              <a:t> </a:t>
            </a:r>
            <a:r>
              <a:rPr lang="ru-RU" sz="1800" dirty="0" err="1" smtClean="0">
                <a:solidFill>
                  <a:schemeClr val="accent1">
                    <a:lumMod val="75000"/>
                  </a:schemeClr>
                </a:solidFill>
                <a:latin typeface="Comic Sans MS"/>
              </a:rPr>
              <a:t>ния</a:t>
            </a:r>
            <a:r>
              <a:rPr lang="ru-RU" sz="1800" dirty="0" smtClean="0">
                <a:solidFill>
                  <a:schemeClr val="accent1">
                    <a:lumMod val="75000"/>
                  </a:schemeClr>
                </a:solidFill>
                <a:latin typeface="Comic Sans MS"/>
              </a:rPr>
              <a:t> за </a:t>
            </a:r>
            <a:r>
              <a:rPr lang="ru-RU" sz="1800" dirty="0">
                <a:solidFill>
                  <a:schemeClr val="accent1">
                    <a:lumMod val="75000"/>
                  </a:schemeClr>
                </a:solidFill>
                <a:latin typeface="Comic Sans MS"/>
              </a:rPr>
              <a:t>незначительные </a:t>
            </a:r>
            <a:r>
              <a:rPr lang="ru-RU" sz="1800" dirty="0" smtClean="0">
                <a:solidFill>
                  <a:schemeClr val="accent1">
                    <a:lumMod val="75000"/>
                  </a:schemeClr>
                </a:solidFill>
                <a:latin typeface="Comic Sans MS"/>
              </a:rPr>
              <a:t>проступки</a:t>
            </a:r>
          </a:p>
          <a:p>
            <a:r>
              <a:rPr lang="ru-RU" sz="1800" dirty="0" smtClean="0">
                <a:solidFill>
                  <a:schemeClr val="accent1">
                    <a:lumMod val="75000"/>
                  </a:schemeClr>
                </a:solidFill>
                <a:latin typeface="Comic Sans MS"/>
              </a:rPr>
              <a:t>  и ошибки </a:t>
            </a:r>
            <a:r>
              <a:rPr lang="ru-RU" sz="1800" dirty="0">
                <a:solidFill>
                  <a:schemeClr val="accent1">
                    <a:lumMod val="75000"/>
                  </a:schemeClr>
                </a:solidFill>
                <a:latin typeface="Comic Sans MS"/>
              </a:rPr>
              <a:t>вызывают постоянное </a:t>
            </a:r>
            <a:endParaRPr lang="ru-RU" sz="1800" dirty="0" smtClean="0">
              <a:solidFill>
                <a:schemeClr val="accent1">
                  <a:lumMod val="75000"/>
                </a:schemeClr>
              </a:solidFill>
              <a:latin typeface="Comic Sans MS"/>
            </a:endParaRPr>
          </a:p>
          <a:p>
            <a:r>
              <a:rPr lang="ru-RU" sz="1800" dirty="0" smtClean="0">
                <a:solidFill>
                  <a:schemeClr val="accent1">
                    <a:lumMod val="75000"/>
                  </a:schemeClr>
                </a:solidFill>
                <a:latin typeface="Comic Sans MS"/>
              </a:rPr>
              <a:t> ощущение </a:t>
            </a:r>
            <a:r>
              <a:rPr lang="ru-RU" sz="1800" dirty="0">
                <a:solidFill>
                  <a:schemeClr val="accent1">
                    <a:lumMod val="75000"/>
                  </a:schemeClr>
                </a:solidFill>
                <a:latin typeface="Comic Sans MS"/>
              </a:rPr>
              <a:t>своей вины, страх </a:t>
            </a:r>
            <a:endParaRPr lang="ru-RU" sz="1800" dirty="0" smtClean="0">
              <a:solidFill>
                <a:schemeClr val="accent1">
                  <a:lumMod val="75000"/>
                </a:schemeClr>
              </a:solidFill>
              <a:latin typeface="Comic Sans MS"/>
            </a:endParaRPr>
          </a:p>
          <a:p>
            <a:r>
              <a:rPr lang="ru-RU" sz="1800" dirty="0" smtClean="0">
                <a:solidFill>
                  <a:schemeClr val="accent1">
                    <a:lumMod val="75000"/>
                  </a:schemeClr>
                </a:solidFill>
                <a:latin typeface="Comic Sans MS"/>
              </a:rPr>
              <a:t> перед наказанием</a:t>
            </a:r>
            <a:r>
              <a:rPr lang="ru-RU" sz="1800" dirty="0">
                <a:solidFill>
                  <a:schemeClr val="accent1">
                    <a:lumMod val="75000"/>
                  </a:schemeClr>
                </a:solidFill>
                <a:latin typeface="Comic Sans MS"/>
              </a:rPr>
              <a:t>, </a:t>
            </a:r>
            <a:r>
              <a:rPr lang="ru-RU" sz="1800" dirty="0" smtClean="0">
                <a:solidFill>
                  <a:schemeClr val="accent1">
                    <a:lumMod val="75000"/>
                  </a:schemeClr>
                </a:solidFill>
                <a:latin typeface="Comic Sans MS"/>
              </a:rPr>
              <a:t>мстительность.</a:t>
            </a:r>
          </a:p>
          <a:p>
            <a:r>
              <a:rPr lang="ru-RU" sz="1800" dirty="0" smtClean="0">
                <a:solidFill>
                  <a:schemeClr val="accent1">
                    <a:lumMod val="75000"/>
                  </a:schemeClr>
                </a:solidFill>
                <a:latin typeface="Comic Sans MS"/>
              </a:rPr>
              <a:t>  Может также развиваться </a:t>
            </a:r>
          </a:p>
          <a:p>
            <a:r>
              <a:rPr lang="ru-RU" sz="1800" dirty="0" smtClean="0">
                <a:solidFill>
                  <a:schemeClr val="accent1">
                    <a:lumMod val="75000"/>
                  </a:schemeClr>
                </a:solidFill>
                <a:latin typeface="Comic Sans MS"/>
              </a:rPr>
              <a:t> пассивность</a:t>
            </a:r>
            <a:r>
              <a:rPr lang="ru-RU" sz="1800" dirty="0">
                <a:solidFill>
                  <a:schemeClr val="accent1">
                    <a:lumMod val="75000"/>
                  </a:schemeClr>
                </a:solidFill>
                <a:latin typeface="Comic Sans MS"/>
              </a:rPr>
              <a:t>, </a:t>
            </a:r>
            <a:r>
              <a:rPr lang="ru-RU" sz="1800" dirty="0" smtClean="0">
                <a:solidFill>
                  <a:schemeClr val="accent1">
                    <a:lumMod val="75000"/>
                  </a:schemeClr>
                </a:solidFill>
                <a:latin typeface="Comic Sans MS"/>
              </a:rPr>
              <a:t>пропадать </a:t>
            </a:r>
          </a:p>
          <a:p>
            <a:r>
              <a:rPr lang="ru-RU" sz="1800" dirty="0">
                <a:solidFill>
                  <a:schemeClr val="accent1">
                    <a:lumMod val="75000"/>
                  </a:schemeClr>
                </a:solidFill>
                <a:latin typeface="Comic Sans MS"/>
              </a:rPr>
              <a:t> </a:t>
            </a:r>
            <a:r>
              <a:rPr lang="ru-RU" sz="1800" dirty="0" smtClean="0">
                <a:solidFill>
                  <a:schemeClr val="accent1">
                    <a:lumMod val="75000"/>
                  </a:schemeClr>
                </a:solidFill>
                <a:latin typeface="Comic Sans MS"/>
              </a:rPr>
              <a:t>инициатива.  </a:t>
            </a:r>
            <a:endParaRPr lang="ru-RU" sz="1800" dirty="0">
              <a:solidFill>
                <a:schemeClr val="accent1">
                  <a:lumMod val="75000"/>
                </a:schemeClr>
              </a:solidFill>
              <a:latin typeface="Calibri"/>
            </a:endParaRPr>
          </a:p>
        </p:txBody>
      </p:sp>
      <p:pic>
        <p:nvPicPr>
          <p:cNvPr id="2051" name="Picture 3" descr="C:\Users\Olga\Desktop\2015-2016учгод\фото средн гр\IMG_20150818_10064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54061" y="2636912"/>
            <a:ext cx="4150387"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640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8680"/>
            <a:ext cx="7992888" cy="1224136"/>
          </a:xfrm>
        </p:spPr>
        <p:txBody>
          <a:bodyPr>
            <a:noAutofit/>
          </a:bodyPr>
          <a:lstStyle/>
          <a:p>
            <a:pPr algn="ctr"/>
            <a:r>
              <a:rPr lang="ru-RU" sz="3600" b="1" u="sng" dirty="0" smtClean="0">
                <a:solidFill>
                  <a:srgbClr val="FF0000"/>
                </a:solidFill>
              </a:rPr>
              <a:t>Мамочки и папочки, </a:t>
            </a:r>
            <a:br>
              <a:rPr lang="ru-RU" sz="3600" b="1" u="sng" dirty="0" smtClean="0">
                <a:solidFill>
                  <a:srgbClr val="FF0000"/>
                </a:solidFill>
              </a:rPr>
            </a:br>
            <a:r>
              <a:rPr lang="ru-RU" sz="3600" b="1" u="sng" dirty="0" smtClean="0">
                <a:solidFill>
                  <a:srgbClr val="FF0000"/>
                </a:solidFill>
              </a:rPr>
              <a:t>огромное спасибо за внимание!</a:t>
            </a:r>
            <a:endParaRPr lang="ru-RU" sz="3600" b="1" u="sng" dirty="0">
              <a:solidFill>
                <a:srgbClr val="FF0000"/>
              </a:solidFill>
            </a:endParaRPr>
          </a:p>
        </p:txBody>
      </p:sp>
      <p:pic>
        <p:nvPicPr>
          <p:cNvPr id="13315" name="Picture 3" descr="C:\Users\Olga\Desktop\2015-2016учгод\фото средн гр\IMG_20150804_112108.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827584" y="1828800"/>
            <a:ext cx="7632848" cy="45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537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9992" y="-243408"/>
            <a:ext cx="4176464" cy="6408712"/>
          </a:xfrm>
        </p:spPr>
        <p:txBody>
          <a:bodyPr>
            <a:normAutofit/>
          </a:bodyPr>
          <a:lstStyle/>
          <a:p>
            <a:pPr algn="ctr"/>
            <a:r>
              <a:rPr lang="ru-RU" sz="3600" b="1" u="sng" dirty="0" smtClean="0">
                <a:solidFill>
                  <a:srgbClr val="FF0000"/>
                </a:solidFill>
                <a:cs typeface="Aharoni" pitchFamily="2" charset="-79"/>
              </a:rPr>
              <a:t>Родительское собрание:</a:t>
            </a:r>
            <a:r>
              <a:rPr lang="ru-RU" b="1" dirty="0" smtClean="0">
                <a:solidFill>
                  <a:srgbClr val="FF0000"/>
                </a:solidFill>
                <a:cs typeface="Aharoni" pitchFamily="2" charset="-79"/>
              </a:rPr>
              <a:t/>
            </a:r>
            <a:br>
              <a:rPr lang="ru-RU" b="1" dirty="0" smtClean="0">
                <a:solidFill>
                  <a:srgbClr val="FF0000"/>
                </a:solidFill>
                <a:cs typeface="Aharoni" pitchFamily="2" charset="-79"/>
              </a:rPr>
            </a:br>
            <a:r>
              <a:rPr lang="ru-RU" b="1" dirty="0" smtClean="0">
                <a:solidFill>
                  <a:srgbClr val="FF0000"/>
                </a:solidFill>
                <a:cs typeface="Aharoni" pitchFamily="2" charset="-79"/>
              </a:rPr>
              <a:t>«Путешествие в страну знаний продолжается, </a:t>
            </a:r>
            <a:br>
              <a:rPr lang="ru-RU" b="1" dirty="0" smtClean="0">
                <a:solidFill>
                  <a:srgbClr val="FF0000"/>
                </a:solidFill>
                <a:cs typeface="Aharoni" pitchFamily="2" charset="-79"/>
              </a:rPr>
            </a:br>
            <a:r>
              <a:rPr lang="ru-RU" b="1" dirty="0" smtClean="0">
                <a:solidFill>
                  <a:srgbClr val="FF0000"/>
                </a:solidFill>
                <a:cs typeface="Aharoni" pitchFamily="2" charset="-79"/>
              </a:rPr>
              <a:t>или только вперед!»</a:t>
            </a:r>
            <a:br>
              <a:rPr lang="ru-RU" b="1" dirty="0" smtClean="0">
                <a:solidFill>
                  <a:srgbClr val="FF0000"/>
                </a:solidFill>
                <a:cs typeface="Aharoni" pitchFamily="2" charset="-79"/>
              </a:rPr>
            </a:br>
            <a:endParaRPr lang="ru-RU" b="1" dirty="0">
              <a:solidFill>
                <a:srgbClr val="FF0000"/>
              </a:solidFill>
              <a:cs typeface="Aharoni" pitchFamily="2" charset="-79"/>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3528" y="476672"/>
            <a:ext cx="4680520" cy="638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3117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76672"/>
            <a:ext cx="7920880" cy="2088232"/>
          </a:xfrm>
        </p:spPr>
        <p:txBody>
          <a:bodyPr>
            <a:normAutofit fontScale="90000"/>
          </a:bodyPr>
          <a:lstStyle/>
          <a:p>
            <a:pPr algn="ctr"/>
            <a:r>
              <a:rPr lang="ru-RU" sz="4800" b="1" dirty="0" smtClean="0">
                <a:solidFill>
                  <a:srgbClr val="FF0000"/>
                </a:solidFill>
              </a:rPr>
              <a:t>Давайте познакомимся!</a:t>
            </a:r>
            <a:br>
              <a:rPr lang="ru-RU" sz="4800" b="1" dirty="0" smtClean="0">
                <a:solidFill>
                  <a:srgbClr val="FF0000"/>
                </a:solidFill>
              </a:rPr>
            </a:br>
            <a:r>
              <a:rPr lang="ru-RU" sz="4800" b="1" dirty="0" smtClean="0">
                <a:solidFill>
                  <a:srgbClr val="FF0000"/>
                </a:solidFill>
              </a:rPr>
              <a:t>Наша группа </a:t>
            </a:r>
            <a:br>
              <a:rPr lang="ru-RU" sz="4800" b="1" dirty="0" smtClean="0">
                <a:solidFill>
                  <a:srgbClr val="FF0000"/>
                </a:solidFill>
              </a:rPr>
            </a:br>
            <a:r>
              <a:rPr lang="ru-RU" sz="4800" b="1" dirty="0" smtClean="0">
                <a:solidFill>
                  <a:srgbClr val="FF0000"/>
                </a:solidFill>
              </a:rPr>
              <a:t>«Звёздочки»</a:t>
            </a:r>
            <a:endParaRPr lang="ru-RU" sz="4800" b="1" dirty="0">
              <a:solidFill>
                <a:srgbClr val="FF0000"/>
              </a:solidFill>
            </a:endParaRPr>
          </a:p>
        </p:txBody>
      </p:sp>
      <p:pic>
        <p:nvPicPr>
          <p:cNvPr id="4098" name="Picture 2" descr="D:\Новая папка (2)\ВСЕ  папки  с фото\все\ДЕТСКИЙ САД\презентация звездочек\мы звездочки\1292609607_stend000 (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2608" y="1556792"/>
            <a:ext cx="1703781" cy="266429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Новая папка (2)\ВСЕ  папки  с фото\все\ДЕТСКИЙ САД\презентация звездочек\slide-3-72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78618" y="1556793"/>
            <a:ext cx="2065382" cy="28803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Olga\Desktop\2015-2016учгод\фото средн гр\IMG_20150824_111157.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19672" y="2492896"/>
            <a:ext cx="5688632"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469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20688"/>
            <a:ext cx="7776864" cy="1296144"/>
          </a:xfrm>
        </p:spPr>
        <p:txBody>
          <a:bodyPr>
            <a:normAutofit fontScale="90000"/>
          </a:bodyPr>
          <a:lstStyle/>
          <a:p>
            <a:pPr algn="ctr"/>
            <a:r>
              <a:rPr lang="ru-RU" b="1" u="sng" dirty="0" smtClean="0">
                <a:solidFill>
                  <a:schemeClr val="accent3"/>
                </a:solidFill>
              </a:rPr>
              <a:t>Возрастные особенности детей 4-5лет:</a:t>
            </a:r>
            <a:endParaRPr lang="ru-RU" b="1" u="sng" dirty="0">
              <a:solidFill>
                <a:schemeClr val="accent3"/>
              </a:solidFill>
            </a:endParaRPr>
          </a:p>
        </p:txBody>
      </p:sp>
      <p:pic>
        <p:nvPicPr>
          <p:cNvPr id="1026" name="Picture 2" descr="C:\Users\Olga\Desktop\IMG_20150922_10260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31640" y="2132856"/>
            <a:ext cx="6796572"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695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424936" cy="936104"/>
          </a:xfrm>
        </p:spPr>
        <p:txBody>
          <a:bodyPr>
            <a:normAutofit/>
          </a:bodyPr>
          <a:lstStyle/>
          <a:p>
            <a:r>
              <a:rPr lang="ru-RU" sz="3600" b="1" u="sng" dirty="0" smtClean="0"/>
              <a:t>Развитие психических процессов:</a:t>
            </a:r>
            <a:endParaRPr lang="ru-RU" sz="3600" b="1" u="sng" dirty="0"/>
          </a:p>
        </p:txBody>
      </p:sp>
      <p:sp>
        <p:nvSpPr>
          <p:cNvPr id="3" name="Объект 2"/>
          <p:cNvSpPr>
            <a:spLocks noGrp="1"/>
          </p:cNvSpPr>
          <p:nvPr>
            <p:ph idx="1"/>
          </p:nvPr>
        </p:nvSpPr>
        <p:spPr>
          <a:xfrm>
            <a:off x="323528" y="476672"/>
            <a:ext cx="8568952" cy="6264696"/>
          </a:xfrm>
        </p:spPr>
        <p:txBody>
          <a:bodyPr>
            <a:noAutofit/>
          </a:bodyPr>
          <a:lstStyle/>
          <a:p>
            <a:pPr marL="68580" indent="0">
              <a:buNone/>
            </a:pPr>
            <a:endParaRPr lang="ru-RU" sz="2000" b="1" dirty="0">
              <a:solidFill>
                <a:srgbClr val="FF0000"/>
              </a:solidFill>
              <a:latin typeface="Comic Sans MS"/>
            </a:endParaRPr>
          </a:p>
          <a:p>
            <a:pPr marL="68580" indent="0">
              <a:buNone/>
            </a:pPr>
            <a:r>
              <a:rPr lang="ru-RU" sz="2000" b="1" dirty="0">
                <a:solidFill>
                  <a:srgbClr val="FF0000"/>
                </a:solidFill>
                <a:latin typeface="Times New Roman"/>
              </a:rPr>
              <a:t> </a:t>
            </a:r>
            <a:r>
              <a:rPr lang="ru-RU" sz="2000" b="1" dirty="0" smtClean="0">
                <a:solidFill>
                  <a:srgbClr val="FF0000"/>
                </a:solidFill>
                <a:latin typeface="Times New Roman"/>
              </a:rPr>
              <a:t>   </a:t>
            </a:r>
            <a:r>
              <a:rPr lang="ru-RU" sz="2000" b="1" u="sng" dirty="0" smtClean="0">
                <a:solidFill>
                  <a:srgbClr val="FF0000"/>
                </a:solidFill>
                <a:latin typeface="Times New Roman"/>
              </a:rPr>
              <a:t>К </a:t>
            </a:r>
            <a:r>
              <a:rPr lang="ru-RU" sz="2000" b="1" u="sng" dirty="0">
                <a:solidFill>
                  <a:srgbClr val="FF0000"/>
                </a:solidFill>
                <a:latin typeface="Times New Roman"/>
              </a:rPr>
              <a:t>4 годам дети могут воспринимать</a:t>
            </a:r>
            <a:r>
              <a:rPr lang="ru-RU" sz="2000" b="1" u="sng" dirty="0" smtClean="0">
                <a:solidFill>
                  <a:srgbClr val="FF0000"/>
                </a:solidFill>
                <a:latin typeface="Times New Roman"/>
              </a:rPr>
              <a:t>:</a:t>
            </a:r>
          </a:p>
          <a:p>
            <a:pPr marL="68580" indent="0">
              <a:lnSpc>
                <a:spcPts val="2160"/>
              </a:lnSpc>
              <a:buClr>
                <a:srgbClr val="94C600"/>
              </a:buClr>
              <a:buNone/>
            </a:pPr>
            <a:r>
              <a:rPr lang="ru-RU" sz="2000" b="1" dirty="0" smtClean="0">
                <a:solidFill>
                  <a:srgbClr val="FF0000"/>
                </a:solidFill>
                <a:latin typeface="Times New Roman"/>
              </a:rPr>
              <a:t>-</a:t>
            </a:r>
            <a:r>
              <a:rPr lang="ru-RU" sz="1800" b="1" dirty="0" smtClean="0">
                <a:solidFill>
                  <a:srgbClr val="FF0000"/>
                </a:solidFill>
                <a:latin typeface="Times New Roman"/>
              </a:rPr>
              <a:t>выделение основных свойств предметов</a:t>
            </a:r>
            <a:r>
              <a:rPr lang="ru-RU" sz="1600" b="1" dirty="0" smtClean="0">
                <a:solidFill>
                  <a:srgbClr val="FF0000"/>
                </a:solidFill>
                <a:latin typeface="Times New Roman"/>
              </a:rPr>
              <a:t>(форма, величина, цвет); </a:t>
            </a:r>
            <a:endParaRPr lang="ru-RU" sz="1600" b="1" u="sng" dirty="0" smtClean="0">
              <a:solidFill>
                <a:srgbClr val="FF0000"/>
              </a:solidFill>
              <a:latin typeface="Times New Roman"/>
            </a:endParaRPr>
          </a:p>
          <a:p>
            <a:pPr marL="68580" lvl="0" indent="0">
              <a:lnSpc>
                <a:spcPts val="2160"/>
              </a:lnSpc>
              <a:buClr>
                <a:srgbClr val="94C600"/>
              </a:buClr>
              <a:buNone/>
            </a:pPr>
            <a:r>
              <a:rPr lang="ru-RU" sz="1800" b="1" dirty="0" smtClean="0">
                <a:solidFill>
                  <a:srgbClr val="FF0000"/>
                </a:solidFill>
                <a:latin typeface="Times New Roman"/>
              </a:rPr>
              <a:t>-</a:t>
            </a:r>
            <a:r>
              <a:rPr lang="ru-RU" sz="1800" b="1" dirty="0">
                <a:solidFill>
                  <a:srgbClr val="FF0000"/>
                </a:solidFill>
                <a:latin typeface="Times New Roman"/>
              </a:rPr>
              <a:t>формирование числовых </a:t>
            </a:r>
            <a:r>
              <a:rPr lang="ru-RU" sz="1800" b="1" dirty="0" smtClean="0">
                <a:solidFill>
                  <a:srgbClr val="FF0000"/>
                </a:solidFill>
                <a:latin typeface="Times New Roman"/>
              </a:rPr>
              <a:t>представлений</a:t>
            </a:r>
            <a:r>
              <a:rPr lang="ru-RU" sz="1600" b="1" dirty="0" smtClean="0">
                <a:solidFill>
                  <a:srgbClr val="FF0000"/>
                </a:solidFill>
                <a:latin typeface="Times New Roman"/>
              </a:rPr>
              <a:t>(много</a:t>
            </a:r>
            <a:r>
              <a:rPr lang="ru-RU" sz="1600" b="1" dirty="0">
                <a:solidFill>
                  <a:srgbClr val="FF0000"/>
                </a:solidFill>
                <a:latin typeface="Times New Roman"/>
              </a:rPr>
              <a:t>, мало, один, два, меньше, больше)</a:t>
            </a:r>
            <a:r>
              <a:rPr lang="ru-RU" sz="1800" b="1" dirty="0">
                <a:solidFill>
                  <a:srgbClr val="FF0000"/>
                </a:solidFill>
                <a:latin typeface="Times New Roman"/>
              </a:rPr>
              <a:t>;</a:t>
            </a:r>
          </a:p>
          <a:p>
            <a:pPr marL="68580" lvl="0" indent="0">
              <a:lnSpc>
                <a:spcPts val="2160"/>
              </a:lnSpc>
              <a:buClr>
                <a:srgbClr val="94C600"/>
              </a:buClr>
              <a:buNone/>
            </a:pPr>
            <a:r>
              <a:rPr lang="ru-RU" sz="2000" b="1" dirty="0">
                <a:solidFill>
                  <a:srgbClr val="FF0000"/>
                </a:solidFill>
                <a:latin typeface="Times New Roman"/>
              </a:rPr>
              <a:t>-</a:t>
            </a:r>
            <a:r>
              <a:rPr lang="ru-RU" sz="1800" b="1" dirty="0" smtClean="0">
                <a:solidFill>
                  <a:srgbClr val="FF0000"/>
                </a:solidFill>
                <a:latin typeface="Times New Roman"/>
              </a:rPr>
              <a:t>по времени</a:t>
            </a:r>
            <a:r>
              <a:rPr lang="ru-RU" sz="1600" b="1" dirty="0" smtClean="0">
                <a:solidFill>
                  <a:srgbClr val="FF0000"/>
                </a:solidFill>
                <a:latin typeface="Times New Roman"/>
              </a:rPr>
              <a:t>(сегодня, завтра, вчера, поздно, потом, сейчас) </a:t>
            </a:r>
          </a:p>
          <a:p>
            <a:pPr marL="68580" lvl="0" indent="0">
              <a:lnSpc>
                <a:spcPts val="2160"/>
              </a:lnSpc>
              <a:buClr>
                <a:srgbClr val="94C600"/>
              </a:buClr>
              <a:buNone/>
            </a:pPr>
            <a:r>
              <a:rPr lang="ru-RU" sz="2000" b="1" dirty="0" smtClean="0">
                <a:solidFill>
                  <a:srgbClr val="FF0000"/>
                </a:solidFill>
                <a:latin typeface="Times New Roman"/>
              </a:rPr>
              <a:t>-</a:t>
            </a:r>
            <a:r>
              <a:rPr lang="ru-RU" sz="1800" b="1" dirty="0" smtClean="0">
                <a:solidFill>
                  <a:srgbClr val="FF0000"/>
                </a:solidFill>
                <a:latin typeface="Times New Roman"/>
              </a:rPr>
              <a:t>различать эмоциональные состояния;</a:t>
            </a:r>
          </a:p>
          <a:p>
            <a:pPr marL="68580" indent="0">
              <a:lnSpc>
                <a:spcPts val="2160"/>
              </a:lnSpc>
              <a:buNone/>
            </a:pPr>
            <a:r>
              <a:rPr lang="ru-RU" sz="1800" b="1" dirty="0" smtClean="0">
                <a:solidFill>
                  <a:srgbClr val="FF0000"/>
                </a:solidFill>
                <a:latin typeface="Times New Roman"/>
              </a:rPr>
              <a:t>-до 7 и более цветов;</a:t>
            </a:r>
          </a:p>
          <a:p>
            <a:pPr marL="68580" indent="0">
              <a:lnSpc>
                <a:spcPts val="2160"/>
              </a:lnSpc>
              <a:buNone/>
            </a:pPr>
            <a:r>
              <a:rPr lang="ru-RU" sz="1800" b="1" dirty="0" smtClean="0">
                <a:solidFill>
                  <a:srgbClr val="FF0000"/>
                </a:solidFill>
                <a:latin typeface="Times New Roman"/>
              </a:rPr>
              <a:t>-до 5 и более форм предметов;</a:t>
            </a:r>
          </a:p>
          <a:p>
            <a:pPr marL="68580" indent="0">
              <a:lnSpc>
                <a:spcPts val="2160"/>
              </a:lnSpc>
              <a:buNone/>
            </a:pPr>
            <a:r>
              <a:rPr lang="ru-RU" sz="1800" b="1" dirty="0" smtClean="0">
                <a:solidFill>
                  <a:srgbClr val="FF0000"/>
                </a:solidFill>
                <a:latin typeface="Times New Roman"/>
              </a:rPr>
              <a:t>-способны различать предметы </a:t>
            </a:r>
          </a:p>
          <a:p>
            <a:pPr marL="68580" indent="0">
              <a:lnSpc>
                <a:spcPts val="2160"/>
              </a:lnSpc>
              <a:buNone/>
            </a:pPr>
            <a:r>
              <a:rPr lang="ru-RU" sz="1800" b="1" dirty="0" smtClean="0">
                <a:solidFill>
                  <a:srgbClr val="FF0000"/>
                </a:solidFill>
                <a:latin typeface="Times New Roman"/>
              </a:rPr>
              <a:t>       по величине;</a:t>
            </a:r>
          </a:p>
          <a:p>
            <a:pPr marL="68580" indent="0">
              <a:lnSpc>
                <a:spcPts val="2160"/>
              </a:lnSpc>
              <a:buNone/>
            </a:pPr>
            <a:r>
              <a:rPr lang="ru-RU" sz="2000" b="1" dirty="0" smtClean="0">
                <a:solidFill>
                  <a:srgbClr val="FF0000"/>
                </a:solidFill>
                <a:latin typeface="Times New Roman"/>
              </a:rPr>
              <a:t>-</a:t>
            </a:r>
            <a:r>
              <a:rPr lang="ru-RU" sz="1800" b="1" dirty="0" smtClean="0">
                <a:solidFill>
                  <a:srgbClr val="FF0000"/>
                </a:solidFill>
                <a:latin typeface="Times New Roman"/>
              </a:rPr>
              <a:t>ориентироваться в пространстве; </a:t>
            </a:r>
          </a:p>
          <a:p>
            <a:pPr marL="68580" indent="0">
              <a:lnSpc>
                <a:spcPts val="2160"/>
              </a:lnSpc>
              <a:buNone/>
            </a:pPr>
            <a:r>
              <a:rPr lang="ru-RU" sz="1800" b="1" dirty="0" smtClean="0">
                <a:solidFill>
                  <a:srgbClr val="FF0000"/>
                </a:solidFill>
                <a:latin typeface="Times New Roman"/>
              </a:rPr>
              <a:t>-группировка предметов одного </a:t>
            </a:r>
          </a:p>
          <a:p>
            <a:pPr marL="68580" indent="0">
              <a:lnSpc>
                <a:spcPts val="2160"/>
              </a:lnSpc>
              <a:buNone/>
            </a:pPr>
            <a:r>
              <a:rPr lang="ru-RU" sz="1800" b="1" dirty="0" smtClean="0">
                <a:solidFill>
                  <a:srgbClr val="FF0000"/>
                </a:solidFill>
                <a:latin typeface="Times New Roman"/>
              </a:rPr>
              <a:t> цвета, формы, размера; </a:t>
            </a:r>
          </a:p>
          <a:p>
            <a:pPr marL="68580" indent="0">
              <a:lnSpc>
                <a:spcPts val="2160"/>
              </a:lnSpc>
              <a:buNone/>
            </a:pPr>
            <a:r>
              <a:rPr lang="ru-RU" sz="1800" b="1" dirty="0" smtClean="0">
                <a:solidFill>
                  <a:srgbClr val="FF0000"/>
                </a:solidFill>
                <a:latin typeface="Times New Roman"/>
              </a:rPr>
              <a:t>-сравнение по цвету, форме, размеру, </a:t>
            </a:r>
          </a:p>
          <a:p>
            <a:pPr marL="68580" indent="0">
              <a:lnSpc>
                <a:spcPts val="2160"/>
              </a:lnSpc>
              <a:buNone/>
            </a:pPr>
            <a:r>
              <a:rPr lang="ru-RU" sz="1800" b="1" dirty="0" smtClean="0">
                <a:solidFill>
                  <a:srgbClr val="FF0000"/>
                </a:solidFill>
                <a:latin typeface="Times New Roman"/>
              </a:rPr>
              <a:t> весу;</a:t>
            </a:r>
          </a:p>
          <a:p>
            <a:pPr marL="68580" lvl="0" indent="0">
              <a:lnSpc>
                <a:spcPts val="2160"/>
              </a:lnSpc>
              <a:buClr>
                <a:srgbClr val="94C600"/>
              </a:buClr>
              <a:buNone/>
            </a:pPr>
            <a:r>
              <a:rPr lang="ru-RU" sz="1800" b="1" dirty="0">
                <a:solidFill>
                  <a:srgbClr val="FF0000"/>
                </a:solidFill>
                <a:latin typeface="Times New Roman"/>
              </a:rPr>
              <a:t>-формирование числовых </a:t>
            </a:r>
            <a:r>
              <a:rPr lang="ru-RU" sz="1800" b="1" dirty="0" smtClean="0">
                <a:solidFill>
                  <a:srgbClr val="FF0000"/>
                </a:solidFill>
                <a:latin typeface="Times New Roman"/>
              </a:rPr>
              <a:t>представ-</a:t>
            </a:r>
          </a:p>
          <a:p>
            <a:pPr marL="68580" lvl="0" indent="0">
              <a:lnSpc>
                <a:spcPts val="2160"/>
              </a:lnSpc>
              <a:buClr>
                <a:srgbClr val="94C600"/>
              </a:buClr>
              <a:buNone/>
            </a:pPr>
            <a:r>
              <a:rPr lang="ru-RU" sz="1800" b="1" dirty="0" smtClean="0">
                <a:solidFill>
                  <a:srgbClr val="FF0000"/>
                </a:solidFill>
                <a:latin typeface="Times New Roman"/>
              </a:rPr>
              <a:t> </a:t>
            </a:r>
            <a:r>
              <a:rPr lang="ru-RU" sz="1800" b="1" dirty="0" err="1" smtClean="0">
                <a:solidFill>
                  <a:srgbClr val="FF0000"/>
                </a:solidFill>
                <a:latin typeface="Times New Roman"/>
              </a:rPr>
              <a:t>лений</a:t>
            </a:r>
            <a:r>
              <a:rPr lang="ru-RU" sz="1800" b="1" dirty="0" smtClean="0">
                <a:solidFill>
                  <a:srgbClr val="FF0000"/>
                </a:solidFill>
                <a:latin typeface="Times New Roman"/>
              </a:rPr>
              <a:t> (</a:t>
            </a:r>
            <a:r>
              <a:rPr lang="ru-RU" sz="1800" b="1" dirty="0">
                <a:solidFill>
                  <a:srgbClr val="FF0000"/>
                </a:solidFill>
                <a:latin typeface="Times New Roman"/>
              </a:rPr>
              <a:t>много, мало, один, </a:t>
            </a:r>
            <a:r>
              <a:rPr lang="ru-RU" sz="1800" b="1" dirty="0" smtClean="0">
                <a:solidFill>
                  <a:srgbClr val="FF0000"/>
                </a:solidFill>
                <a:latin typeface="Times New Roman"/>
              </a:rPr>
              <a:t>два</a:t>
            </a:r>
            <a:r>
              <a:rPr lang="ru-RU" sz="1800" b="1" dirty="0">
                <a:solidFill>
                  <a:srgbClr val="FF0000"/>
                </a:solidFill>
                <a:latin typeface="Times New Roman"/>
              </a:rPr>
              <a:t>, </a:t>
            </a:r>
            <a:endParaRPr lang="ru-RU" sz="1800" b="1" dirty="0" smtClean="0">
              <a:solidFill>
                <a:srgbClr val="FF0000"/>
              </a:solidFill>
              <a:latin typeface="Times New Roman"/>
            </a:endParaRPr>
          </a:p>
          <a:p>
            <a:pPr marL="68580" lvl="0" indent="0">
              <a:lnSpc>
                <a:spcPts val="2160"/>
              </a:lnSpc>
              <a:buClr>
                <a:srgbClr val="94C600"/>
              </a:buClr>
              <a:buNone/>
            </a:pPr>
            <a:r>
              <a:rPr lang="ru-RU" sz="1800" b="1" dirty="0" smtClean="0">
                <a:solidFill>
                  <a:srgbClr val="FF0000"/>
                </a:solidFill>
                <a:latin typeface="Times New Roman"/>
              </a:rPr>
              <a:t>меньше</a:t>
            </a:r>
            <a:r>
              <a:rPr lang="ru-RU" sz="1800" b="1" dirty="0">
                <a:solidFill>
                  <a:srgbClr val="FF0000"/>
                </a:solidFill>
                <a:latin typeface="Times New Roman"/>
              </a:rPr>
              <a:t>, больше</a:t>
            </a:r>
            <a:r>
              <a:rPr lang="ru-RU" sz="1800" b="1" dirty="0" smtClean="0">
                <a:solidFill>
                  <a:srgbClr val="FF0000"/>
                </a:solidFill>
                <a:latin typeface="Times New Roman"/>
              </a:rPr>
              <a:t>).</a:t>
            </a:r>
            <a:endParaRPr lang="ru-RU" sz="1800" b="1" dirty="0">
              <a:solidFill>
                <a:srgbClr val="FF0000"/>
              </a:solidFill>
              <a:latin typeface="Times New Roman"/>
            </a:endParaRPr>
          </a:p>
          <a:p>
            <a:pPr marL="68580" indent="0">
              <a:lnSpc>
                <a:spcPts val="2160"/>
              </a:lnSpc>
              <a:buNone/>
            </a:pPr>
            <a:endParaRPr lang="ru-RU" sz="1800" b="1" dirty="0">
              <a:solidFill>
                <a:srgbClr val="FF0000"/>
              </a:solidFill>
              <a:latin typeface="Times New Roman"/>
            </a:endParaRPr>
          </a:p>
        </p:txBody>
      </p:sp>
      <p:pic>
        <p:nvPicPr>
          <p:cNvPr id="5122" name="Picture 2" descr="C:\Users\Olga\Desktop\2015-2016учгод\фото средн гр\IMG_20150917_112756.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55976" y="2564904"/>
            <a:ext cx="4320480" cy="394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951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07504"/>
            <a:ext cx="8424936" cy="7632848"/>
          </a:xfrm>
        </p:spPr>
        <p:txBody>
          <a:bodyPr>
            <a:normAutofit/>
          </a:bodyPr>
          <a:lstStyle/>
          <a:p>
            <a:r>
              <a:rPr lang="ru-RU" sz="2800" b="1" dirty="0" smtClean="0">
                <a:solidFill>
                  <a:schemeClr val="accent3"/>
                </a:solidFill>
                <a:latin typeface="Times New Roman" pitchFamily="18" charset="0"/>
                <a:cs typeface="Times New Roman" pitchFamily="18" charset="0"/>
              </a:rPr>
              <a:t> </a:t>
            </a:r>
            <a:r>
              <a:rPr lang="ru-RU" sz="2800" b="1" u="sng" dirty="0" smtClean="0">
                <a:solidFill>
                  <a:schemeClr val="accent3"/>
                </a:solidFill>
                <a:latin typeface="Times New Roman" pitchFamily="18" charset="0"/>
                <a:cs typeface="Times New Roman" pitchFamily="18" charset="0"/>
              </a:rPr>
              <a:t>Возраст </a:t>
            </a:r>
            <a:r>
              <a:rPr lang="ru-RU" sz="2800" b="1" u="sng" dirty="0">
                <a:solidFill>
                  <a:schemeClr val="accent3"/>
                </a:solidFill>
                <a:latin typeface="Times New Roman" pitchFamily="18" charset="0"/>
                <a:cs typeface="Times New Roman" pitchFamily="18" charset="0"/>
              </a:rPr>
              <a:t>от </a:t>
            </a:r>
            <a:r>
              <a:rPr lang="ru-RU" sz="2800" b="1" u="sng" dirty="0" smtClean="0">
                <a:solidFill>
                  <a:schemeClr val="accent3"/>
                </a:solidFill>
                <a:latin typeface="Times New Roman" pitchFamily="18" charset="0"/>
                <a:cs typeface="Times New Roman" pitchFamily="18" charset="0"/>
              </a:rPr>
              <a:t>4</a:t>
            </a:r>
            <a:r>
              <a:rPr lang="ru-RU" sz="2000" b="1" u="sng" dirty="0" smtClean="0">
                <a:solidFill>
                  <a:schemeClr val="accent3"/>
                </a:solidFill>
                <a:latin typeface="Times New Roman" pitchFamily="18" charset="0"/>
                <a:cs typeface="Times New Roman" pitchFamily="18" charset="0"/>
              </a:rPr>
              <a:t>-х</a:t>
            </a:r>
            <a:r>
              <a:rPr lang="ru-RU" sz="2800" b="1" u="sng" dirty="0" smtClean="0">
                <a:solidFill>
                  <a:schemeClr val="accent3"/>
                </a:solidFill>
                <a:latin typeface="Times New Roman" pitchFamily="18" charset="0"/>
                <a:cs typeface="Times New Roman" pitchFamily="18" charset="0"/>
              </a:rPr>
              <a:t> </a:t>
            </a:r>
            <a:r>
              <a:rPr lang="ru-RU" sz="2800" b="1" u="sng" dirty="0">
                <a:solidFill>
                  <a:schemeClr val="accent3"/>
                </a:solidFill>
                <a:latin typeface="Times New Roman" pitchFamily="18" charset="0"/>
                <a:cs typeface="Times New Roman" pitchFamily="18" charset="0"/>
              </a:rPr>
              <a:t>до </a:t>
            </a:r>
            <a:r>
              <a:rPr lang="ru-RU" sz="2800" b="1" u="sng" dirty="0" smtClean="0">
                <a:solidFill>
                  <a:schemeClr val="accent3"/>
                </a:solidFill>
                <a:latin typeface="Times New Roman" pitchFamily="18" charset="0"/>
                <a:cs typeface="Times New Roman" pitchFamily="18" charset="0"/>
              </a:rPr>
              <a:t>5</a:t>
            </a:r>
            <a:r>
              <a:rPr lang="ru-RU" sz="2000" b="1" u="sng" dirty="0" smtClean="0">
                <a:solidFill>
                  <a:schemeClr val="accent3"/>
                </a:solidFill>
                <a:latin typeface="Times New Roman" pitchFamily="18" charset="0"/>
                <a:cs typeface="Times New Roman" pitchFamily="18" charset="0"/>
              </a:rPr>
              <a:t>-ти</a:t>
            </a:r>
            <a:r>
              <a:rPr lang="ru-RU" sz="2800" b="1" u="sng" dirty="0" smtClean="0">
                <a:solidFill>
                  <a:schemeClr val="accent3"/>
                </a:solidFill>
                <a:latin typeface="Times New Roman" pitchFamily="18" charset="0"/>
                <a:cs typeface="Times New Roman" pitchFamily="18" charset="0"/>
              </a:rPr>
              <a:t> лет- </a:t>
            </a:r>
            <a:r>
              <a:rPr lang="ru-RU" sz="2800" b="1" dirty="0" smtClean="0">
                <a:solidFill>
                  <a:schemeClr val="accent3"/>
                </a:solidFill>
                <a:latin typeface="Times New Roman" pitchFamily="18" charset="0"/>
                <a:cs typeface="Times New Roman" pitchFamily="18" charset="0"/>
              </a:rPr>
              <a:t/>
            </a:r>
            <a:br>
              <a:rPr lang="ru-RU" sz="2800" b="1" dirty="0" smtClean="0">
                <a:solidFill>
                  <a:schemeClr val="accent3"/>
                </a:solidFill>
                <a:latin typeface="Times New Roman" pitchFamily="18" charset="0"/>
                <a:cs typeface="Times New Roman" pitchFamily="18" charset="0"/>
              </a:rPr>
            </a:br>
            <a:r>
              <a:rPr lang="ru-RU" sz="2800" b="1" dirty="0" smtClean="0">
                <a:solidFill>
                  <a:schemeClr val="accent3"/>
                </a:solidFill>
                <a:latin typeface="Times New Roman" pitchFamily="18" charset="0"/>
                <a:cs typeface="Times New Roman" pitchFamily="18" charset="0"/>
              </a:rPr>
              <a:t>    </a:t>
            </a:r>
            <a:r>
              <a:rPr lang="ru-RU" sz="2600" b="1" dirty="0" smtClean="0">
                <a:solidFill>
                  <a:schemeClr val="accent3"/>
                </a:solidFill>
                <a:latin typeface="Times New Roman" pitchFamily="18" charset="0"/>
                <a:cs typeface="Times New Roman" pitchFamily="18" charset="0"/>
              </a:rPr>
              <a:t>период относительного </a:t>
            </a:r>
            <a:br>
              <a:rPr lang="ru-RU" sz="2600" b="1" dirty="0" smtClean="0">
                <a:solidFill>
                  <a:schemeClr val="accent3"/>
                </a:solidFill>
                <a:latin typeface="Times New Roman" pitchFamily="18" charset="0"/>
                <a:cs typeface="Times New Roman" pitchFamily="18" charset="0"/>
              </a:rPr>
            </a:br>
            <a:r>
              <a:rPr lang="ru-RU" sz="2600" b="1" dirty="0" smtClean="0">
                <a:solidFill>
                  <a:schemeClr val="accent3"/>
                </a:solidFill>
                <a:latin typeface="Times New Roman" pitchFamily="18" charset="0"/>
                <a:cs typeface="Times New Roman" pitchFamily="18" charset="0"/>
              </a:rPr>
              <a:t>  затишья</a:t>
            </a:r>
            <a:r>
              <a:rPr lang="ru-RU" sz="2600" b="1" dirty="0">
                <a:solidFill>
                  <a:schemeClr val="accent3"/>
                </a:solidFill>
                <a:latin typeface="Times New Roman" pitchFamily="18" charset="0"/>
                <a:cs typeface="Times New Roman" pitchFamily="18" charset="0"/>
              </a:rPr>
              <a:t>. </a:t>
            </a:r>
            <a:r>
              <a:rPr lang="ru-RU" sz="2600" b="1" dirty="0" smtClean="0">
                <a:solidFill>
                  <a:schemeClr val="accent3"/>
                </a:solidFill>
                <a:latin typeface="Times New Roman" pitchFamily="18" charset="0"/>
                <a:cs typeface="Times New Roman" pitchFamily="18" charset="0"/>
              </a:rPr>
              <a:t>Ребенок </a:t>
            </a:r>
            <a:r>
              <a:rPr lang="ru-RU" sz="2600" b="1" dirty="0">
                <a:solidFill>
                  <a:schemeClr val="accent3"/>
                </a:solidFill>
                <a:latin typeface="Times New Roman" pitchFamily="18" charset="0"/>
                <a:cs typeface="Times New Roman" pitchFamily="18" charset="0"/>
              </a:rPr>
              <a:t>вышел </a:t>
            </a:r>
            <a:r>
              <a:rPr lang="ru-RU" sz="2600" b="1" dirty="0" smtClean="0">
                <a:solidFill>
                  <a:schemeClr val="accent3"/>
                </a:solidFill>
                <a:latin typeface="Times New Roman" pitchFamily="18" charset="0"/>
                <a:cs typeface="Times New Roman" pitchFamily="18" charset="0"/>
              </a:rPr>
              <a:t/>
            </a:r>
            <a:br>
              <a:rPr lang="ru-RU" sz="2600" b="1" dirty="0" smtClean="0">
                <a:solidFill>
                  <a:schemeClr val="accent3"/>
                </a:solidFill>
                <a:latin typeface="Times New Roman" pitchFamily="18" charset="0"/>
                <a:cs typeface="Times New Roman" pitchFamily="18" charset="0"/>
              </a:rPr>
            </a:br>
            <a:r>
              <a:rPr lang="ru-RU" sz="2600" b="1" dirty="0" smtClean="0">
                <a:solidFill>
                  <a:schemeClr val="accent3"/>
                </a:solidFill>
                <a:latin typeface="Times New Roman" pitchFamily="18" charset="0"/>
                <a:cs typeface="Times New Roman" pitchFamily="18" charset="0"/>
              </a:rPr>
              <a:t> из кризиса </a:t>
            </a:r>
            <a:r>
              <a:rPr lang="ru-RU" sz="2600" b="1" dirty="0">
                <a:solidFill>
                  <a:schemeClr val="accent3"/>
                </a:solidFill>
                <a:latin typeface="Times New Roman" pitchFamily="18" charset="0"/>
                <a:cs typeface="Times New Roman" pitchFamily="18" charset="0"/>
              </a:rPr>
              <a:t>и в </a:t>
            </a:r>
            <a:r>
              <a:rPr lang="ru-RU" sz="2600" b="1" dirty="0" smtClean="0">
                <a:solidFill>
                  <a:schemeClr val="accent3"/>
                </a:solidFill>
                <a:latin typeface="Times New Roman" pitchFamily="18" charset="0"/>
                <a:cs typeface="Times New Roman" pitchFamily="18" charset="0"/>
              </a:rPr>
              <a:t>целом стал </a:t>
            </a:r>
            <a:br>
              <a:rPr lang="ru-RU" sz="2600" b="1" dirty="0" smtClean="0">
                <a:solidFill>
                  <a:schemeClr val="accent3"/>
                </a:solidFill>
                <a:latin typeface="Times New Roman" pitchFamily="18" charset="0"/>
                <a:cs typeface="Times New Roman" pitchFamily="18" charset="0"/>
              </a:rPr>
            </a:br>
            <a:r>
              <a:rPr lang="ru-RU" sz="2600" b="1" dirty="0" smtClean="0">
                <a:solidFill>
                  <a:schemeClr val="accent3"/>
                </a:solidFill>
                <a:latin typeface="Times New Roman" pitchFamily="18" charset="0"/>
                <a:cs typeface="Times New Roman" pitchFamily="18" charset="0"/>
              </a:rPr>
              <a:t>    спокойнее, послушнее, </a:t>
            </a:r>
            <a:br>
              <a:rPr lang="ru-RU" sz="2600" b="1" dirty="0" smtClean="0">
                <a:solidFill>
                  <a:schemeClr val="accent3"/>
                </a:solidFill>
                <a:latin typeface="Times New Roman" pitchFamily="18" charset="0"/>
                <a:cs typeface="Times New Roman" pitchFamily="18" charset="0"/>
              </a:rPr>
            </a:br>
            <a:r>
              <a:rPr lang="ru-RU" sz="2600" b="1" dirty="0" smtClean="0">
                <a:solidFill>
                  <a:schemeClr val="accent3"/>
                </a:solidFill>
                <a:latin typeface="Times New Roman" pitchFamily="18" charset="0"/>
                <a:cs typeface="Times New Roman" pitchFamily="18" charset="0"/>
              </a:rPr>
              <a:t>            покладистее. </a:t>
            </a:r>
            <a:r>
              <a:rPr lang="ru-RU" sz="2800" b="1" dirty="0" smtClean="0">
                <a:solidFill>
                  <a:schemeClr val="accent3"/>
                </a:solidFill>
                <a:latin typeface="Times New Roman" pitchFamily="18" charset="0"/>
                <a:cs typeface="Times New Roman" pitchFamily="18" charset="0"/>
              </a:rPr>
              <a:t/>
            </a:r>
            <a:br>
              <a:rPr lang="ru-RU" sz="2800" b="1" dirty="0" smtClean="0">
                <a:solidFill>
                  <a:schemeClr val="accent3"/>
                </a:solidFill>
                <a:latin typeface="Times New Roman" pitchFamily="18" charset="0"/>
                <a:cs typeface="Times New Roman" pitchFamily="18" charset="0"/>
              </a:rPr>
            </a:br>
            <a:r>
              <a:rPr lang="ru-RU" sz="2800" b="1" dirty="0" smtClean="0">
                <a:solidFill>
                  <a:schemeClr val="accent3"/>
                </a:solidFill>
                <a:latin typeface="Times New Roman" pitchFamily="18" charset="0"/>
                <a:cs typeface="Times New Roman" pitchFamily="18" charset="0"/>
              </a:rPr>
              <a:t/>
            </a:r>
            <a:br>
              <a:rPr lang="ru-RU" sz="2800" b="1" dirty="0" smtClean="0">
                <a:solidFill>
                  <a:schemeClr val="accent3"/>
                </a:solidFill>
                <a:latin typeface="Times New Roman" pitchFamily="18" charset="0"/>
                <a:cs typeface="Times New Roman" pitchFamily="18" charset="0"/>
              </a:rPr>
            </a:br>
            <a:r>
              <a:rPr lang="ru-RU" sz="2800" b="1" dirty="0">
                <a:solidFill>
                  <a:schemeClr val="accent3"/>
                </a:solidFill>
                <a:latin typeface="Times New Roman" pitchFamily="18" charset="0"/>
                <a:cs typeface="Times New Roman" pitchFamily="18" charset="0"/>
              </a:rPr>
              <a:t> </a:t>
            </a:r>
            <a:r>
              <a:rPr lang="ru-RU" sz="2800" b="1" dirty="0" smtClean="0">
                <a:solidFill>
                  <a:schemeClr val="accent3"/>
                </a:solidFill>
                <a:latin typeface="Times New Roman" pitchFamily="18" charset="0"/>
                <a:cs typeface="Times New Roman" pitchFamily="18" charset="0"/>
              </a:rPr>
              <a:t>                                                 </a:t>
            </a:r>
            <a:br>
              <a:rPr lang="ru-RU" sz="2800" b="1" dirty="0" smtClean="0">
                <a:solidFill>
                  <a:schemeClr val="accent3"/>
                </a:solidFill>
                <a:latin typeface="Times New Roman" pitchFamily="18" charset="0"/>
                <a:cs typeface="Times New Roman" pitchFamily="18" charset="0"/>
              </a:rPr>
            </a:br>
            <a:r>
              <a:rPr lang="ru-RU" sz="2800" b="1" dirty="0" smtClean="0">
                <a:solidFill>
                  <a:schemeClr val="accent3"/>
                </a:solidFill>
                <a:latin typeface="Times New Roman" pitchFamily="18" charset="0"/>
                <a:cs typeface="Times New Roman" pitchFamily="18" charset="0"/>
              </a:rPr>
              <a:t>                                                   </a:t>
            </a:r>
            <a:br>
              <a:rPr lang="ru-RU" sz="2800" b="1" dirty="0" smtClean="0">
                <a:solidFill>
                  <a:schemeClr val="accent3"/>
                </a:solidFill>
                <a:latin typeface="Times New Roman" pitchFamily="18" charset="0"/>
                <a:cs typeface="Times New Roman" pitchFamily="18" charset="0"/>
              </a:rPr>
            </a:br>
            <a:r>
              <a:rPr lang="ru-RU" sz="2800" b="1" dirty="0">
                <a:solidFill>
                  <a:schemeClr val="accent3"/>
                </a:solidFill>
                <a:latin typeface="Times New Roman" pitchFamily="18" charset="0"/>
                <a:cs typeface="Times New Roman" pitchFamily="18" charset="0"/>
              </a:rPr>
              <a:t> </a:t>
            </a:r>
            <a:r>
              <a:rPr lang="ru-RU" sz="2800" b="1" dirty="0" smtClean="0">
                <a:solidFill>
                  <a:schemeClr val="accent3"/>
                </a:solidFill>
                <a:latin typeface="Times New Roman" pitchFamily="18" charset="0"/>
                <a:cs typeface="Times New Roman" pitchFamily="18" charset="0"/>
              </a:rPr>
              <a:t>                                                   </a:t>
            </a:r>
            <a:r>
              <a:rPr lang="ru-RU" sz="2600" b="1" dirty="0" smtClean="0">
                <a:solidFill>
                  <a:schemeClr val="accent3"/>
                </a:solidFill>
                <a:latin typeface="Times New Roman" pitchFamily="18" charset="0"/>
                <a:cs typeface="Times New Roman" pitchFamily="18" charset="0"/>
              </a:rPr>
              <a:t/>
            </a:r>
            <a:br>
              <a:rPr lang="ru-RU" sz="2600" b="1" dirty="0" smtClean="0">
                <a:solidFill>
                  <a:schemeClr val="accent3"/>
                </a:solidFill>
                <a:latin typeface="Times New Roman" pitchFamily="18" charset="0"/>
                <a:cs typeface="Times New Roman" pitchFamily="18" charset="0"/>
              </a:rPr>
            </a:br>
            <a:r>
              <a:rPr lang="ru-RU" sz="2600" b="1" dirty="0">
                <a:solidFill>
                  <a:schemeClr val="accent3"/>
                </a:solidFill>
                <a:latin typeface="Times New Roman" pitchFamily="18" charset="0"/>
                <a:cs typeface="Times New Roman" pitchFamily="18" charset="0"/>
              </a:rPr>
              <a:t> </a:t>
            </a:r>
            <a:r>
              <a:rPr lang="ru-RU" sz="2600" b="1" dirty="0" smtClean="0">
                <a:solidFill>
                  <a:schemeClr val="accent3"/>
                </a:solidFill>
                <a:latin typeface="Times New Roman" pitchFamily="18" charset="0"/>
                <a:cs typeface="Times New Roman" pitchFamily="18" charset="0"/>
              </a:rPr>
              <a:t>                                                         Все </a:t>
            </a:r>
            <a:r>
              <a:rPr lang="ru-RU" sz="2600" b="1" dirty="0">
                <a:solidFill>
                  <a:schemeClr val="accent3"/>
                </a:solidFill>
                <a:latin typeface="Times New Roman" pitchFamily="18" charset="0"/>
                <a:cs typeface="Times New Roman" pitchFamily="18" charset="0"/>
              </a:rPr>
              <a:t>более </a:t>
            </a:r>
            <a:r>
              <a:rPr lang="ru-RU" sz="2600" b="1" dirty="0" smtClean="0">
                <a:solidFill>
                  <a:schemeClr val="accent3"/>
                </a:solidFill>
                <a:latin typeface="Times New Roman" pitchFamily="18" charset="0"/>
                <a:cs typeface="Times New Roman" pitchFamily="18" charset="0"/>
              </a:rPr>
              <a:t>сильной </a:t>
            </a:r>
            <a:br>
              <a:rPr lang="ru-RU" sz="2600" b="1" dirty="0" smtClean="0">
                <a:solidFill>
                  <a:schemeClr val="accent3"/>
                </a:solidFill>
                <a:latin typeface="Times New Roman" pitchFamily="18" charset="0"/>
                <a:cs typeface="Times New Roman" pitchFamily="18" charset="0"/>
              </a:rPr>
            </a:br>
            <a:r>
              <a:rPr lang="ru-RU" sz="2600" b="1" dirty="0">
                <a:solidFill>
                  <a:schemeClr val="accent3"/>
                </a:solidFill>
                <a:latin typeface="Times New Roman" pitchFamily="18" charset="0"/>
                <a:cs typeface="Times New Roman" pitchFamily="18" charset="0"/>
              </a:rPr>
              <a:t> </a:t>
            </a:r>
            <a:r>
              <a:rPr lang="ru-RU" sz="2600" b="1" dirty="0" smtClean="0">
                <a:solidFill>
                  <a:schemeClr val="accent3"/>
                </a:solidFill>
                <a:latin typeface="Times New Roman" pitchFamily="18" charset="0"/>
                <a:cs typeface="Times New Roman" pitchFamily="18" charset="0"/>
              </a:rPr>
              <a:t>                                           </a:t>
            </a:r>
            <a:r>
              <a:rPr lang="ru-RU" sz="2600" b="1" dirty="0">
                <a:solidFill>
                  <a:schemeClr val="accent3"/>
                </a:solidFill>
                <a:latin typeface="Times New Roman" pitchFamily="18" charset="0"/>
                <a:cs typeface="Times New Roman" pitchFamily="18" charset="0"/>
              </a:rPr>
              <a:t> </a:t>
            </a:r>
            <a:r>
              <a:rPr lang="ru-RU" sz="2600" b="1" dirty="0" smtClean="0">
                <a:solidFill>
                  <a:schemeClr val="accent3"/>
                </a:solidFill>
                <a:latin typeface="Times New Roman" pitchFamily="18" charset="0"/>
                <a:cs typeface="Times New Roman" pitchFamily="18" charset="0"/>
              </a:rPr>
              <a:t>         становится потребность </a:t>
            </a:r>
            <a:br>
              <a:rPr lang="ru-RU" sz="2600" b="1" dirty="0" smtClean="0">
                <a:solidFill>
                  <a:schemeClr val="accent3"/>
                </a:solidFill>
                <a:latin typeface="Times New Roman" pitchFamily="18" charset="0"/>
                <a:cs typeface="Times New Roman" pitchFamily="18" charset="0"/>
              </a:rPr>
            </a:br>
            <a:r>
              <a:rPr lang="ru-RU" sz="2600" b="1" dirty="0" smtClean="0">
                <a:solidFill>
                  <a:schemeClr val="accent3"/>
                </a:solidFill>
                <a:latin typeface="Times New Roman" pitchFamily="18" charset="0"/>
                <a:cs typeface="Times New Roman" pitchFamily="18" charset="0"/>
              </a:rPr>
              <a:t>                                                             в друзьях</a:t>
            </a:r>
            <a:r>
              <a:rPr lang="ru-RU" sz="2600" b="1" dirty="0">
                <a:solidFill>
                  <a:schemeClr val="accent3"/>
                </a:solidFill>
                <a:latin typeface="Times New Roman" pitchFamily="18" charset="0"/>
                <a:cs typeface="Times New Roman" pitchFamily="18" charset="0"/>
              </a:rPr>
              <a:t>, </a:t>
            </a:r>
            <a:r>
              <a:rPr lang="ru-RU" sz="2600" b="1" dirty="0" smtClean="0">
                <a:solidFill>
                  <a:schemeClr val="accent3"/>
                </a:solidFill>
                <a:latin typeface="Times New Roman" pitchFamily="18" charset="0"/>
                <a:cs typeface="Times New Roman" pitchFamily="18" charset="0"/>
              </a:rPr>
              <a:t>резко </a:t>
            </a:r>
            <a:br>
              <a:rPr lang="ru-RU" sz="2600" b="1" dirty="0" smtClean="0">
                <a:solidFill>
                  <a:schemeClr val="accent3"/>
                </a:solidFill>
                <a:latin typeface="Times New Roman" pitchFamily="18" charset="0"/>
                <a:cs typeface="Times New Roman" pitchFamily="18" charset="0"/>
              </a:rPr>
            </a:br>
            <a:r>
              <a:rPr lang="ru-RU" sz="2600" b="1" dirty="0">
                <a:solidFill>
                  <a:schemeClr val="accent3"/>
                </a:solidFill>
                <a:latin typeface="Times New Roman" pitchFamily="18" charset="0"/>
                <a:cs typeface="Times New Roman" pitchFamily="18" charset="0"/>
              </a:rPr>
              <a:t> </a:t>
            </a:r>
            <a:r>
              <a:rPr lang="ru-RU" sz="2600" b="1" dirty="0" smtClean="0">
                <a:solidFill>
                  <a:schemeClr val="accent3"/>
                </a:solidFill>
                <a:latin typeface="Times New Roman" pitchFamily="18" charset="0"/>
                <a:cs typeface="Times New Roman" pitchFamily="18" charset="0"/>
              </a:rPr>
              <a:t>                                                        возрастает интерес к</a:t>
            </a:r>
            <a:r>
              <a:rPr lang="ru-RU" sz="2600" b="1" dirty="0">
                <a:solidFill>
                  <a:schemeClr val="accent3"/>
                </a:solidFill>
                <a:latin typeface="Times New Roman" pitchFamily="18" charset="0"/>
                <a:cs typeface="Times New Roman" pitchFamily="18" charset="0"/>
              </a:rPr>
              <a:t/>
            </a:r>
            <a:br>
              <a:rPr lang="ru-RU" sz="2600" b="1" dirty="0">
                <a:solidFill>
                  <a:schemeClr val="accent3"/>
                </a:solidFill>
                <a:latin typeface="Times New Roman" pitchFamily="18" charset="0"/>
                <a:cs typeface="Times New Roman" pitchFamily="18" charset="0"/>
              </a:rPr>
            </a:br>
            <a:r>
              <a:rPr lang="ru-RU" sz="2600" b="1" dirty="0" smtClean="0">
                <a:solidFill>
                  <a:schemeClr val="accent3"/>
                </a:solidFill>
                <a:latin typeface="Times New Roman" pitchFamily="18" charset="0"/>
                <a:cs typeface="Times New Roman" pitchFamily="18" charset="0"/>
              </a:rPr>
              <a:t>                                                           окружающему миру</a:t>
            </a:r>
            <a:r>
              <a:rPr lang="ru-RU" sz="2600" b="1" dirty="0">
                <a:solidFill>
                  <a:schemeClr val="accent3"/>
                </a:solidFill>
                <a:latin typeface="Times New Roman" pitchFamily="18" charset="0"/>
                <a:cs typeface="Times New Roman" pitchFamily="18" charset="0"/>
              </a:rPr>
              <a:t>. </a:t>
            </a:r>
            <a:endParaRPr lang="ru-RU" sz="2600" dirty="0">
              <a:solidFill>
                <a:schemeClr val="accent3"/>
              </a:solidFill>
              <a:latin typeface="Times New Roman" pitchFamily="18" charset="0"/>
              <a:cs typeface="Times New Roman" pitchFamily="18" charset="0"/>
            </a:endParaRPr>
          </a:p>
        </p:txBody>
      </p:sp>
      <p:pic>
        <p:nvPicPr>
          <p:cNvPr id="1027" name="Picture 3" descr="C:\Users\Olga\Desktop\IMG_20150804_11255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32040" y="188640"/>
            <a:ext cx="3816424" cy="40713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Olga\Desktop\IMG_20150911_08112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1560" y="2780928"/>
            <a:ext cx="4176464"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081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71400"/>
            <a:ext cx="8280920" cy="1944216"/>
          </a:xfrm>
        </p:spPr>
        <p:txBody>
          <a:bodyPr>
            <a:normAutofit/>
          </a:bodyPr>
          <a:lstStyle/>
          <a:p>
            <a:pPr algn="ctr"/>
            <a:r>
              <a:rPr lang="ru-RU" b="1" u="sng" dirty="0" smtClean="0">
                <a:latin typeface="Consolas"/>
              </a:rPr>
              <a:t>В </a:t>
            </a:r>
            <a:r>
              <a:rPr lang="ru-RU" b="1" u="sng" dirty="0">
                <a:latin typeface="Consolas"/>
              </a:rPr>
              <a:t>этом возрасте </a:t>
            </a:r>
            <a:r>
              <a:rPr lang="ru-RU" b="1" u="sng" dirty="0" smtClean="0">
                <a:latin typeface="Consolas"/>
              </a:rPr>
              <a:t>у вашего ребенка</a:t>
            </a:r>
            <a:r>
              <a:rPr lang="ru-RU" b="1" u="sng" dirty="0">
                <a:latin typeface="Consolas"/>
              </a:rPr>
              <a:t> </a:t>
            </a:r>
            <a:r>
              <a:rPr lang="ru-RU" b="1" u="sng" dirty="0" smtClean="0">
                <a:latin typeface="Consolas"/>
              </a:rPr>
              <a:t>активно проявляются</a:t>
            </a:r>
            <a:r>
              <a:rPr lang="ru-RU" b="1" u="sng" dirty="0">
                <a:latin typeface="Consolas"/>
              </a:rPr>
              <a:t>: </a:t>
            </a:r>
            <a:endParaRPr lang="ru-RU" b="1" u="sng" dirty="0"/>
          </a:p>
        </p:txBody>
      </p:sp>
      <p:pic>
        <p:nvPicPr>
          <p:cNvPr id="3074" name="Picture 2" descr="C:\Users\Olga\Desktop\2015-2016учгод\фото средн гр\IMG_20150916_16501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60926" y="2060848"/>
            <a:ext cx="3600400" cy="43143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Olga\Desktop\IMG_20150922_10274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3568" y="1844824"/>
            <a:ext cx="3888432"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39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352928" cy="1224136"/>
          </a:xfrm>
        </p:spPr>
        <p:txBody>
          <a:bodyPr>
            <a:normAutofit/>
          </a:bodyPr>
          <a:lstStyle/>
          <a:p>
            <a:r>
              <a:rPr lang="ru-RU" sz="3200" b="1" u="sng" dirty="0" smtClean="0"/>
              <a:t>1.Стремление к самостоятельности.</a:t>
            </a:r>
            <a:endParaRPr lang="ru-RU" sz="3200" b="1" u="sng" dirty="0"/>
          </a:p>
        </p:txBody>
      </p:sp>
      <p:sp>
        <p:nvSpPr>
          <p:cNvPr id="3" name="Объект 2"/>
          <p:cNvSpPr>
            <a:spLocks noGrp="1"/>
          </p:cNvSpPr>
          <p:nvPr>
            <p:ph sz="quarter" idx="13"/>
          </p:nvPr>
        </p:nvSpPr>
        <p:spPr>
          <a:xfrm>
            <a:off x="1042416" y="2313432"/>
            <a:ext cx="1009304" cy="1115568"/>
          </a:xfrm>
        </p:spPr>
        <p:txBody>
          <a:bodyPr/>
          <a:lstStyle/>
          <a:p>
            <a:endParaRPr lang="ru-RU" dirty="0"/>
          </a:p>
        </p:txBody>
      </p:sp>
      <p:pic>
        <p:nvPicPr>
          <p:cNvPr id="8195" name="Picture 3" descr="C:\Users\Olga\Desktop\2015-2016учгод\фото средн гр\IMG_20150825_173546.jpg"/>
          <p:cNvPicPr>
            <a:picLocks noGrp="1" noChangeAspect="1" noChangeArrowheads="1"/>
          </p:cNvPicPr>
          <p:nvPr>
            <p:ph sz="quarter" idx="14"/>
          </p:nvPr>
        </p:nvPicPr>
        <p:blipFill>
          <a:blip r:embed="rId2" cstate="screen">
            <a:extLst>
              <a:ext uri="{28A0092B-C50C-407E-A947-70E740481C1C}">
                <a14:useLocalDpi xmlns:a14="http://schemas.microsoft.com/office/drawing/2010/main"/>
              </a:ext>
            </a:extLst>
          </a:blip>
          <a:srcRect/>
          <a:stretch>
            <a:fillRect/>
          </a:stretch>
        </p:blipFill>
        <p:spPr bwMode="auto">
          <a:xfrm>
            <a:off x="4788024" y="1844824"/>
            <a:ext cx="3384376" cy="439248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Olga\Desktop\2015-2016учгод\фото средн гр\IMG_20150825_17360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1560" y="1484784"/>
            <a:ext cx="3888432"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540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352928" cy="1872208"/>
          </a:xfrm>
        </p:spPr>
        <p:txBody>
          <a:bodyPr>
            <a:noAutofit/>
          </a:bodyPr>
          <a:lstStyle/>
          <a:p>
            <a:r>
              <a:rPr lang="ru-RU" sz="2000" dirty="0">
                <a:solidFill>
                  <a:srgbClr val="000000"/>
                </a:solidFill>
                <a:latin typeface="Comic Sans MS"/>
              </a:rPr>
              <a:t/>
            </a:r>
            <a:br>
              <a:rPr lang="ru-RU" sz="2000" dirty="0">
                <a:solidFill>
                  <a:srgbClr val="000000"/>
                </a:solidFill>
                <a:latin typeface="Comic Sans MS"/>
              </a:rPr>
            </a:br>
            <a:r>
              <a:rPr lang="ru-RU" sz="2000" b="1" dirty="0" smtClean="0">
                <a:solidFill>
                  <a:srgbClr val="FF0000"/>
                </a:solidFill>
                <a:latin typeface="Comic Sans MS"/>
              </a:rPr>
              <a:t>2. </a:t>
            </a:r>
            <a:r>
              <a:rPr lang="ru-RU" sz="2400" b="1" u="sng" dirty="0" smtClean="0">
                <a:solidFill>
                  <a:srgbClr val="FF0000"/>
                </a:solidFill>
                <a:latin typeface="Comic Sans MS"/>
              </a:rPr>
              <a:t>Этические </a:t>
            </a:r>
            <a:r>
              <a:rPr lang="ru-RU" sz="2400" b="1" dirty="0" smtClean="0">
                <a:solidFill>
                  <a:srgbClr val="FF0000"/>
                </a:solidFill>
                <a:latin typeface="Comic Sans MS"/>
              </a:rPr>
              <a:t>представления</a:t>
            </a:r>
            <a:r>
              <a:rPr lang="ru-RU" sz="2400" b="1" dirty="0" smtClean="0">
                <a:solidFill>
                  <a:srgbClr val="FF0000"/>
                </a:solidFill>
                <a:latin typeface="Arial"/>
              </a:rPr>
              <a:t>:  </a:t>
            </a:r>
            <a:r>
              <a:rPr lang="ru-RU" sz="2000" b="1" dirty="0" smtClean="0">
                <a:solidFill>
                  <a:srgbClr val="FF0000"/>
                </a:solidFill>
                <a:latin typeface="Comic Sans MS"/>
              </a:rPr>
              <a:t>ребенок </a:t>
            </a:r>
            <a:r>
              <a:rPr lang="ru-RU" sz="2000" b="1" dirty="0">
                <a:solidFill>
                  <a:srgbClr val="FF0000"/>
                </a:solidFill>
                <a:latin typeface="Comic Sans MS"/>
              </a:rPr>
              <a:t>начинает </a:t>
            </a:r>
            <a:r>
              <a:rPr lang="ru-RU" sz="2000" b="1" dirty="0" smtClean="0">
                <a:solidFill>
                  <a:srgbClr val="FF0000"/>
                </a:solidFill>
                <a:latin typeface="Comic Sans MS"/>
              </a:rPr>
              <a:t>понимать чувства   других людей</a:t>
            </a:r>
            <a:r>
              <a:rPr lang="ru-RU" sz="2000" b="1" dirty="0">
                <a:solidFill>
                  <a:srgbClr val="FF0000"/>
                </a:solidFill>
                <a:latin typeface="Comic Sans MS"/>
              </a:rPr>
              <a:t>, сопереживать. </a:t>
            </a:r>
            <a:br>
              <a:rPr lang="ru-RU" sz="2000" b="1" dirty="0">
                <a:solidFill>
                  <a:srgbClr val="FF0000"/>
                </a:solidFill>
                <a:latin typeface="Comic Sans MS"/>
              </a:rPr>
            </a:br>
            <a:r>
              <a:rPr lang="ru-RU" sz="2000" b="1" dirty="0">
                <a:solidFill>
                  <a:srgbClr val="FF0000"/>
                </a:solidFill>
                <a:latin typeface="Comic Sans MS"/>
              </a:rPr>
              <a:t>3. </a:t>
            </a:r>
            <a:r>
              <a:rPr lang="ru-RU" sz="2400" b="1" u="sng" dirty="0">
                <a:solidFill>
                  <a:srgbClr val="FF0000"/>
                </a:solidFill>
                <a:latin typeface="Comic Sans MS"/>
              </a:rPr>
              <a:t>Творческие </a:t>
            </a:r>
            <a:r>
              <a:rPr lang="ru-RU" sz="2400" b="1" u="sng" dirty="0" smtClean="0">
                <a:solidFill>
                  <a:srgbClr val="FF0000"/>
                </a:solidFill>
                <a:latin typeface="Comic Sans MS"/>
              </a:rPr>
              <a:t>способности</a:t>
            </a:r>
            <a:r>
              <a:rPr lang="ru-RU" sz="2000" b="1" dirty="0" smtClean="0">
                <a:solidFill>
                  <a:srgbClr val="FF0000"/>
                </a:solidFill>
                <a:latin typeface="Comic Sans MS"/>
              </a:rPr>
              <a:t>: </a:t>
            </a:r>
            <a:br>
              <a:rPr lang="ru-RU" sz="2000" b="1" dirty="0" smtClean="0">
                <a:solidFill>
                  <a:srgbClr val="FF0000"/>
                </a:solidFill>
                <a:latin typeface="Comic Sans MS"/>
              </a:rPr>
            </a:br>
            <a:r>
              <a:rPr lang="ru-RU" sz="2000" b="1" dirty="0" smtClean="0">
                <a:solidFill>
                  <a:srgbClr val="FF0000"/>
                </a:solidFill>
                <a:latin typeface="Comic Sans MS"/>
              </a:rPr>
              <a:t>   ребенок </a:t>
            </a:r>
            <a:r>
              <a:rPr lang="ru-RU" sz="2000" b="1" dirty="0">
                <a:solidFill>
                  <a:srgbClr val="FF0000"/>
                </a:solidFill>
                <a:latin typeface="Comic Sans MS"/>
              </a:rPr>
              <a:t>живет в </a:t>
            </a:r>
            <a:r>
              <a:rPr lang="ru-RU" sz="2000" b="1" dirty="0" smtClean="0">
                <a:solidFill>
                  <a:srgbClr val="FF0000"/>
                </a:solidFill>
                <a:latin typeface="Comic Sans MS"/>
              </a:rPr>
              <a:t>мире </a:t>
            </a:r>
            <a:r>
              <a:rPr lang="ru-RU" sz="2000" b="1" dirty="0">
                <a:solidFill>
                  <a:srgbClr val="FF0000"/>
                </a:solidFill>
                <a:latin typeface="Comic Sans MS"/>
              </a:rPr>
              <a:t>сказок, </a:t>
            </a:r>
            <a:r>
              <a:rPr lang="ru-RU" sz="2000" b="1" dirty="0" smtClean="0">
                <a:solidFill>
                  <a:srgbClr val="FF0000"/>
                </a:solidFill>
                <a:latin typeface="Comic Sans MS"/>
              </a:rPr>
              <a:t>  </a:t>
            </a:r>
            <a:br>
              <a:rPr lang="ru-RU" sz="2000" b="1" dirty="0" smtClean="0">
                <a:solidFill>
                  <a:srgbClr val="FF0000"/>
                </a:solidFill>
                <a:latin typeface="Comic Sans MS"/>
              </a:rPr>
            </a:br>
            <a:r>
              <a:rPr lang="ru-RU" sz="2000" b="1" dirty="0" smtClean="0">
                <a:solidFill>
                  <a:srgbClr val="FF0000"/>
                </a:solidFill>
                <a:latin typeface="Comic Sans MS"/>
              </a:rPr>
              <a:t>      фантазий</a:t>
            </a:r>
            <a:r>
              <a:rPr lang="ru-RU" sz="2000" b="1" dirty="0">
                <a:solidFill>
                  <a:srgbClr val="FF0000"/>
                </a:solidFill>
                <a:latin typeface="Comic Sans MS"/>
              </a:rPr>
              <a:t>. </a:t>
            </a:r>
            <a:endParaRPr lang="ru-RU" sz="2000" b="1" dirty="0">
              <a:solidFill>
                <a:srgbClr val="FF0000"/>
              </a:solidFill>
            </a:endParaRPr>
          </a:p>
        </p:txBody>
      </p:sp>
      <p:sp>
        <p:nvSpPr>
          <p:cNvPr id="3" name="Объект 2"/>
          <p:cNvSpPr>
            <a:spLocks noGrp="1"/>
          </p:cNvSpPr>
          <p:nvPr>
            <p:ph sz="quarter" idx="13"/>
          </p:nvPr>
        </p:nvSpPr>
        <p:spPr>
          <a:xfrm>
            <a:off x="3131840" y="3645024"/>
            <a:ext cx="216024" cy="116500"/>
          </a:xfrm>
        </p:spPr>
        <p:txBody>
          <a:bodyPr>
            <a:normAutofit fontScale="25000" lnSpcReduction="20000"/>
          </a:bodyPr>
          <a:lstStyle/>
          <a:p>
            <a:endParaRPr lang="ru-RU" dirty="0"/>
          </a:p>
        </p:txBody>
      </p:sp>
      <p:sp>
        <p:nvSpPr>
          <p:cNvPr id="4" name="Объект 3"/>
          <p:cNvSpPr>
            <a:spLocks noGrp="1"/>
          </p:cNvSpPr>
          <p:nvPr>
            <p:ph sz="quarter" idx="14"/>
          </p:nvPr>
        </p:nvSpPr>
        <p:spPr>
          <a:xfrm>
            <a:off x="7812360" y="3212977"/>
            <a:ext cx="396664" cy="288032"/>
          </a:xfrm>
        </p:spPr>
        <p:txBody>
          <a:bodyPr>
            <a:normAutofit fontScale="62500" lnSpcReduction="20000"/>
          </a:bodyPr>
          <a:lstStyle/>
          <a:p>
            <a:endParaRPr lang="ru-RU" dirty="0"/>
          </a:p>
        </p:txBody>
      </p:sp>
      <p:pic>
        <p:nvPicPr>
          <p:cNvPr id="9218" name="Picture 2" descr="C:\Users\Olga\Desktop\2015-2016учгод\фото средн гр\IMG_20150804_112909.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1954" y="2509430"/>
            <a:ext cx="4536504" cy="3744416"/>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Olga\Desktop\2015-2016учгод\фото средн гр\IMG_20150901_10354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92080" y="1412777"/>
            <a:ext cx="3312368" cy="4855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785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424936" cy="5760641"/>
          </a:xfrm>
        </p:spPr>
        <p:txBody>
          <a:bodyPr>
            <a:normAutofit fontScale="90000"/>
          </a:bodyPr>
          <a:lstStyle/>
          <a:p>
            <a:r>
              <a:rPr lang="ru-RU" sz="2700" b="1" u="sng" dirty="0" smtClean="0">
                <a:solidFill>
                  <a:schemeClr val="accent3"/>
                </a:solidFill>
                <a:latin typeface="Comic Sans MS"/>
              </a:rPr>
              <a:t>4.</a:t>
            </a:r>
            <a:r>
              <a:rPr lang="ru-RU" sz="3000" b="1" u="sng" dirty="0" smtClean="0">
                <a:solidFill>
                  <a:schemeClr val="accent3"/>
                </a:solidFill>
                <a:latin typeface="Comic Sans MS"/>
              </a:rPr>
              <a:t>Страхи </a:t>
            </a:r>
            <a:r>
              <a:rPr lang="ru-RU" sz="3000" b="1" u="sng" dirty="0">
                <a:solidFill>
                  <a:schemeClr val="accent3"/>
                </a:solidFill>
                <a:latin typeface="Comic Sans MS"/>
              </a:rPr>
              <a:t>как следствие развитого воображения </a:t>
            </a:r>
            <a:r>
              <a:rPr lang="ru-RU" sz="2800" dirty="0">
                <a:solidFill>
                  <a:schemeClr val="accent3"/>
                </a:solidFill>
                <a:latin typeface="Comic Sans MS"/>
              </a:rPr>
              <a:t/>
            </a:r>
            <a:br>
              <a:rPr lang="ru-RU" sz="2800" dirty="0">
                <a:solidFill>
                  <a:schemeClr val="accent3"/>
                </a:solidFill>
                <a:latin typeface="Comic Sans MS"/>
              </a:rPr>
            </a:br>
            <a:r>
              <a:rPr lang="ru-RU" sz="3100" dirty="0" smtClean="0">
                <a:solidFill>
                  <a:schemeClr val="accent3"/>
                </a:solidFill>
                <a:latin typeface="Comic Sans MS"/>
              </a:rPr>
              <a:t>    </a:t>
            </a:r>
            <a:r>
              <a:rPr lang="ru-RU" sz="3100" b="1" dirty="0" smtClean="0">
                <a:solidFill>
                  <a:schemeClr val="accent3"/>
                </a:solidFill>
                <a:latin typeface="Comic Sans MS"/>
              </a:rPr>
              <a:t>Ребенок </a:t>
            </a:r>
            <a:r>
              <a:rPr lang="ru-RU" sz="3100" b="1" dirty="0">
                <a:solidFill>
                  <a:schemeClr val="accent3"/>
                </a:solidFill>
                <a:latin typeface="Comic Sans MS"/>
              </a:rPr>
              <a:t>чувствует себя </a:t>
            </a:r>
            <a:r>
              <a:rPr lang="ru-RU" sz="3100" b="1" dirty="0" smtClean="0">
                <a:solidFill>
                  <a:schemeClr val="accent3"/>
                </a:solidFill>
                <a:latin typeface="Comic Sans MS"/>
              </a:rPr>
              <a:t>недостаточно        защищенным перед </a:t>
            </a:r>
            <a:r>
              <a:rPr lang="ru-RU" sz="3100" b="1" dirty="0">
                <a:solidFill>
                  <a:schemeClr val="accent3"/>
                </a:solidFill>
                <a:latin typeface="Comic Sans MS"/>
              </a:rPr>
              <a:t>большим миром. </a:t>
            </a:r>
            <a:r>
              <a:rPr lang="ru-RU" sz="3100" b="1" dirty="0" smtClean="0">
                <a:solidFill>
                  <a:schemeClr val="accent3"/>
                </a:solidFill>
                <a:latin typeface="Comic Sans MS"/>
              </a:rPr>
              <a:t>Он                                                                                  задействует </a:t>
            </a:r>
            <a:r>
              <a:rPr lang="ru-RU" sz="3100" b="1" dirty="0">
                <a:solidFill>
                  <a:schemeClr val="accent3"/>
                </a:solidFill>
                <a:latin typeface="Comic Sans MS"/>
              </a:rPr>
              <a:t>свое </a:t>
            </a:r>
            <a:r>
              <a:rPr lang="ru-RU" sz="3100" b="1" dirty="0" smtClean="0">
                <a:solidFill>
                  <a:schemeClr val="accent3"/>
                </a:solidFill>
                <a:latin typeface="Comic Sans MS"/>
              </a:rPr>
              <a:t/>
            </a:r>
            <a:br>
              <a:rPr lang="ru-RU" sz="3100" b="1" dirty="0" smtClean="0">
                <a:solidFill>
                  <a:schemeClr val="accent3"/>
                </a:solidFill>
                <a:latin typeface="Comic Sans MS"/>
              </a:rPr>
            </a:br>
            <a:r>
              <a:rPr lang="ru-RU" sz="3100" b="1" dirty="0" smtClean="0">
                <a:solidFill>
                  <a:schemeClr val="accent3"/>
                </a:solidFill>
                <a:latin typeface="Comic Sans MS"/>
              </a:rPr>
              <a:t> магическое мышление </a:t>
            </a:r>
            <a:br>
              <a:rPr lang="ru-RU" sz="3100" b="1" dirty="0" smtClean="0">
                <a:solidFill>
                  <a:schemeClr val="accent3"/>
                </a:solidFill>
                <a:latin typeface="Comic Sans MS"/>
              </a:rPr>
            </a:br>
            <a:r>
              <a:rPr lang="ru-RU" sz="3100" b="1" dirty="0" smtClean="0">
                <a:solidFill>
                  <a:schemeClr val="accent3"/>
                </a:solidFill>
                <a:latin typeface="Comic Sans MS"/>
              </a:rPr>
              <a:t>для </a:t>
            </a:r>
            <a:r>
              <a:rPr lang="ru-RU" sz="3100" b="1" dirty="0">
                <a:solidFill>
                  <a:schemeClr val="accent3"/>
                </a:solidFill>
                <a:latin typeface="Comic Sans MS"/>
              </a:rPr>
              <a:t>того, </a:t>
            </a:r>
            <a:r>
              <a:rPr lang="ru-RU" sz="3100" b="1" dirty="0" smtClean="0">
                <a:solidFill>
                  <a:schemeClr val="accent3"/>
                </a:solidFill>
                <a:latin typeface="Comic Sans MS"/>
              </a:rPr>
              <a:t>чтобы обрести </a:t>
            </a:r>
            <a:br>
              <a:rPr lang="ru-RU" sz="3100" b="1" dirty="0" smtClean="0">
                <a:solidFill>
                  <a:schemeClr val="accent3"/>
                </a:solidFill>
                <a:latin typeface="Comic Sans MS"/>
              </a:rPr>
            </a:br>
            <a:r>
              <a:rPr lang="ru-RU" sz="3100" b="1" dirty="0" smtClean="0">
                <a:solidFill>
                  <a:schemeClr val="accent3"/>
                </a:solidFill>
                <a:latin typeface="Comic Sans MS"/>
              </a:rPr>
              <a:t>ощущение безопасности</a:t>
            </a:r>
            <a:r>
              <a:rPr lang="ru-RU" sz="3100" b="1" dirty="0">
                <a:solidFill>
                  <a:schemeClr val="accent3"/>
                </a:solidFill>
                <a:latin typeface="Comic Sans MS"/>
              </a:rPr>
              <a:t>. </a:t>
            </a:r>
            <a:r>
              <a:rPr lang="ru-RU" sz="3100" b="1" dirty="0" smtClean="0">
                <a:solidFill>
                  <a:schemeClr val="accent3"/>
                </a:solidFill>
                <a:latin typeface="Comic Sans MS"/>
              </a:rPr>
              <a:t/>
            </a:r>
            <a:br>
              <a:rPr lang="ru-RU" sz="3100" b="1" dirty="0" smtClean="0">
                <a:solidFill>
                  <a:schemeClr val="accent3"/>
                </a:solidFill>
                <a:latin typeface="Comic Sans MS"/>
              </a:rPr>
            </a:br>
            <a:r>
              <a:rPr lang="ru-RU" sz="3100" b="1" dirty="0" smtClean="0">
                <a:solidFill>
                  <a:schemeClr val="accent3"/>
                </a:solidFill>
                <a:latin typeface="Comic Sans MS"/>
              </a:rPr>
              <a:t>Но безудержность </a:t>
            </a:r>
            <a:br>
              <a:rPr lang="ru-RU" sz="3100" b="1" dirty="0" smtClean="0">
                <a:solidFill>
                  <a:schemeClr val="accent3"/>
                </a:solidFill>
                <a:latin typeface="Comic Sans MS"/>
              </a:rPr>
            </a:br>
            <a:r>
              <a:rPr lang="ru-RU" sz="3100" b="1" dirty="0" smtClean="0">
                <a:solidFill>
                  <a:schemeClr val="accent3"/>
                </a:solidFill>
                <a:latin typeface="Comic Sans MS"/>
              </a:rPr>
              <a:t>фантазий может </a:t>
            </a:r>
            <a:br>
              <a:rPr lang="ru-RU" sz="3100" b="1" dirty="0" smtClean="0">
                <a:solidFill>
                  <a:schemeClr val="accent3"/>
                </a:solidFill>
                <a:latin typeface="Comic Sans MS"/>
              </a:rPr>
            </a:br>
            <a:r>
              <a:rPr lang="ru-RU" sz="3100" b="1" dirty="0" smtClean="0">
                <a:solidFill>
                  <a:schemeClr val="accent3"/>
                </a:solidFill>
                <a:latin typeface="Comic Sans MS"/>
              </a:rPr>
              <a:t>порождать самые </a:t>
            </a:r>
            <a:br>
              <a:rPr lang="ru-RU" sz="3100" b="1" dirty="0" smtClean="0">
                <a:solidFill>
                  <a:schemeClr val="accent3"/>
                </a:solidFill>
                <a:latin typeface="Comic Sans MS"/>
              </a:rPr>
            </a:br>
            <a:r>
              <a:rPr lang="ru-RU" sz="3100" b="1" dirty="0" smtClean="0">
                <a:solidFill>
                  <a:schemeClr val="accent3"/>
                </a:solidFill>
                <a:latin typeface="Comic Sans MS"/>
              </a:rPr>
              <a:t>разнообразные </a:t>
            </a:r>
            <a:br>
              <a:rPr lang="ru-RU" sz="3100" b="1" dirty="0" smtClean="0">
                <a:solidFill>
                  <a:schemeClr val="accent3"/>
                </a:solidFill>
                <a:latin typeface="Comic Sans MS"/>
              </a:rPr>
            </a:br>
            <a:r>
              <a:rPr lang="ru-RU" sz="3100" b="1" dirty="0" smtClean="0">
                <a:solidFill>
                  <a:schemeClr val="accent3"/>
                </a:solidFill>
                <a:latin typeface="Comic Sans MS"/>
              </a:rPr>
              <a:t>страхи</a:t>
            </a:r>
            <a:r>
              <a:rPr lang="ru-RU" sz="3100" b="1" dirty="0">
                <a:solidFill>
                  <a:schemeClr val="accent3"/>
                </a:solidFill>
                <a:latin typeface="Comic Sans MS"/>
              </a:rPr>
              <a:t>. </a:t>
            </a:r>
            <a:endParaRPr lang="ru-RU" sz="3100" b="1" dirty="0">
              <a:solidFill>
                <a:schemeClr val="accent3"/>
              </a:solidFill>
            </a:endParaRPr>
          </a:p>
        </p:txBody>
      </p:sp>
      <p:pic>
        <p:nvPicPr>
          <p:cNvPr id="10242" name="Picture 2" descr="D:\Новая папка (2)\ВСЕ  папки  с фото\все\ДЕТСКИЙ САД\картинки\карапузики\64178067_1284823980_2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07904" y="1988840"/>
            <a:ext cx="5112568"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1346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377</TotalTime>
  <Words>492</Words>
  <Application>Microsoft Office PowerPoint</Application>
  <PresentationFormat>Экран (4:3)</PresentationFormat>
  <Paragraphs>54</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Остин</vt:lpstr>
      <vt:lpstr>Родительское собрание: «Путешествие в страну знаний продолжается,  или только вперед!» </vt:lpstr>
      <vt:lpstr>Давайте познакомимся! Наша группа  «Звёздочки»</vt:lpstr>
      <vt:lpstr>Возрастные особенности детей 4-5лет:</vt:lpstr>
      <vt:lpstr>Развитие психических процессов:</vt:lpstr>
      <vt:lpstr> Возраст от 4-х до 5-ти лет-      период относительного    затишья. Ребенок вышел   из кризиса и в целом стал      спокойнее, послушнее,              покладистее.                                                                                                                                                                                                                         Все более сильной                                                        становится потребность                                                               в друзьях, резко                                                           возрастает интерес к                                                            окружающему миру. </vt:lpstr>
      <vt:lpstr>В этом возрасте у вашего ребенка активно проявляются: </vt:lpstr>
      <vt:lpstr>1.Стремление к самостоятельности.</vt:lpstr>
      <vt:lpstr> 2. Этические представления:  ребенок начинает понимать чувства   других людей, сопереживать.  3. Творческие способности:     ребенок живет в мире сказок,          фантазий. </vt:lpstr>
      <vt:lpstr>4.Страхи как следствие развитого воображения      Ребенок чувствует себя недостаточно        защищенным перед большим миром. Он                                                                                  задействует свое   магическое мышление  для того, чтобы обрести  ощущение безопасности.  Но безудержность  фантазий может  порождать самые  разнообразные  страхи. </vt:lpstr>
      <vt:lpstr>    5. Отношения со сверстниками.   У ребенка появляется   большой интерес к   ровесникам. Дети дружат,  ссорятся, мирятся, ревнуют,   обижаются, помогают друг  другу. Общение со   сверстниками занимает все   большее место в жизни   ребенка, все более   выраженной становится   потребность в признании   и уважении со стороны    ровесников. </vt:lpstr>
      <vt:lpstr>6.Активная любознательность.  Дети готовы все время говорить, обсуждать различные вопросы. Но  у них еще недостаточно  развита произвольность,  то есть способность  заниматься тем, что им  неинтересно, и поэтому  их познавательный  интерес лучше всего  утоляется в увлекатель- ном разговоре или  занимательной игре.</vt:lpstr>
      <vt:lpstr>Вам, как его родителям, важно:</vt:lpstr>
      <vt:lpstr>Вам, как  родителям, важно:</vt:lpstr>
      <vt:lpstr>Мамочки и папочки,  огромное спасибо за внимание!</vt:lpstr>
      <vt:lpstr>Родительское собрание: «Путешествие в страну знаний продолжается,  или только вперед!»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Olga</dc:creator>
  <cp:lastModifiedBy>Olga</cp:lastModifiedBy>
  <cp:revision>46</cp:revision>
  <dcterms:created xsi:type="dcterms:W3CDTF">2015-09-07T08:14:38Z</dcterms:created>
  <dcterms:modified xsi:type="dcterms:W3CDTF">2015-10-21T17:39:03Z</dcterms:modified>
</cp:coreProperties>
</file>