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4" r:id="rId13"/>
    <p:sldId id="267" r:id="rId14"/>
    <p:sldId id="273" r:id="rId15"/>
    <p:sldId id="272" r:id="rId16"/>
    <p:sldId id="271" r:id="rId17"/>
    <p:sldId id="268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89F6-E809-4B01-AC1B-536718162D64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E63-3E0E-4A40-9244-E37E488546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29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89F6-E809-4B01-AC1B-536718162D64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E63-3E0E-4A40-9244-E37E488546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89F6-E809-4B01-AC1B-536718162D64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E63-3E0E-4A40-9244-E37E488546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44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89F6-E809-4B01-AC1B-536718162D64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E63-3E0E-4A40-9244-E37E488546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27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89F6-E809-4B01-AC1B-536718162D64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E63-3E0E-4A40-9244-E37E488546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93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89F6-E809-4B01-AC1B-536718162D64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E63-3E0E-4A40-9244-E37E488546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63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89F6-E809-4B01-AC1B-536718162D64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E63-3E0E-4A40-9244-E37E488546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65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89F6-E809-4B01-AC1B-536718162D64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E63-3E0E-4A40-9244-E37E488546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5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89F6-E809-4B01-AC1B-536718162D64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E63-3E0E-4A40-9244-E37E488546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91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89F6-E809-4B01-AC1B-536718162D64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E63-3E0E-4A40-9244-E37E488546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3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089F6-E809-4B01-AC1B-536718162D64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7E63-3E0E-4A40-9244-E37E488546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85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089F6-E809-4B01-AC1B-536718162D64}" type="datetimeFigureOut">
              <a:rPr lang="ru-RU" smtClean="0"/>
              <a:t>23.10.2015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7E63-3E0E-4A40-9244-E37E488546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37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1" y="454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8632" y="476672"/>
            <a:ext cx="7704856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Презентация проекта на тему: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«КЛАССИЧЕСКАЯ МУЗЫКА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solidFill>
                <a:schemeClr val="bg1">
                  <a:lumMod val="1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bg1">
                    <a:lumMod val="10000"/>
                  </a:schemeClr>
                </a:solidFill>
                <a:ea typeface="Calibri" pitchFamily="34" charset="0"/>
                <a:cs typeface="Times New Roman" pitchFamily="18" charset="0"/>
              </a:rPr>
              <a:t>				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i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368879"/>
            <a:ext cx="496855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Подготовила: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Бадукшанова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Елена Александровна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музыкальный руководитель МБДОУ № 41</a:t>
            </a:r>
          </a:p>
        </p:txBody>
      </p:sp>
    </p:spTree>
    <p:extLst>
      <p:ext uri="{BB962C8B-B14F-4D97-AF65-F5344CB8AC3E}">
        <p14:creationId xmlns:p14="http://schemas.microsoft.com/office/powerpoint/2010/main" val="10100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21745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3791" y="332656"/>
            <a:ext cx="835292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тембровые краски и инструментовать музыку с помощью детских музыкальных инструментов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6367" y="1340768"/>
            <a:ext cx="835292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слух и дают название музыкальных произведений, автора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348880"/>
            <a:ext cx="835292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музыки, передают словами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возникший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прослушанного 						произведения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отражают свои 						впечатления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движении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пластике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http://sov.opredelim.com/tw_files2/urls_927/8/d-7352/7352_html_28221393.jpg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8" t="11296" r="3130" b="2934"/>
          <a:stretch/>
        </p:blipFill>
        <p:spPr bwMode="auto">
          <a:xfrm>
            <a:off x="214576" y="2708920"/>
            <a:ext cx="4617720" cy="3688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ov.opredelim.com/tw_files2/urls_927/8/d-7352/7352_html_2822139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28" t="11296" r="3130" b="2934"/>
          <a:stretch/>
        </p:blipFill>
        <p:spPr bwMode="auto">
          <a:xfrm>
            <a:off x="575211" y="2852936"/>
            <a:ext cx="4257085" cy="3400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6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474276" y="1583024"/>
          <a:ext cx="6195448" cy="4560316"/>
        </p:xfrm>
        <a:graphic>
          <a:graphicData uri="http://schemas.openxmlformats.org/drawingml/2006/table">
            <a:tbl>
              <a:tblPr firstRow="1" firstCol="1" bandRow="1"/>
              <a:tblGrid>
                <a:gridCol w="594374"/>
                <a:gridCol w="4073188"/>
                <a:gridCol w="1527886"/>
              </a:tblGrid>
              <a:tr h="485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Дни недели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Возрастные группы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688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u="sng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1-ая половина дня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Музыкальное развлечение «Угадай, на чём играю?»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u="sng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2-ая половина дня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Просмотр видеофильма «Детский альбом» П.И. Чайковского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Младшие и средние группы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Старшие группы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5330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ВТОРНИК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u="sng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1-ая половина дня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Консультации для родителей: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Слушаем классическую музыку»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Музыкальное развлечение «Клоуны» (музыка Д.Б. Кабалевского)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u="sng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2-ая половина дня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Рисование на тему «Клоуны» по музыке Д.Б. Кабалевского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Подготовительные группы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Старшие группы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Старшие группы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21745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250584"/>
              </p:ext>
            </p:extLst>
          </p:nvPr>
        </p:nvGraphicFramePr>
        <p:xfrm>
          <a:off x="467545" y="332656"/>
          <a:ext cx="8208910" cy="6187440"/>
        </p:xfrm>
        <a:graphic>
          <a:graphicData uri="http://schemas.openxmlformats.org/drawingml/2006/table">
            <a:tbl>
              <a:tblPr firstRow="1" firstCol="1" bandRow="1"/>
              <a:tblGrid>
                <a:gridCol w="787539"/>
                <a:gridCol w="5396936"/>
                <a:gridCol w="2024435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Дни недели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Возрастные группы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787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ПОНЕДЕЛЬ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Музыкальное развлечение «Угадай, на чём играю?»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Просмотр видеофильма «Детский альбом» П.И. Чайковского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Консультация для родителей: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«Музыка начинается в семье»</a:t>
                      </a:r>
                    </a:p>
                  </a:txBody>
                  <a:tcPr marL="44927" marR="4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Младшие группы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Старшие группы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Младшие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группы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50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Музыкальное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развлечение «Клоуны» (музыка Д.Б.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Кабалевского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Рисование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 тему «Клоуны» по музыке Д.Б.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Кабалевского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Музыкально-литературный вечер по творчеству П. И. Чайковского «В гостях у сказки»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Старшие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группы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Подготовительные группы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685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Музыкальное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развлечение «В гостях у Мажора и Минора»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Дидактическаяая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игра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Мемори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с картинками музыкальных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инструментов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Анкетирование родителей «Роль музыки в вашей жизни»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Подготовительные  группа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Средние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старшие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группы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Старшие группы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1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055310"/>
              </p:ext>
            </p:extLst>
          </p:nvPr>
        </p:nvGraphicFramePr>
        <p:xfrm>
          <a:off x="611188" y="908720"/>
          <a:ext cx="6705600" cy="2010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316"/>
                <a:gridCol w="4408587"/>
                <a:gridCol w="1653697"/>
              </a:tblGrid>
              <a:tr h="73406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СРЕДА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1-ая половина дня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Музыкальное развлечение «В гостях у Мажора и Минора»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2-ая половина дня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Настольные игры «Мемори» с картинками музыкальных инструментов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Старшие и подготовительные  группа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Средние, старшие группы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21745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74790"/>
              </p:ext>
            </p:extLst>
          </p:nvPr>
        </p:nvGraphicFramePr>
        <p:xfrm>
          <a:off x="409795" y="1340768"/>
          <a:ext cx="8280920" cy="3933036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5400600"/>
                <a:gridCol w="2088232"/>
              </a:tblGrid>
              <a:tr h="194421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422" marR="6342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Музыкальное</a:t>
                      </a:r>
                      <a:r>
                        <a:rPr lang="ru-RU" sz="180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80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азвлечение</a:t>
                      </a:r>
                      <a:r>
                        <a:rPr lang="ru-RU" sz="180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«Волшебная дудочка»</a:t>
                      </a: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Консультации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родителей: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«Условия для музыкального развития ребёнка в семье».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Музыкальное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развлечение с родителями «Два рояля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3422" marR="6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Средние группы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Ясельные и младшие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группы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Подготовительные группы</a:t>
                      </a:r>
                    </a:p>
                  </a:txBody>
                  <a:tcPr marL="63422" marR="6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422" marR="63422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Выставка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детских рисунков «Клоуны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Концерт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 участием учеников и преподавателей музыкальной школы №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для детей и родителей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Беседы с родителями на тему «Поступление детей в музыкальную школу»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422" marR="6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Старшие группы 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Средние, старшие, подготовительные  группы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Подготовительные группы</a:t>
                      </a:r>
                    </a:p>
                  </a:txBody>
                  <a:tcPr marL="63422" marR="634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55635"/>
              </p:ext>
            </p:extLst>
          </p:nvPr>
        </p:nvGraphicFramePr>
        <p:xfrm>
          <a:off x="395536" y="692696"/>
          <a:ext cx="8259174" cy="560832"/>
        </p:xfrm>
        <a:graphic>
          <a:graphicData uri="http://schemas.openxmlformats.org/drawingml/2006/table">
            <a:tbl>
              <a:tblPr firstRow="1" firstCol="1" bandRow="1"/>
              <a:tblGrid>
                <a:gridCol w="792361"/>
                <a:gridCol w="5429982"/>
                <a:gridCol w="2036831"/>
              </a:tblGrid>
              <a:tr h="322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Дни недели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Возрастные группы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27" marR="449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6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74276" y="1583024"/>
          <a:ext cx="6195448" cy="4560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374"/>
                <a:gridCol w="4073188"/>
                <a:gridCol w="1527886"/>
              </a:tblGrid>
              <a:tr h="485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Дни недели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>
                          <a:effectLst/>
                        </a:rPr>
                        <a:t>Мероприятия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Возрастные группы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/>
                </a:tc>
              </a:tr>
              <a:tr h="158688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ПОНЕДЕЛЬНИК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>
                          <a:effectLst/>
                        </a:rPr>
                        <a:t>1-ая половина дня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Музыкальное развлечение «Угадай, на чём играю?»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>
                          <a:effectLst/>
                        </a:rPr>
                        <a:t>2-ая половина дня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Просмотр видеофильма «Детский альбом» П.И. Чайковского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Младшие и средние группы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effectLst/>
                        </a:rPr>
                        <a:t>Старшие группы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/>
                </a:tc>
              </a:tr>
              <a:tr h="245330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ВТОРНИК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none" strike="noStrike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>
                          <a:effectLst/>
                        </a:rPr>
                        <a:t>1-ая половина дня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300">
                          <a:effectLst/>
                        </a:rPr>
                        <a:t>Консультации для родителей: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ru-RU" sz="1300">
                          <a:effectLst/>
                        </a:rPr>
                        <a:t> «Слушаем классическую музыку»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Музыкальное развлечение «Клоуны» (музыка Д.Б. Кабалевского)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u="sng">
                          <a:effectLst/>
                        </a:rPr>
                        <a:t>2-ая половина дня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Рисование на тему «Клоуны» по музыке Д.Б. Кабалевского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Подготовительные группы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Старшие группы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Старшие группы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363" marR="63363" marT="0" marB="0"/>
                </a:tc>
              </a:tr>
            </a:tbl>
          </a:graphicData>
        </a:graphic>
      </p:graphicFrame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3393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56168" y="226756"/>
            <a:ext cx="341638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14" descr="P101006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428999"/>
            <a:ext cx="4104456" cy="3078343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18307" y="1111384"/>
            <a:ext cx="855150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«Сапожки»  - игра на развитие чувства ритма.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Лесенка» - игра на определение высоты звука.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«Сложи песенку»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на определение формы музыкального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произведения.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«Нотки и ключи» - игра на развитие нотной грамоты.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6196" y="974266"/>
            <a:ext cx="547573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 с дидактическими играми: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21745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96694" y="764704"/>
            <a:ext cx="38563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«Цветик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памяти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музыкального слуха.</a:t>
            </a:r>
          </a:p>
        </p:txBody>
      </p:sp>
      <p:pic>
        <p:nvPicPr>
          <p:cNvPr id="5121" name="Рисунок 19" descr="P101005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45" t="6900" r="27356" b="4636"/>
          <a:stretch>
            <a:fillRect/>
          </a:stretch>
        </p:blipFill>
        <p:spPr bwMode="auto">
          <a:xfrm>
            <a:off x="406901" y="470952"/>
            <a:ext cx="1869951" cy="2399344"/>
          </a:xfrm>
          <a:prstGeom prst="rect">
            <a:avLst/>
          </a:prstGeom>
          <a:noFill/>
          <a:ln w="2857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20" descr="P101005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11" t="2711" r="11679"/>
          <a:stretch>
            <a:fillRect/>
          </a:stretch>
        </p:blipFill>
        <p:spPr bwMode="auto">
          <a:xfrm>
            <a:off x="6372200" y="520988"/>
            <a:ext cx="2270466" cy="2270466"/>
          </a:xfrm>
          <a:prstGeom prst="rect">
            <a:avLst/>
          </a:prstGeom>
          <a:noFill/>
          <a:ln w="28575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63787"/>
            <a:ext cx="229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1876" y="2980749"/>
            <a:ext cx="667670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проектной деятельности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2101" y="3553851"/>
            <a:ext cx="8299797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эмоционально-оценочного отношения к музыке.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Развитое образное мышление и творческое воображение.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Повышенный  уровень интереса к различным формам музыкальной деятельности.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 первого опыта самооценки.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Творческое самовыражение воспитанников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21745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6" y="215062"/>
            <a:ext cx="3236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Рисунок 56" descr="P101063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758" y="840455"/>
            <a:ext cx="3026483" cy="2269113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Рисунок 57" descr="P101063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36" y="840445"/>
            <a:ext cx="3026483" cy="2269123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63888" y="1340768"/>
            <a:ext cx="2016224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ИГРА «МЕМОРИ»</a:t>
            </a:r>
            <a:endParaRPr lang="ru-RU" altLang="ru-RU" sz="2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4" name="Рисунок 58" descr="P101063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4" b="5505"/>
          <a:stretch>
            <a:fillRect/>
          </a:stretch>
        </p:blipFill>
        <p:spPr bwMode="auto">
          <a:xfrm>
            <a:off x="898525" y="4218544"/>
            <a:ext cx="3054350" cy="2286000"/>
          </a:xfrm>
          <a:prstGeom prst="rect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Рисунок 59" descr="P101063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45" t="15242" r="9581" b="13383"/>
          <a:stretch>
            <a:fillRect/>
          </a:stretch>
        </p:blipFill>
        <p:spPr bwMode="auto">
          <a:xfrm>
            <a:off x="4932040" y="4218544"/>
            <a:ext cx="3162300" cy="2281238"/>
          </a:xfrm>
          <a:prstGeom prst="rect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861177" y="3329970"/>
            <a:ext cx="496499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ВЫСТАВКА  ДЕТСКИХ РИСУНКОВ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«КЛОУНЫ»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9852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21747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4" descr="P101062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1" t="21119"/>
          <a:stretch/>
        </p:blipFill>
        <p:spPr bwMode="auto">
          <a:xfrm>
            <a:off x="707405" y="908720"/>
            <a:ext cx="3842849" cy="2407921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55" descr="P101063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5" t="5813" r="8925" b="4576"/>
          <a:stretch/>
        </p:blipFill>
        <p:spPr bwMode="auto">
          <a:xfrm>
            <a:off x="5470525" y="908720"/>
            <a:ext cx="3112720" cy="2407921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21863" y="249022"/>
            <a:ext cx="705678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РАЗВЛЕЧЕНИЕ «УГАДАЙ, НА ЧЁМ ИГРАЮ» 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8525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:\фото\два рояля\100_5453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1" t="11785"/>
          <a:stretch/>
        </p:blipFill>
        <p:spPr bwMode="auto">
          <a:xfrm>
            <a:off x="898525" y="4365104"/>
            <a:ext cx="3171825" cy="2156083"/>
          </a:xfrm>
          <a:prstGeom prst="rect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F:\фото\два рояля\100_5458.JPG"/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09" r="4887"/>
          <a:stretch/>
        </p:blipFill>
        <p:spPr bwMode="auto">
          <a:xfrm>
            <a:off x="5220072" y="4356328"/>
            <a:ext cx="3114675" cy="2110730"/>
          </a:xfrm>
          <a:prstGeom prst="rect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7406" y="3484603"/>
            <a:ext cx="787584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С РОДИТЕЛЯМИ «ДВА РОЯЛЯ»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БЕЛЫЙ РОЯЛЬ – ДЕТИ    ЧЁРНЫЙ РОЯЛЬ –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6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21747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7658" y="271542"/>
            <a:ext cx="584519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КЛАССИЧЕСКОЙ МУЗЫКИ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D:\лена\концерт классической музыки 1.11.13\100_8120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79" t="21026" r="20269" b="20412"/>
          <a:stretch/>
        </p:blipFill>
        <p:spPr bwMode="auto">
          <a:xfrm>
            <a:off x="611560" y="980728"/>
            <a:ext cx="2345000" cy="267366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документы\Вечер классической музыки\DSCF2276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61" r="21030"/>
          <a:stretch/>
        </p:blipFill>
        <p:spPr bwMode="auto">
          <a:xfrm>
            <a:off x="3561224" y="987396"/>
            <a:ext cx="2277224" cy="26736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3074" name="Picture 2" descr="C:\Users\пк\Documents\виолончель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47" t="21230" r="23892" b="28116"/>
          <a:stretch/>
        </p:blipFill>
        <p:spPr bwMode="auto">
          <a:xfrm>
            <a:off x="6314608" y="987396"/>
            <a:ext cx="2316480" cy="2667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ена\фото день классической музыки\100_812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40" r="5031"/>
          <a:stretch/>
        </p:blipFill>
        <p:spPr bwMode="auto">
          <a:xfrm>
            <a:off x="597848" y="3933056"/>
            <a:ext cx="4088276" cy="252028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лена\фото день классической музыки\100_8134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2" t="12033" r="3968"/>
          <a:stretch/>
        </p:blipFill>
        <p:spPr bwMode="auto">
          <a:xfrm>
            <a:off x="5004048" y="3933056"/>
            <a:ext cx="3627040" cy="252028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11247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60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6000" b="1" i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6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384" y="12256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оле 10"/>
          <p:cNvSpPr txBox="1">
            <a:spLocks noChangeArrowheads="1"/>
          </p:cNvSpPr>
          <p:nvPr/>
        </p:nvSpPr>
        <p:spPr bwMode="auto">
          <a:xfrm>
            <a:off x="-2505075" y="612775"/>
            <a:ext cx="4587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80906" y="366554"/>
            <a:ext cx="3982185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</a:t>
            </a:r>
            <a:endParaRPr kumimoji="0" lang="ru-RU" altLang="ru-RU" sz="26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756" y="910570"/>
            <a:ext cx="519110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характеризует человека прежде всего? Конечно же, его культура, в формировании которой огромную роль играет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эстетическое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воспитание. Поэтому формирование основ музыкальной культуры, а через нее и художественной, и эстетической – актуальнейшая задача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сегодняшнего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756" y="4293096"/>
            <a:ext cx="8293360" cy="1969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 музыка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мощным ресурсом для прочувствованного и осознанного восприятия музыки, постижения выразительного смысла ее языка в сравнении с языками других искусств,  дает возможность выразить свои впечатления в различных проявлениях творчества. </a:t>
            </a:r>
          </a:p>
        </p:txBody>
      </p:sp>
      <p:pic>
        <p:nvPicPr>
          <p:cNvPr id="2056" name="Picture 8" descr="http://zarevo.net/wp-content/gallery/st_henx/127.-Sound-of-Tiny-Finger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40" r="8852"/>
          <a:stretch/>
        </p:blipFill>
        <p:spPr bwMode="auto">
          <a:xfrm>
            <a:off x="5433351" y="991943"/>
            <a:ext cx="3588319" cy="31150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7600" y="1030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4896" y="332830"/>
            <a:ext cx="2258182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4488" y="876658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у детей основ музыкальной, художественной и  эстетической культуры, для развития творческого потенциала детей в различных видах деятельности на основе внедрения темы «Классическая музыка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4896" y="2916084"/>
            <a:ext cx="2531783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717032"/>
            <a:ext cx="820891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эмоциональную отзывчивость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классическую музыку,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интерес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25144"/>
            <a:ext cx="820891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музыкальность, посредством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музыки, обогащать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слуховое восприятие,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культуру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слушания.</a:t>
            </a:r>
          </a:p>
        </p:txBody>
      </p:sp>
    </p:spTree>
    <p:extLst>
      <p:ext uri="{BB962C8B-B14F-4D97-AF65-F5344CB8AC3E}">
        <p14:creationId xmlns:p14="http://schemas.microsoft.com/office/powerpoint/2010/main" val="42499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440" y="260648"/>
            <a:ext cx="840703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вкус к хорошей музыке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 малых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ребёнка благоприятную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439" y="1229851"/>
            <a:ext cx="840703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основными элементами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 грамоты: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мелодией,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ладом, ритмом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34405" y="2204864"/>
            <a:ext cx="2984984" cy="492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541" y="2955480"/>
            <a:ext cx="8451931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участниками 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художественного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музыки через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прекрасными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мировых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шедевров,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обращая внимание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музыкальных,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художественных, поэтических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театральных  образов.</a:t>
            </a:r>
          </a:p>
        </p:txBody>
      </p:sp>
      <p:pic>
        <p:nvPicPr>
          <p:cNvPr id="3078" name="Picture 6" descr="http://loungeevent.com.tr/upload/images/3158965278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6" t="15429" r="6300"/>
          <a:stretch/>
        </p:blipFill>
        <p:spPr bwMode="auto">
          <a:xfrm>
            <a:off x="4626775" y="3789040"/>
            <a:ext cx="4049681" cy="2577264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9476" y="318950"/>
            <a:ext cx="5905143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проектной деятельности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001610"/>
            <a:ext cx="246715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Методическое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7020" y="1463275"/>
            <a:ext cx="626469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О.П.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Радынова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«Музыкальные шедевры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О.П.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Радынова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А.И.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Катинене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дошкольников»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А.И. Буренина «Ритмическая мозаика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static2.ozone.ru/multimedia/books_covers/c300/10036274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962785"/>
            <a:ext cx="1231384" cy="173434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1733909"/>
            <a:ext cx="1313511" cy="17670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адынова О.П. Музыкальные шедевры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27"/>
          <a:stretch/>
        </p:blipFill>
        <p:spPr bwMode="auto">
          <a:xfrm>
            <a:off x="6293015" y="2599883"/>
            <a:ext cx="1303322" cy="180216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3560397"/>
            <a:ext cx="422243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Материально-техническое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7020" y="4221088"/>
            <a:ext cx="5567148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центр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классической музыкой,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27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21745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28092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музыкальные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изображением симфонического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композиторов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слушания музыкальных произведений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6525" y="2238375"/>
            <a:ext cx="339342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астники проекта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0600" y="2996952"/>
            <a:ext cx="4752528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7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ученики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детской музыкальной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№ 5</a:t>
            </a:r>
          </a:p>
        </p:txBody>
      </p:sp>
      <p:pic>
        <p:nvPicPr>
          <p:cNvPr id="8" name="Рисунок 7" descr="D:\документы\Вечер классической музыки\DSCF227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456" y="2238375"/>
            <a:ext cx="3175000" cy="23812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9" name="Рисунок 8" descr="D:\документы\Вечер классической музыки\DSCF2283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0"/>
          <a:stretch/>
        </p:blipFill>
        <p:spPr bwMode="auto">
          <a:xfrm>
            <a:off x="3995936" y="4005064"/>
            <a:ext cx="3478129" cy="24598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46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21745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54152" y="260648"/>
            <a:ext cx="4563685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08720"/>
            <a:ext cx="362887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(1 неделя)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19625" y="1353930"/>
            <a:ext cx="43398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2256" y="1849955"/>
            <a:ext cx="403687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подготовительный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564904"/>
            <a:ext cx="8424935" cy="2954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 – методического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для реализации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опыта педагогов-новаторов по теме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предметно-развивающей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перспективного плана организации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открытым музыкальным занятиям,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развлечениям, концерту.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069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21745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65311"/>
            <a:ext cx="50007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практический (основной)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38336"/>
            <a:ext cx="8496944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работы как базового компонента в приоритетном направлении деятельности педагога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через взаимодействие с коллегами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нетрадиционных форм работы с детьми, в т. ч. проектно-игровую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опыта работы.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занятий, праздников,  развлечений, концерта.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целенаправленной просветительской и консультативной деятельности с родителями по вопросам формирования у детей эмоционально - художественного восприятие музыки через знакомство с  прекрасными образцами  мировых классических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шедевров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детских рисунков на тему «Клоуны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player.myshared.ru/274460/data/images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1" b="2518"/>
          <a:stretch/>
        </p:blipFill>
        <p:spPr bwMode="auto">
          <a:xfrm>
            <a:off x="-21745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398615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заключительный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8072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организованной проектной деятельности с педагогами.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целей и полученных результатов.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дальнейших направлений реализации рассматриваемой в проекте проблемы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образовательном процессе ДОУ.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024" y="3556456"/>
            <a:ext cx="4340804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40" y="4293096"/>
            <a:ext cx="835292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увлеченно слушают классическую музыку; значительно изменение особенности музыкального восприятия: появление произвольного внимание, умение сосредотачиваться, улавливать детали исполнения. </a:t>
            </a:r>
          </a:p>
        </p:txBody>
      </p:sp>
    </p:spTree>
    <p:extLst>
      <p:ext uri="{BB962C8B-B14F-4D97-AF65-F5344CB8AC3E}">
        <p14:creationId xmlns:p14="http://schemas.microsoft.com/office/powerpoint/2010/main" val="13519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812</Words>
  <Application>Microsoft Office PowerPoint</Application>
  <PresentationFormat>Экран (4:3)</PresentationFormat>
  <Paragraphs>229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40</cp:revision>
  <dcterms:created xsi:type="dcterms:W3CDTF">2015-10-10T20:31:12Z</dcterms:created>
  <dcterms:modified xsi:type="dcterms:W3CDTF">2015-10-23T16:56:37Z</dcterms:modified>
</cp:coreProperties>
</file>