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3" r:id="rId8"/>
    <p:sldId id="267" r:id="rId9"/>
    <p:sldId id="268" r:id="rId10"/>
    <p:sldId id="270" r:id="rId11"/>
    <p:sldId id="273" r:id="rId12"/>
    <p:sldId id="275" r:id="rId13"/>
    <p:sldId id="276" r:id="rId14"/>
    <p:sldId id="277" r:id="rId15"/>
    <p:sldId id="279" r:id="rId16"/>
    <p:sldId id="280" r:id="rId17"/>
    <p:sldId id="281" r:id="rId18"/>
    <p:sldId id="28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30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6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для шаблонов\луг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85750"/>
            <a:ext cx="9126538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Admin\Рабочий стол\угадай\Синий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715250" y="6429375"/>
            <a:ext cx="1214438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4E8BAE-9E14-4BBB-AA71-23F2A2593CD7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5BDDB-0037-4020-82BB-19C9D2881A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4E8BAE-9E14-4BBB-AA71-23F2A2593CD7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5BDDB-0037-4020-82BB-19C9D2881A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4E8BAE-9E14-4BBB-AA71-23F2A2593CD7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5BDDB-0037-4020-82BB-19C9D2881A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4E8BAE-9E14-4BBB-AA71-23F2A2593CD7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5BDDB-0037-4020-82BB-19C9D2881A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4E8BAE-9E14-4BBB-AA71-23F2A2593CD7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5BDDB-0037-4020-82BB-19C9D2881A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4E8BAE-9E14-4BBB-AA71-23F2A2593CD7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5BDDB-0037-4020-82BB-19C9D2881A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4E8BAE-9E14-4BBB-AA71-23F2A2593CD7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5BDDB-0037-4020-82BB-19C9D2881A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4E8BAE-9E14-4BBB-AA71-23F2A2593CD7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5BDDB-0037-4020-82BB-19C9D2881A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4E8BAE-9E14-4BBB-AA71-23F2A2593CD7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5BDDB-0037-4020-82BB-19C9D2881A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4E8BAE-9E14-4BBB-AA71-23F2A2593CD7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5BDDB-0037-4020-82BB-19C9D2881A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:\Documents and Settings\Admin\Рабочий стол\для шаблонов\Копия луг.gif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E14E8BAE-9E14-4BBB-AA71-23F2A2593CD7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3F5BDDB-0037-4020-82BB-19C9D2881A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2691730"/>
          </a:xfrm>
        </p:spPr>
        <p:txBody>
          <a:bodyPr/>
          <a:lstStyle/>
          <a:p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«Змейка и Доктор Айболит».</a:t>
            </a:r>
            <a:b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Постановка звука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[</a:t>
            </a:r>
            <a:r>
              <a:rPr lang="ru-RU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]</a:t>
            </a:r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ru-R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336704" cy="504056"/>
          </a:xfrm>
        </p:spPr>
        <p:txBody>
          <a:bodyPr/>
          <a:lstStyle/>
          <a:p>
            <a:pPr algn="ctr"/>
            <a:r>
              <a:rPr lang="ru-RU" sz="3600" b="0" dirty="0" smtClean="0">
                <a:latin typeface="Arial" pitchFamily="34" charset="0"/>
                <a:cs typeface="Arial" pitchFamily="34" charset="0"/>
              </a:rPr>
              <a:t>Упражнение «Рупор»</a:t>
            </a:r>
            <a:endParaRPr lang="ru-RU" sz="3600" b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02lablacl128393280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95736" y="764704"/>
            <a:ext cx="5184576" cy="47525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5733256"/>
            <a:ext cx="860444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Зубы сомкнуты. Губы округлены и чуть вытянуты вперед. Верхние и нижние резцы видны</a:t>
            </a:r>
            <a:r>
              <a:rPr lang="ru-RU" sz="2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 Повторяем упражнение 3—4 раза.</a:t>
            </a:r>
            <a:endParaRPr lang="ru-RU" sz="23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272808" cy="864096"/>
          </a:xfrm>
        </p:spPr>
        <p:txBody>
          <a:bodyPr/>
          <a:lstStyle/>
          <a:p>
            <a:pPr algn="ctr"/>
            <a:r>
              <a:rPr lang="ru-RU" sz="3600" b="0" dirty="0" smtClean="0">
                <a:latin typeface="Arial" pitchFamily="34" charset="0"/>
                <a:cs typeface="Arial" pitchFamily="34" charset="0"/>
              </a:rPr>
              <a:t>Упражнение «Показать язык»</a:t>
            </a:r>
            <a:endParaRPr lang="ru-RU" sz="36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5013176"/>
            <a:ext cx="410445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dirty="0">
                <a:latin typeface="Arial" pitchFamily="34" charset="0"/>
                <a:cs typeface="Arial" pitchFamily="34" charset="0"/>
              </a:rPr>
              <a:t>Язык наш нужно показать,</a:t>
            </a:r>
          </a:p>
          <a:p>
            <a:pPr algn="ctr"/>
            <a:r>
              <a:rPr lang="ru-RU" sz="2300" dirty="0">
                <a:latin typeface="Arial" pitchFamily="34" charset="0"/>
                <a:cs typeface="Arial" pitchFamily="34" charset="0"/>
              </a:rPr>
              <a:t>Сначала зубкам волю дать.</a:t>
            </a:r>
          </a:p>
          <a:p>
            <a:pPr algn="ctr"/>
            <a:r>
              <a:rPr lang="ru-RU" sz="2300" dirty="0" smtClean="0">
                <a:latin typeface="Arial" pitchFamily="34" charset="0"/>
                <a:cs typeface="Arial" pitchFamily="34" charset="0"/>
              </a:rPr>
              <a:t>Та-Та-Та</a:t>
            </a:r>
          </a:p>
          <a:p>
            <a:pPr algn="ctr"/>
            <a:r>
              <a:rPr lang="ru-RU" sz="2300" dirty="0" smtClean="0">
                <a:latin typeface="Arial" pitchFamily="34" charset="0"/>
                <a:cs typeface="Arial" pitchFamily="34" charset="0"/>
              </a:rPr>
              <a:t>(покусать кончик языка)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88024" y="5013176"/>
            <a:ext cx="410445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dirty="0">
                <a:latin typeface="Arial" pitchFamily="34" charset="0"/>
                <a:cs typeface="Arial" pitchFamily="34" charset="0"/>
              </a:rPr>
              <a:t>Заморились уже зубы,</a:t>
            </a:r>
          </a:p>
          <a:p>
            <a:pPr algn="ctr"/>
            <a:r>
              <a:rPr lang="ru-RU" sz="2300" dirty="0">
                <a:latin typeface="Arial" pitchFamily="34" charset="0"/>
                <a:cs typeface="Arial" pitchFamily="34" charset="0"/>
              </a:rPr>
              <a:t>Пусть язык покажут губы.</a:t>
            </a:r>
          </a:p>
          <a:p>
            <a:pPr algn="ctr"/>
            <a:r>
              <a:rPr lang="ru-RU" sz="2300" dirty="0" err="1">
                <a:latin typeface="Arial" pitchFamily="34" charset="0"/>
                <a:cs typeface="Arial" pitchFamily="34" charset="0"/>
              </a:rPr>
              <a:t>Пя-Пя-Пя</a:t>
            </a:r>
            <a:endParaRPr lang="ru-RU" sz="23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300" dirty="0">
                <a:latin typeface="Arial" pitchFamily="34" charset="0"/>
                <a:cs typeface="Arial" pitchFamily="34" charset="0"/>
              </a:rPr>
              <a:t>(пошлепать кончик языка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23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0005-001-Artikuljatsionnoe-uprazhnenie-Rascheska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71600" y="1772816"/>
            <a:ext cx="2986644" cy="2986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1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04048" y="1772816"/>
            <a:ext cx="3214233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416824" cy="504056"/>
          </a:xfrm>
        </p:spPr>
        <p:txBody>
          <a:bodyPr/>
          <a:lstStyle/>
          <a:p>
            <a:pPr algn="ctr"/>
            <a:r>
              <a:rPr lang="ru-RU" sz="3600" b="0" dirty="0" smtClean="0">
                <a:latin typeface="Arial" pitchFamily="34" charset="0"/>
                <a:cs typeface="Arial" pitchFamily="34" charset="0"/>
              </a:rPr>
              <a:t>Упражнение «Вкусный мед»</a:t>
            </a:r>
            <a:endParaRPr lang="ru-RU" sz="36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5733256"/>
            <a:ext cx="860444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Широко открываем рот, острым кончиком языка проводим по верхней губе слева направо и обратно. Следим за тем, чтобы не двигалась нижняя челюсть.</a:t>
            </a:r>
          </a:p>
        </p:txBody>
      </p:sp>
      <p:pic>
        <p:nvPicPr>
          <p:cNvPr id="8" name="Рисунок 7" descr="y_c05b1e4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907704" y="836712"/>
            <a:ext cx="5841066" cy="4956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416824" cy="504056"/>
          </a:xfrm>
        </p:spPr>
        <p:txBody>
          <a:bodyPr/>
          <a:lstStyle/>
          <a:p>
            <a:pPr algn="ctr"/>
            <a:r>
              <a:rPr lang="ru-RU" sz="3600" b="0" dirty="0" smtClean="0">
                <a:latin typeface="Arial" pitchFamily="34" charset="0"/>
                <a:cs typeface="Arial" pitchFamily="34" charset="0"/>
              </a:rPr>
              <a:t>Упражнение «Чашечка»</a:t>
            </a:r>
            <a:endParaRPr lang="ru-RU" sz="36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5733256"/>
            <a:ext cx="860444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Широко открываем рот, кладем широкий язык на нижнюю губу, загибаем края языка «чашечкой» и медленно поднимаем ее за верхние зубы.</a:t>
            </a:r>
            <a:endParaRPr lang="ru-RU" sz="23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y_c05b1e4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327088" y="836712"/>
            <a:ext cx="5002298" cy="4956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416824" cy="504056"/>
          </a:xfrm>
        </p:spPr>
        <p:txBody>
          <a:bodyPr/>
          <a:lstStyle/>
          <a:p>
            <a:pPr algn="ctr"/>
            <a:r>
              <a:rPr lang="ru-RU" sz="3600" b="0" dirty="0" smtClean="0">
                <a:latin typeface="Arial" pitchFamily="34" charset="0"/>
                <a:cs typeface="Arial" pitchFamily="34" charset="0"/>
              </a:rPr>
              <a:t>Упражнение «Фокус»</a:t>
            </a:r>
            <a:endParaRPr lang="ru-RU" sz="36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5733256"/>
            <a:ext cx="8604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Удерживая язык в положении «Чашечка»,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подуйте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на кончик носа так, чтобы ватка, положенная на кончик носа, подлетела вверх. Повторите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упражнение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 3—5 раз.</a:t>
            </a:r>
            <a:endParaRPr lang="ru-RU" sz="23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44046_html_m4b44bc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23728" y="836712"/>
            <a:ext cx="5324108" cy="4777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aybolit34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644008" y="1981368"/>
            <a:ext cx="3791581" cy="4876632"/>
          </a:xfrm>
          <a:prstGeom prst="rect">
            <a:avLst/>
          </a:prstGeom>
        </p:spPr>
      </p:pic>
      <p:pic>
        <p:nvPicPr>
          <p:cNvPr id="10" name="Рисунок 9" descr="94527060_large_Zmei_3D_na_prozrachnom_sloe__10_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55576" y="3861048"/>
            <a:ext cx="5558784" cy="3212976"/>
          </a:xfrm>
          <a:prstGeom prst="rect">
            <a:avLst/>
          </a:prstGeom>
        </p:spPr>
      </p:pic>
      <p:sp>
        <p:nvSpPr>
          <p:cNvPr id="5" name="Овальная выноска 4"/>
          <p:cNvSpPr/>
          <p:nvPr/>
        </p:nvSpPr>
        <p:spPr>
          <a:xfrm>
            <a:off x="251520" y="332656"/>
            <a:ext cx="4392488" cy="2952328"/>
          </a:xfrm>
          <a:prstGeom prst="wedgeEllipseCallout">
            <a:avLst>
              <a:gd name="adj1" fmla="val 98009"/>
              <a:gd name="adj2" fmla="val 7858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 теперь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Открой рот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-Сделай чашечку за верхними зубами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-Подуй на кончик языка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aybolit34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644008" y="1981368"/>
            <a:ext cx="3791581" cy="4876632"/>
          </a:xfrm>
          <a:prstGeom prst="rect">
            <a:avLst/>
          </a:prstGeom>
        </p:spPr>
      </p:pic>
      <p:pic>
        <p:nvPicPr>
          <p:cNvPr id="10" name="Рисунок 9" descr="94527060_large_Zmei_3D_na_prozrachnom_sloe__10_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55576" y="3861048"/>
            <a:ext cx="5558784" cy="3212976"/>
          </a:xfrm>
          <a:prstGeom prst="rect">
            <a:avLst/>
          </a:prstGeom>
        </p:spPr>
      </p:pic>
      <p:sp>
        <p:nvSpPr>
          <p:cNvPr id="5" name="Овальная выноска 4"/>
          <p:cNvSpPr/>
          <p:nvPr/>
        </p:nvSpPr>
        <p:spPr>
          <a:xfrm>
            <a:off x="899592" y="1916832"/>
            <a:ext cx="3672408" cy="1899592"/>
          </a:xfrm>
          <a:prstGeom prst="wedgeEllipseCallout">
            <a:avLst>
              <a:gd name="adj1" fmla="val 16635"/>
              <a:gd name="adj2" fmla="val 10810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Ш-Ш-Ш-ш-ш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92282423_large_Toon_Snake_3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81025" y="2636912"/>
            <a:ext cx="8562975" cy="4533900"/>
          </a:xfrm>
          <a:prstGeom prst="rect">
            <a:avLst/>
          </a:prstGeom>
        </p:spPr>
      </p:pic>
      <p:sp>
        <p:nvSpPr>
          <p:cNvPr id="11" name="Овальная выноска 10"/>
          <p:cNvSpPr/>
          <p:nvPr/>
        </p:nvSpPr>
        <p:spPr>
          <a:xfrm>
            <a:off x="2411760" y="1700808"/>
            <a:ext cx="3960440" cy="2232248"/>
          </a:xfrm>
          <a:prstGeom prst="wedgeEllipseCallout">
            <a:avLst>
              <a:gd name="adj1" fmla="val -58243"/>
              <a:gd name="adj2" fmla="val 1288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ial" pitchFamily="34" charset="0"/>
                <a:cs typeface="Arial" pitchFamily="34" charset="0"/>
              </a:rPr>
              <a:t>Ш-Ш-Ш-Ш-Ш-Ш-Ш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536" y="332656"/>
            <a:ext cx="8424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latin typeface="Arial" pitchFamily="34" charset="0"/>
                <a:cs typeface="Arial" pitchFamily="34" charset="0"/>
              </a:rPr>
              <a:t>Вот и вылечил доктор Змейку. Она поползла и зашипела …</a:t>
            </a:r>
            <a:endParaRPr lang="ru-RU" sz="40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132856"/>
            <a:ext cx="8424936" cy="1470025"/>
          </a:xfrm>
        </p:spPr>
        <p:txBody>
          <a:bodyPr/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3608" y="188640"/>
            <a:ext cx="69127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latin typeface="Arial" pitchFamily="34" charset="0"/>
                <a:cs typeface="Arial" pitchFamily="34" charset="0"/>
              </a:rPr>
              <a:t>Жила </a:t>
            </a:r>
            <a:r>
              <a:rPr lang="ru-RU" sz="4000" b="1" i="1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4000" b="1" i="1" dirty="0" smtClean="0">
                <a:latin typeface="Arial" pitchFamily="34" charset="0"/>
                <a:cs typeface="Arial" pitchFamily="34" charset="0"/>
              </a:rPr>
              <a:t>была добрая Змейка.</a:t>
            </a:r>
            <a:r>
              <a:rPr lang="ru-RU" sz="4000" b="1" i="1" dirty="0">
                <a:latin typeface="Arial" pitchFamily="34" charset="0"/>
                <a:cs typeface="Arial" pitchFamily="34" charset="0"/>
              </a:rPr>
              <a:t> Заболело у </a:t>
            </a:r>
            <a:r>
              <a:rPr lang="ru-RU" sz="4000" b="1" i="1" dirty="0" smtClean="0">
                <a:latin typeface="Arial" pitchFamily="34" charset="0"/>
                <a:cs typeface="Arial" pitchFamily="34" charset="0"/>
              </a:rPr>
              <a:t>нее </a:t>
            </a:r>
            <a:r>
              <a:rPr lang="ru-RU" sz="4000" b="1" i="1" dirty="0">
                <a:latin typeface="Arial" pitchFamily="34" charset="0"/>
                <a:cs typeface="Arial" pitchFamily="34" charset="0"/>
              </a:rPr>
              <a:t>горло, да так сильно, что </a:t>
            </a:r>
            <a:r>
              <a:rPr lang="ru-RU" sz="4000" b="1" i="1" dirty="0" smtClean="0">
                <a:latin typeface="Arial" pitchFamily="34" charset="0"/>
                <a:cs typeface="Arial" pitchFamily="34" charset="0"/>
              </a:rPr>
              <a:t>она перестала шипеть. 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0c2d33ccc60f39cfe6cffe7ffb4e3c6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95736" y="2852936"/>
            <a:ext cx="3744416" cy="4323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700392" cy="1944216"/>
          </a:xfrm>
        </p:spPr>
        <p:txBody>
          <a:bodyPr/>
          <a:lstStyle/>
          <a:p>
            <a:r>
              <a:rPr lang="ru-RU" sz="4000" b="1" i="1" dirty="0" smtClean="0">
                <a:latin typeface="Arial" pitchFamily="34" charset="0"/>
                <a:cs typeface="Arial" pitchFamily="34" charset="0"/>
              </a:rPr>
              <a:t>И отправилась она к Доктору Айболиту за помощью…</a:t>
            </a:r>
            <a:endParaRPr lang="ru-RU" sz="40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92282423_large_Toon_Snake_2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21081131">
            <a:off x="1268649" y="3273884"/>
            <a:ext cx="7482855" cy="3962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2952328"/>
          </a:xfrm>
        </p:spPr>
        <p:txBody>
          <a:bodyPr/>
          <a:lstStyle/>
          <a:p>
            <a:r>
              <a:rPr lang="ru-RU" sz="4000" b="1" i="1" dirty="0" smtClean="0">
                <a:latin typeface="Arial" pitchFamily="34" charset="0"/>
                <a:cs typeface="Arial" pitchFamily="34" charset="0"/>
              </a:rPr>
              <a:t>Так долго ползла наша Змейка к Айболиту, что устала и решила перевести дыхание</a:t>
            </a:r>
            <a:endParaRPr lang="ru-RU" sz="40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0_c9e05_cf6e4598_XL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83568" y="2852936"/>
            <a:ext cx="7254058" cy="38083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55576" y="404664"/>
            <a:ext cx="7772400" cy="1470025"/>
          </a:xfrm>
        </p:spPr>
        <p:txBody>
          <a:bodyPr/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Упражнение «Надуем шарик»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043608" y="1772816"/>
            <a:ext cx="6584950" cy="4608513"/>
          </a:xfrm>
        </p:spPr>
        <p:txBody>
          <a:bodyPr/>
          <a:lstStyle/>
          <a:p>
            <a:pPr algn="ctr">
              <a:buNone/>
            </a:pPr>
            <a:r>
              <a:rPr lang="ru-RU" sz="3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Сидя на стульчике, положить ладони на животик, сделать глубокий вдох через нос, надуть живот. Задержать дыхание на 1-2 секунды. Выдох через рот, живот втянуть.</a:t>
            </a:r>
            <a:endParaRPr lang="ru-RU" sz="3600" i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892480" cy="1872208"/>
          </a:xfrm>
        </p:spPr>
        <p:txBody>
          <a:bodyPr/>
          <a:lstStyle/>
          <a:p>
            <a:r>
              <a:rPr lang="ru-RU" sz="3600" b="1" i="1" dirty="0" smtClean="0">
                <a:latin typeface="Arial" pitchFamily="34" charset="0"/>
                <a:cs typeface="Arial" pitchFamily="34" charset="0"/>
              </a:rPr>
              <a:t>Добралась Змейка до Доктора Айболита и тот стал ее лечить, но не пилюлями, а веселыми упражнениями.</a:t>
            </a:r>
            <a:endParaRPr lang="ru-RU" sz="3600" b="1" dirty="0"/>
          </a:p>
        </p:txBody>
      </p:sp>
      <p:pic>
        <p:nvPicPr>
          <p:cNvPr id="9" name="Рисунок 8" descr="aybolit34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644008" y="1981368"/>
            <a:ext cx="3791581" cy="4876632"/>
          </a:xfrm>
          <a:prstGeom prst="rect">
            <a:avLst/>
          </a:prstGeom>
        </p:spPr>
      </p:pic>
      <p:pic>
        <p:nvPicPr>
          <p:cNvPr id="10" name="Рисунок 9" descr="94527060_large_Zmei_3D_na_prozrachnom_sloe__10_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55576" y="3861048"/>
            <a:ext cx="5558784" cy="3212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336704" cy="504056"/>
          </a:xfrm>
        </p:spPr>
        <p:txBody>
          <a:bodyPr/>
          <a:lstStyle/>
          <a:p>
            <a:pPr algn="ctr"/>
            <a:r>
              <a:rPr lang="ru-RU" sz="3600" b="0" dirty="0" smtClean="0">
                <a:latin typeface="Arial" pitchFamily="34" charset="0"/>
                <a:cs typeface="Arial" pitchFamily="34" charset="0"/>
              </a:rPr>
              <a:t>Упражнение «Улыбка»</a:t>
            </a:r>
            <a:endParaRPr lang="ru-RU" sz="3600" b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02lablacl128393280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95736" y="692696"/>
            <a:ext cx="5472608" cy="51125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5733256"/>
            <a:ext cx="860444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Широко разводим уголки губ, обнажив сжатые зубы. Возвращаем губы в спокойное положение. </a:t>
            </a:r>
            <a:r>
              <a:rPr lang="ru-RU" sz="2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Повторяем </a:t>
            </a:r>
            <a:r>
              <a:rPr lang="ru-RU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упражнение 3—4 раза.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336704" cy="504056"/>
          </a:xfrm>
        </p:spPr>
        <p:txBody>
          <a:bodyPr/>
          <a:lstStyle/>
          <a:p>
            <a:pPr algn="ctr"/>
            <a:r>
              <a:rPr lang="ru-RU" sz="3600" b="0" dirty="0" smtClean="0">
                <a:latin typeface="Arial" pitchFamily="34" charset="0"/>
                <a:cs typeface="Arial" pitchFamily="34" charset="0"/>
              </a:rPr>
              <a:t>Упражнение «Хоботок»</a:t>
            </a:r>
            <a:endParaRPr lang="ru-RU" sz="3600" b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02lablacl128393280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23728" y="692696"/>
            <a:ext cx="5472608" cy="51125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5733256"/>
            <a:ext cx="860444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Вытягиваем губы </a:t>
            </a:r>
            <a:r>
              <a:rPr lang="ru-RU" sz="2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вперед </a:t>
            </a:r>
            <a:r>
              <a:rPr lang="ru-RU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держим в таком положении 3—5 секунд. Возвращаем губы в спокойное положение. </a:t>
            </a:r>
            <a:r>
              <a:rPr lang="ru-RU" sz="2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Повторяем </a:t>
            </a:r>
            <a:r>
              <a:rPr lang="ru-RU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упражнение 3—4 раза.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336704" cy="1080120"/>
          </a:xfrm>
        </p:spPr>
        <p:txBody>
          <a:bodyPr/>
          <a:lstStyle/>
          <a:p>
            <a:pPr algn="ctr"/>
            <a:r>
              <a:rPr lang="ru-RU" sz="3600" b="0" dirty="0" smtClean="0">
                <a:latin typeface="Arial" pitchFamily="34" charset="0"/>
                <a:cs typeface="Arial" pitchFamily="34" charset="0"/>
              </a:rPr>
              <a:t>Чередование «Улыбочки» и «Хоботка»</a:t>
            </a:r>
            <a:endParaRPr lang="ru-RU" sz="3600" b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x_47d3c17d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39552" y="1628800"/>
            <a:ext cx="3956043" cy="4673512"/>
          </a:xfrm>
          <a:prstGeom prst="rect">
            <a:avLst/>
          </a:prstGeom>
        </p:spPr>
      </p:pic>
      <p:pic>
        <p:nvPicPr>
          <p:cNvPr id="8" name="Рисунок 7" descr="x_3c70ac9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88024" y="1628800"/>
            <a:ext cx="4110826" cy="468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уг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</TotalTime>
  <Words>345</Words>
  <Application>Microsoft Office PowerPoint</Application>
  <PresentationFormat>Экран (4:3)</PresentationFormat>
  <Paragraphs>37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Луг</vt:lpstr>
      <vt:lpstr>«Змейка и Доктор Айболит». Постановка звука [ш].</vt:lpstr>
      <vt:lpstr>Слайд 2</vt:lpstr>
      <vt:lpstr>И отправилась она к Доктору Айболиту за помощью…</vt:lpstr>
      <vt:lpstr>Так долго ползла наша Змейка к Айболиту, что устала и решила перевести дыхание</vt:lpstr>
      <vt:lpstr>Упражнение «Надуем шарик»</vt:lpstr>
      <vt:lpstr>Добралась Змейка до Доктора Айболита и тот стал ее лечить, но не пилюлями, а веселыми упражнениями.</vt:lpstr>
      <vt:lpstr>Упражнение «Улыбка»</vt:lpstr>
      <vt:lpstr>Упражнение «Хоботок»</vt:lpstr>
      <vt:lpstr>Чередование «Улыбочки» и «Хоботка»</vt:lpstr>
      <vt:lpstr>Упражнение «Рупор»</vt:lpstr>
      <vt:lpstr>Упражнение «Показать язык»</vt:lpstr>
      <vt:lpstr>Упражнение «Вкусный мед»</vt:lpstr>
      <vt:lpstr>Упражнение «Чашечка»</vt:lpstr>
      <vt:lpstr>Упражнение «Фокус»</vt:lpstr>
      <vt:lpstr>Слайд 15</vt:lpstr>
      <vt:lpstr>Слайд 16</vt:lpstr>
      <vt:lpstr>Слайд 17</vt:lpstr>
      <vt:lpstr>Спасибо за внимание!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38</cp:revision>
  <dcterms:created xsi:type="dcterms:W3CDTF">2014-02-21T00:52:34Z</dcterms:created>
  <dcterms:modified xsi:type="dcterms:W3CDTF">2015-10-24T17:26:15Z</dcterms:modified>
</cp:coreProperties>
</file>