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7" r:id="rId2"/>
    <p:sldId id="258" r:id="rId3"/>
    <p:sldId id="265" r:id="rId4"/>
    <p:sldId id="259" r:id="rId5"/>
    <p:sldId id="260" r:id="rId6"/>
    <p:sldId id="261" r:id="rId7"/>
    <p:sldId id="262" r:id="rId8"/>
    <p:sldId id="266" r:id="rId9"/>
    <p:sldId id="263" r:id="rId10"/>
    <p:sldId id="267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EAB0777-4C60-462E-A92C-CDAFD498799C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ransition spd="slow">
    <p:cover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412776"/>
            <a:ext cx="8075240" cy="216024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Консультация для родителей</a:t>
            </a: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«Родителям </a:t>
            </a:r>
            <a:b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речевом развитии ребенка»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35000568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59896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Как исправить речевые нарушения?</a:t>
            </a:r>
          </a:p>
          <a:p>
            <a:pPr marL="0" indent="0">
              <a:buNone/>
            </a:pPr>
            <a:r>
              <a:rPr lang="ru-RU" dirty="0" smtClean="0"/>
              <a:t>Все </a:t>
            </a:r>
            <a:r>
              <a:rPr lang="ru-RU" dirty="0"/>
              <a:t>зависит от степени и вида речевого нарушения. Небольшие нарушения звукопроизношения (например,  если не произносится какая-то одна категория звуков), легко исправить даже у взрослого человека. А если это сложное нарушение звукопроизношения (логопат не произносит правильно все звуки речи, или большинство из них), то оно может повлечь за собой общее отставание в речи или даже задержку речевого развития. Желательно, чтобы в подготовительной группе детского сада ребенок чисто произносил все звуки речи. В противном случае, у дошкольника не закрепится правильная речь и в школе может проявиться </a:t>
            </a:r>
            <a:r>
              <a:rPr lang="ru-RU" dirty="0" err="1"/>
              <a:t>дисграфия</a:t>
            </a:r>
            <a:r>
              <a:rPr lang="ru-RU" dirty="0"/>
              <a:t> (расстройство письма) и </a:t>
            </a:r>
            <a:r>
              <a:rPr lang="ru-RU" dirty="0" err="1"/>
              <a:t>дислексия</a:t>
            </a:r>
            <a:r>
              <a:rPr lang="ru-RU" dirty="0"/>
              <a:t>  (нарушение чтения).</a:t>
            </a:r>
          </a:p>
        </p:txBody>
      </p:sp>
    </p:spTree>
    <p:extLst>
      <p:ext uri="{BB962C8B-B14F-4D97-AF65-F5344CB8AC3E}">
        <p14:creationId xmlns:p14="http://schemas.microsoft.com/office/powerpoint/2010/main" val="1331763251"/>
      </p:ext>
    </p:extLst>
  </p:cSld>
  <p:clrMapOvr>
    <a:masterClrMapping/>
  </p:clrMapOvr>
  <p:transition spd="slow">
    <p:cover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59896"/>
          </a:xfrm>
        </p:spPr>
        <p:txBody>
          <a:bodyPr>
            <a:normAutofit/>
          </a:bodyPr>
          <a:lstStyle/>
          <a:p>
            <a:pPr marL="0">
              <a:lnSpc>
                <a:spcPct val="110000"/>
              </a:lnSpc>
              <a:spcBef>
                <a:spcPts val="0"/>
              </a:spcBef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начала занятий в детском саду обязательно посещайте консультации специалиста.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>
              <a:lnSpc>
                <a:spcPct val="110000"/>
              </a:lnSpc>
              <a:spcBef>
                <a:spcPts val="0"/>
              </a:spcBef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Займите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активную позицию! Именно вы должны быть в первую очередь заинтересованы  в том, чтобы ваш ребенок был здоров и развивался соответственно возрасту, а потом успешно учился в школе.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>
              <a:lnSpc>
                <a:spcPct val="110000"/>
              </a:lnSpc>
              <a:spcBef>
                <a:spcPts val="0"/>
              </a:spcBef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Играйте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ребенком, общайтесь ежедневно, развивайте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пальчиковую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моторику. </a:t>
            </a:r>
          </a:p>
          <a:p>
            <a:pPr marL="0">
              <a:lnSpc>
                <a:spcPct val="110000"/>
              </a:lnSpc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Выполняйте рекомендации логопеда, чтобы речь ребенка развивалась правильно. </a:t>
            </a:r>
          </a:p>
          <a:p>
            <a:pPr marL="0" indent="0" algn="ctr">
              <a:buNone/>
            </a:pPr>
            <a:r>
              <a:rPr lang="ru-RU" b="1" dirty="0" smtClean="0"/>
              <a:t>  Успехов</a:t>
            </a:r>
            <a:r>
              <a:rPr lang="ru-RU" b="1" dirty="0"/>
              <a:t>, здоровья и терпения Вам, уважаемые родители!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128681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1412776"/>
            <a:ext cx="6777317" cy="4419853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/>
              <a:t>Многих </a:t>
            </a:r>
            <a:r>
              <a:rPr lang="ru-RU" sz="2800" dirty="0"/>
              <a:t>родителей волнуют вопросы</a:t>
            </a:r>
            <a:r>
              <a:rPr lang="ru-RU" sz="2800" dirty="0" smtClean="0"/>
              <a:t>: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>
              <a:lnSpc>
                <a:spcPct val="150000"/>
              </a:lnSpc>
              <a:spcBef>
                <a:spcPts val="0"/>
              </a:spcBef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должна развиваться речь ребенка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?»</a:t>
            </a:r>
          </a:p>
          <a:p>
            <a:pPr marL="0">
              <a:lnSpc>
                <a:spcPct val="150000"/>
              </a:lnSpc>
              <a:spcBef>
                <a:spcPts val="0"/>
              </a:spcBef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«Каковы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 речевой патологии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?» 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>
              <a:lnSpc>
                <a:spcPct val="150000"/>
              </a:lnSpc>
              <a:spcBef>
                <a:spcPts val="0"/>
              </a:spcBef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«Как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упустить время, когда следует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бить  тревогу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405868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>
            <a:normAutofit/>
          </a:bodyPr>
          <a:lstStyle/>
          <a:p>
            <a:r>
              <a:rPr lang="ru-RU" dirty="0"/>
              <a:t>Дефект одной из цепочек в речевой системе влечет за собой вторичные и третичные нарушения:</a:t>
            </a:r>
          </a:p>
          <a:p>
            <a:r>
              <a:rPr lang="ru-RU" dirty="0"/>
              <a:t>-общее нарушение речи;</a:t>
            </a:r>
          </a:p>
          <a:p>
            <a:r>
              <a:rPr lang="ru-RU" dirty="0"/>
              <a:t>-нарушение памяти;</a:t>
            </a:r>
          </a:p>
          <a:p>
            <a:r>
              <a:rPr lang="ru-RU" dirty="0"/>
              <a:t>-низкую концентрацию внимания;</a:t>
            </a:r>
          </a:p>
          <a:p>
            <a:r>
              <a:rPr lang="ru-RU" dirty="0"/>
              <a:t>-нарушения словесно-логического мышления.</a:t>
            </a:r>
          </a:p>
          <a:p>
            <a:r>
              <a:rPr lang="ru-RU" dirty="0"/>
              <a:t>Недоразвитие речи в дальнейшем сказывается на процессе чтения и письма. В письменных работах появляется масса орфографических и специфических ошибок, относящихся к нарушениям письменной речи - </a:t>
            </a:r>
            <a:r>
              <a:rPr lang="ru-RU" dirty="0" err="1"/>
              <a:t>дисграфии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56449867"/>
      </p:ext>
    </p:extLst>
  </p:cSld>
  <p:clrMapOvr>
    <a:masterClrMapping/>
  </p:clrMapOvr>
  <p:transition spd="slow"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8219256" cy="5415880"/>
          </a:xfrm>
        </p:spPr>
        <p:txBody>
          <a:bodyPr/>
          <a:lstStyle/>
          <a:p>
            <a:pPr marL="0">
              <a:spcBef>
                <a:spcPts val="0"/>
              </a:spcBef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Речевое развитие условно разделено на несколько этапов:</a:t>
            </a:r>
          </a:p>
          <a:p>
            <a:pPr marL="0">
              <a:spcBef>
                <a:spcPts val="0"/>
              </a:spcBef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1,5 до 3 мес. – «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гуление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pPr marL="0">
              <a:spcBef>
                <a:spcPts val="0"/>
              </a:spcBef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6-9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мес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«лепет»;</a:t>
            </a:r>
          </a:p>
          <a:p>
            <a:pPr marL="0">
              <a:spcBef>
                <a:spcPts val="0"/>
              </a:spcBef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9 мес. до 1 года – первые слова и звукоподражания; </a:t>
            </a:r>
          </a:p>
          <a:p>
            <a:pPr marL="0">
              <a:spcBef>
                <a:spcPts val="0"/>
              </a:spcBef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1 года 6 мес.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г. 9 мес. – первые предложения;  </a:t>
            </a:r>
          </a:p>
          <a:p>
            <a:pPr marL="0">
              <a:spcBef>
                <a:spcPts val="0"/>
              </a:spcBef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2 до 3 лет ребенок практически усваивает грамматический строй языка.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669577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71600" y="1052736"/>
            <a:ext cx="770485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4 годам 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словаре ребенка должно быть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около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2000 тыс.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слов; </a:t>
            </a:r>
          </a:p>
          <a:p>
            <a:pPr indent="-285750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гораздо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меньше грамматических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ошибок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28575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равильное произношение звуков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(С, З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28575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еще возможны нарушения произношения звуков (Ш, Ж, Щ, Ц, Ч, Р, Л).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Если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ребенка появилось желание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познакомиться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буквами, можно начинать занятия с малышом, выбрав методику и изучив ее. </a:t>
            </a:r>
          </a:p>
        </p:txBody>
      </p:sp>
    </p:spTree>
    <p:extLst>
      <p:ext uri="{BB962C8B-B14F-4D97-AF65-F5344CB8AC3E}">
        <p14:creationId xmlns:p14="http://schemas.microsoft.com/office/powerpoint/2010/main" val="242985509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59896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b="1" dirty="0" smtClean="0"/>
              <a:t>   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годам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>
              <a:spcBef>
                <a:spcPts val="0"/>
              </a:spcBef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 правильно произносит  звуки (Ш, Ж, Щ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>
              <a:spcBef>
                <a:spcPts val="0"/>
              </a:spcBef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путает в речи звуки (С-Ш), (З-Ж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азвивается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слуховое восприятие, которое помогает ребенку контролировать собственное произношение и даже слышать ошибки в речи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окружающих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этот период формируется языковое чутье, что обеспечивает уверенное употребление в самостоятельных высказываниях практически всех грамматических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категорий;</a:t>
            </a:r>
          </a:p>
          <a:p>
            <a:pPr marL="0"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ебенок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путает падежи имен  существительных  и не говорит: «Я рисую карандашом 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ручком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pPr marL="0"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ебенок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этого возраста легко составит рассказ по серии картинок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7426247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59896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b="1" dirty="0" smtClean="0"/>
              <a:t>  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годам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аканчивается процесс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фонемообразования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нормально развивающегося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ребенка;</a:t>
            </a:r>
          </a:p>
          <a:p>
            <a:pPr marL="0">
              <a:spcBef>
                <a:spcPts val="0"/>
              </a:spcBef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 произносит в речи абсолютно все звуки, не путает их между собой в речевом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потоке;</a:t>
            </a:r>
          </a:p>
          <a:p>
            <a:pPr marL="0"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владевает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развернутой фразовой речью, фонетически, лексически и грамматически правильно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оформленной;</a:t>
            </a:r>
          </a:p>
          <a:p>
            <a:pPr marL="0">
              <a:spcBef>
                <a:spcPts val="0"/>
              </a:spcBef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пересказывает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прочитанные рассказы, составляет рассказы по серии картинок и по сюжетной картинке.</a:t>
            </a:r>
          </a:p>
        </p:txBody>
      </p:sp>
    </p:spTree>
    <p:extLst>
      <p:ext uri="{BB962C8B-B14F-4D97-AF65-F5344CB8AC3E}">
        <p14:creationId xmlns:p14="http://schemas.microsoft.com/office/powerpoint/2010/main" val="75434387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7859216" cy="5343872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возрасте от двух до трех лет закладывается фундамент речевого развития. Если вовремя не обратить внимание на отставание, то проблема будет только усугубляться и к пяти годам достигнет такой степени запущенности, что преодолеть ее до школы просто не хватит времени.</a:t>
            </a:r>
            <a:r>
              <a:rPr lang="ru-RU" dirty="0" smtClean="0"/>
              <a:t>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5657544"/>
      </p:ext>
    </p:extLst>
  </p:cSld>
  <p:clrMapOvr>
    <a:masterClrMapping/>
  </p:clrMapOvr>
  <p:transition spd="slow">
    <p:cove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703912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/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вы обнаружили, что речевое развитие вашего ребенка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>
              <a:lnSpc>
                <a:spcPct val="110000"/>
              </a:lnSpc>
              <a:spcBef>
                <a:spcPts val="0"/>
              </a:spcBef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соответствует возрастным нормам,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>
              <a:lnSpc>
                <a:spcPct val="110000"/>
              </a:lnSpc>
              <a:spcBef>
                <a:spcPts val="0"/>
              </a:spcBef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задерживается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>
              <a:lnSpc>
                <a:spcPct val="110000"/>
              </a:lnSpc>
              <a:spcBef>
                <a:spcPts val="0"/>
              </a:spcBef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протекает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своеобразно,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>
              <a:lnSpc>
                <a:spcPct val="110000"/>
              </a:lnSpc>
              <a:spcBef>
                <a:spcPts val="0"/>
              </a:spcBef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беременности и родов отмечались какие – либо отклонения,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>
              <a:lnSpc>
                <a:spcPct val="110000"/>
              </a:lnSpc>
              <a:spcBef>
                <a:spcPts val="0"/>
              </a:spcBef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вашему ребенку поставлен диагноз «ПЭП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слушайте советов родственников и знакомых, у которых «ребенок не говорил до трех лет, а потом заговорил сразу предложениями». Получите направление к неврологу, затем отправляйтесь к логопеду. </a:t>
            </a:r>
          </a:p>
        </p:txBody>
      </p:sp>
    </p:spTree>
    <p:extLst>
      <p:ext uri="{BB962C8B-B14F-4D97-AF65-F5344CB8AC3E}">
        <p14:creationId xmlns:p14="http://schemas.microsoft.com/office/powerpoint/2010/main" val="213152620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101</TotalTime>
  <Words>686</Words>
  <Application>Microsoft Office PowerPoint</Application>
  <PresentationFormat>Экран (4:3)</PresentationFormat>
  <Paragraphs>51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     Консультация для родителей «Родителям  о речевом развитии ребенка»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Консультация для родителей «Родителям о речевом развитии ребенка»</dc:title>
  <dc:creator>GYPNORION</dc:creator>
  <cp:lastModifiedBy>сегей</cp:lastModifiedBy>
  <cp:revision>14</cp:revision>
  <dcterms:created xsi:type="dcterms:W3CDTF">2015-06-15T12:08:28Z</dcterms:created>
  <dcterms:modified xsi:type="dcterms:W3CDTF">2015-10-23T19:47:48Z</dcterms:modified>
</cp:coreProperties>
</file>