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6" r:id="rId22"/>
    <p:sldId id="278" r:id="rId23"/>
    <p:sldId id="279" r:id="rId24"/>
    <p:sldId id="281" r:id="rId25"/>
    <p:sldId id="282" r:id="rId26"/>
    <p:sldId id="280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489D37-CC4C-4609-849A-1361F5228C0C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61BCF7-D2C9-4CF1-990C-C3B4B3600A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489D37-CC4C-4609-849A-1361F5228C0C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61BCF7-D2C9-4CF1-990C-C3B4B3600A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489D37-CC4C-4609-849A-1361F5228C0C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61BCF7-D2C9-4CF1-990C-C3B4B3600A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489D37-CC4C-4609-849A-1361F5228C0C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61BCF7-D2C9-4CF1-990C-C3B4B3600A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489D37-CC4C-4609-849A-1361F5228C0C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61BCF7-D2C9-4CF1-990C-C3B4B3600A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489D37-CC4C-4609-849A-1361F5228C0C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61BCF7-D2C9-4CF1-990C-C3B4B3600A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489D37-CC4C-4609-849A-1361F5228C0C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61BCF7-D2C9-4CF1-990C-C3B4B3600A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489D37-CC4C-4609-849A-1361F5228C0C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61BCF7-D2C9-4CF1-990C-C3B4B3600A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489D37-CC4C-4609-849A-1361F5228C0C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61BCF7-D2C9-4CF1-990C-C3B4B3600A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489D37-CC4C-4609-849A-1361F5228C0C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61BCF7-D2C9-4CF1-990C-C3B4B3600A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489D37-CC4C-4609-849A-1361F5228C0C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61BCF7-D2C9-4CF1-990C-C3B4B3600AF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4489D37-CC4C-4609-849A-1361F5228C0C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561BCF7-D2C9-4CF1-990C-C3B4B3600AF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Georgia" pitchFamily="18" charset="0"/>
              </a:rPr>
              <a:t> Развитие грамматического строя речи в онтогенезе</a:t>
            </a:r>
            <a:endParaRPr lang="ru-RU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4437112"/>
            <a:ext cx="4498840" cy="1296144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Разработала учитель- логопед</a:t>
            </a:r>
          </a:p>
          <a:p>
            <a:r>
              <a:rPr lang="ru-RU" dirty="0" smtClean="0"/>
              <a:t>МАДОУ № 404</a:t>
            </a:r>
            <a:endParaRPr lang="ru-RU" dirty="0" smtClean="0"/>
          </a:p>
          <a:p>
            <a:r>
              <a:rPr lang="ru-RU" dirty="0" err="1" smtClean="0"/>
              <a:t>Гарифуллина</a:t>
            </a:r>
            <a:r>
              <a:rPr lang="ru-RU" dirty="0" smtClean="0"/>
              <a:t> А. Р.</a:t>
            </a:r>
            <a:endParaRPr lang="ru-RU" dirty="0"/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>
                <a:latin typeface="Comic Sans MS" pitchFamily="66" charset="0"/>
              </a:rPr>
              <a:t>Бух(бах)</a:t>
            </a:r>
            <a:endParaRPr lang="ru-RU" b="1" i="1" dirty="0">
              <a:latin typeface="Comic Sans MS" pitchFamily="66" charset="0"/>
            </a:endParaRPr>
          </a:p>
        </p:txBody>
      </p:sp>
      <p:pic>
        <p:nvPicPr>
          <p:cNvPr id="4" name="Рисунок 3" descr="79234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8200" y="188640"/>
            <a:ext cx="3179282" cy="33641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бараба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1812" y="3610326"/>
            <a:ext cx="3135670" cy="30689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фейерверк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0969" y="4111081"/>
            <a:ext cx="3365033" cy="25649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 descr="пианино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793" y="1369234"/>
            <a:ext cx="2720283" cy="25162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 descr="жизнь женщины -сплошной стресс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9242" y="188640"/>
            <a:ext cx="2773627" cy="37116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 descr="топор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5691" y="3929066"/>
            <a:ext cx="2071702" cy="29289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err="1" smtClean="0">
                <a:latin typeface="Comic Sans MS" pitchFamily="66" charset="0"/>
              </a:rPr>
              <a:t>мика</a:t>
            </a:r>
            <a:endParaRPr lang="ru-RU" b="1" i="1" dirty="0">
              <a:latin typeface="Comic Sans MS" pitchFamily="66" charset="0"/>
            </a:endParaRPr>
          </a:p>
        </p:txBody>
      </p:sp>
      <p:pic>
        <p:nvPicPr>
          <p:cNvPr id="4" name="Рисунок 3" descr="миш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7427" y="1176360"/>
            <a:ext cx="2643174" cy="37147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медвежонок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1696874"/>
            <a:ext cx="3287626" cy="24985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 descr="3 медвед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25224" y="3646420"/>
            <a:ext cx="4286250" cy="31146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 descr="мишка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1474" y="4195470"/>
            <a:ext cx="2709330" cy="25803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4140" y="69017"/>
            <a:ext cx="3975720" cy="23854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ебено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5311"/>
            <a:ext cx="764386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08104" y="116632"/>
            <a:ext cx="3635896" cy="4601672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latin typeface="Comic Sans MS" pitchFamily="66" charset="0"/>
              </a:rPr>
              <a:t>На втором этапе появляется фраза. Ребенок объединяет в высказывание 2, затем 3 слова</a:t>
            </a:r>
            <a:endParaRPr lang="ru-RU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vitamins_children_salo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9586" y="3789040"/>
            <a:ext cx="3560799" cy="29249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>
                <a:latin typeface="Comic Sans MS" pitchFamily="66" charset="0"/>
              </a:rPr>
              <a:t>Мама </a:t>
            </a:r>
            <a:r>
              <a:rPr lang="ru-RU" b="1" i="1" dirty="0" err="1" smtClean="0">
                <a:latin typeface="Comic Sans MS" pitchFamily="66" charset="0"/>
              </a:rPr>
              <a:t>ням</a:t>
            </a:r>
            <a:endParaRPr lang="ru-RU" b="1" i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b="1" i="1" dirty="0" err="1" smtClean="0">
                <a:latin typeface="Comic Sans MS" pitchFamily="66" charset="0"/>
              </a:rPr>
              <a:t>Кися</a:t>
            </a:r>
            <a:r>
              <a:rPr lang="ru-RU" b="1" i="1" dirty="0" smtClean="0">
                <a:latin typeface="Comic Sans MS" pitchFamily="66" charset="0"/>
              </a:rPr>
              <a:t> бобо</a:t>
            </a:r>
          </a:p>
          <a:p>
            <a:pPr>
              <a:buNone/>
            </a:pPr>
            <a:r>
              <a:rPr lang="ru-RU" b="1" i="1" dirty="0" err="1" smtClean="0">
                <a:latin typeface="Comic Sans MS" pitchFamily="66" charset="0"/>
              </a:rPr>
              <a:t>Кися</a:t>
            </a:r>
            <a:r>
              <a:rPr lang="ru-RU" b="1" i="1" dirty="0" smtClean="0">
                <a:latin typeface="Comic Sans MS" pitchFamily="66" charset="0"/>
              </a:rPr>
              <a:t> мяу</a:t>
            </a:r>
          </a:p>
          <a:p>
            <a:pPr>
              <a:buNone/>
            </a:pPr>
            <a:r>
              <a:rPr lang="ru-RU" b="1" i="1" dirty="0" smtClean="0">
                <a:latin typeface="Comic Sans MS" pitchFamily="66" charset="0"/>
              </a:rPr>
              <a:t>Неси </a:t>
            </a:r>
            <a:r>
              <a:rPr lang="ru-RU" b="1" i="1" dirty="0" err="1" smtClean="0">
                <a:latin typeface="Comic Sans MS" pitchFamily="66" charset="0"/>
              </a:rPr>
              <a:t>дём</a:t>
            </a:r>
            <a:endParaRPr lang="ru-RU" b="1" i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b="1" i="1" dirty="0" err="1" smtClean="0">
                <a:latin typeface="Comic Sans MS" pitchFamily="66" charset="0"/>
              </a:rPr>
              <a:t>Моко</a:t>
            </a:r>
            <a:r>
              <a:rPr lang="ru-RU" b="1" i="1" dirty="0" smtClean="0">
                <a:latin typeface="Comic Sans MS" pitchFamily="66" charset="0"/>
              </a:rPr>
              <a:t> пить</a:t>
            </a:r>
            <a:endParaRPr lang="ru-RU" b="1" i="1" dirty="0">
              <a:latin typeface="Comic Sans MS" pitchFamily="66" charset="0"/>
            </a:endParaRPr>
          </a:p>
        </p:txBody>
      </p:sp>
      <p:pic>
        <p:nvPicPr>
          <p:cNvPr id="5" name="Рисунок 4" descr="335-foto039-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9577" y="116632"/>
            <a:ext cx="3039653" cy="33838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19e40b80e23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56992"/>
            <a:ext cx="2693070" cy="35010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 descr="3649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112" y="3789040"/>
            <a:ext cx="2932584" cy="30689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 descr="kyshaem1.jpe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116632"/>
            <a:ext cx="3042617" cy="35266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частье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0"/>
            <a:ext cx="4176464" cy="494116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  <a:latin typeface="Comic Sans MS" pitchFamily="66" charset="0"/>
              </a:rPr>
              <a:t>Особенности речи в этот период: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 smtClean="0">
                <a:solidFill>
                  <a:schemeClr val="bg1"/>
                </a:solidFill>
                <a:latin typeface="Comic Sans MS" pitchFamily="66" charset="0"/>
              </a:rPr>
              <a:t>Грамматическая связь между словами отсутствует;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 smtClean="0">
                <a:solidFill>
                  <a:schemeClr val="bg1"/>
                </a:solidFill>
                <a:latin typeface="Comic Sans MS" pitchFamily="66" charset="0"/>
              </a:rPr>
              <a:t>Дети улавливают из речи других лишь общий смысл, выраженный в лексической основе слова: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домой, дома, домом, -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дом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 smtClean="0">
                <a:solidFill>
                  <a:schemeClr val="bg1"/>
                </a:solidFill>
                <a:latin typeface="Comic Sans MS" pitchFamily="66" charset="0"/>
              </a:rPr>
              <a:t>Дети употребляют одинаковую форму слова в различных предложениях:</a:t>
            </a:r>
            <a:endParaRPr lang="ru-RU" b="1" i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ебенок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530352"/>
            <a:ext cx="3456384" cy="570696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  <a:latin typeface="Georgia" pitchFamily="18" charset="0"/>
              </a:rPr>
              <a:t>Существительные:</a:t>
            </a:r>
          </a:p>
          <a:p>
            <a:pPr>
              <a:buFont typeface="Wingdings" pitchFamily="2" charset="2"/>
              <a:buChar char="§"/>
            </a:pPr>
            <a:r>
              <a:rPr lang="ru-RU" b="1" i="1" dirty="0" smtClean="0">
                <a:latin typeface="Comic Sans MS" pitchFamily="66" charset="0"/>
              </a:rPr>
              <a:t>Именительный падеж единственного числа (мама, папа, </a:t>
            </a:r>
            <a:r>
              <a:rPr lang="ru-RU" b="1" i="1" dirty="0" err="1" smtClean="0">
                <a:latin typeface="Comic Sans MS" pitchFamily="66" charset="0"/>
              </a:rPr>
              <a:t>дём</a:t>
            </a:r>
            <a:r>
              <a:rPr lang="ru-RU" b="1" i="1" dirty="0" smtClean="0">
                <a:latin typeface="Comic Sans MS" pitchFamily="66" charset="0"/>
              </a:rPr>
              <a:t>);</a:t>
            </a:r>
          </a:p>
          <a:p>
            <a:pPr>
              <a:buFont typeface="Wingdings" pitchFamily="2" charset="2"/>
              <a:buChar char="§"/>
            </a:pPr>
            <a:r>
              <a:rPr lang="ru-RU" b="1" i="1" dirty="0" smtClean="0">
                <a:latin typeface="Comic Sans MS" pitchFamily="66" charset="0"/>
              </a:rPr>
              <a:t>Усеченная искаженная форма(</a:t>
            </a:r>
            <a:r>
              <a:rPr lang="ru-RU" b="1" i="1" dirty="0" err="1" smtClean="0">
                <a:latin typeface="Comic Sans MS" pitchFamily="66" charset="0"/>
              </a:rPr>
              <a:t>моко</a:t>
            </a:r>
            <a:r>
              <a:rPr lang="ru-RU" b="1" i="1" dirty="0" smtClean="0">
                <a:latin typeface="Comic Sans MS" pitchFamily="66" charset="0"/>
              </a:rPr>
              <a:t> вместо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молоко,</a:t>
            </a:r>
            <a:r>
              <a:rPr lang="ru-RU" b="1" i="1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ru-RU" b="1" i="1" dirty="0" err="1" smtClean="0">
                <a:latin typeface="Comic Sans MS" pitchFamily="66" charset="0"/>
                <a:cs typeface="Arial" pitchFamily="34" charset="0"/>
              </a:rPr>
              <a:t>мика</a:t>
            </a:r>
            <a:r>
              <a:rPr lang="ru-RU" b="1" i="1" dirty="0" smtClean="0">
                <a:latin typeface="Comic Sans MS" pitchFamily="66" charset="0"/>
                <a:cs typeface="Arial" pitchFamily="34" charset="0"/>
              </a:rPr>
              <a:t> вместо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мишка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  <a:latin typeface="Georgia" pitchFamily="18" charset="0"/>
              </a:rPr>
              <a:t>Глаголы:</a:t>
            </a:r>
          </a:p>
          <a:p>
            <a:pPr>
              <a:buFont typeface="Wingdings" pitchFamily="2" charset="2"/>
              <a:buChar char="§"/>
            </a:pPr>
            <a:r>
              <a:rPr lang="ru-RU" b="1" i="1" dirty="0" smtClean="0">
                <a:latin typeface="Comic Sans MS" pitchFamily="66" charset="0"/>
              </a:rPr>
              <a:t>Неопределенная форма ( пить);</a:t>
            </a:r>
          </a:p>
          <a:p>
            <a:pPr>
              <a:buFont typeface="Wingdings" pitchFamily="2" charset="2"/>
              <a:buChar char="§"/>
            </a:pPr>
            <a:r>
              <a:rPr lang="ru-RU" b="1" i="1" dirty="0" smtClean="0">
                <a:latin typeface="Comic Sans MS" pitchFamily="66" charset="0"/>
              </a:rPr>
              <a:t>2 лицо единственного числа повелительного наклонения (дай, неси).</a:t>
            </a:r>
            <a:endParaRPr lang="ru-RU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i="1" dirty="0" smtClean="0">
                <a:solidFill>
                  <a:srgbClr val="FF0000"/>
                </a:solidFill>
                <a:latin typeface="Comic Sans MS" pitchFamily="66" charset="0"/>
              </a:rPr>
              <a:t>II</a:t>
            </a:r>
            <a:r>
              <a:rPr lang="ru-RU" b="1" i="1" dirty="0" smtClean="0">
                <a:solidFill>
                  <a:srgbClr val="FF0000"/>
                </a:solidFill>
                <a:latin typeface="Comic Sans MS" pitchFamily="66" charset="0"/>
              </a:rPr>
              <a:t> период(1 год 10 мес.-3года)- </a:t>
            </a:r>
            <a:r>
              <a:rPr lang="ru-RU" b="1" i="1" dirty="0" smtClean="0">
                <a:latin typeface="Comic Sans MS" pitchFamily="66" charset="0"/>
              </a:rPr>
              <a:t>усвоение грамматической структуры предложения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  <a:latin typeface="Comic Sans MS" pitchFamily="66" charset="0"/>
              </a:rPr>
              <a:t>Этапы: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B050"/>
                </a:solidFill>
                <a:latin typeface="Comic Sans MS" pitchFamily="66" charset="0"/>
              </a:rPr>
              <a:t>1(1год 10мес.-2года 1мес)- </a:t>
            </a:r>
            <a:r>
              <a:rPr lang="ru-RU" b="1" i="1" dirty="0" smtClean="0">
                <a:latin typeface="Comic Sans MS" pitchFamily="66" charset="0"/>
              </a:rPr>
              <a:t>этап формирования первых форм слова;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B050"/>
                </a:solidFill>
                <a:latin typeface="Comic Sans MS" pitchFamily="66" charset="0"/>
              </a:rPr>
              <a:t>2(2года 1мес.-2года 6мес.)- </a:t>
            </a:r>
            <a:r>
              <a:rPr lang="ru-RU" b="1" i="1" dirty="0" smtClean="0">
                <a:latin typeface="Comic Sans MS" pitchFamily="66" charset="0"/>
              </a:rPr>
              <a:t>этап использования системы флексий для выражения синтаксических связей слов;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B050"/>
                </a:solidFill>
                <a:latin typeface="Comic Sans MS" pitchFamily="66" charset="0"/>
              </a:rPr>
              <a:t>3(2года 6 мес.-3года)- </a:t>
            </a:r>
            <a:r>
              <a:rPr lang="ru-RU" b="1" i="1" dirty="0" smtClean="0">
                <a:latin typeface="Comic Sans MS" pitchFamily="66" charset="0"/>
              </a:rPr>
              <a:t>этап усвоения служебных слов для выражения синтаксических отношений.</a:t>
            </a:r>
            <a:endParaRPr lang="ru-RU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  <a:latin typeface="Comic Sans MS" pitchFamily="66" charset="0"/>
              </a:rPr>
              <a:t>Особенности речи на 1ом </a:t>
            </a:r>
            <a:r>
              <a:rPr lang="ru-RU" b="1" i="1" dirty="0" err="1" smtClean="0">
                <a:solidFill>
                  <a:srgbClr val="FF0000"/>
                </a:solidFill>
                <a:latin typeface="Comic Sans MS" pitchFamily="66" charset="0"/>
              </a:rPr>
              <a:t>этапе.Первые</a:t>
            </a:r>
            <a:r>
              <a:rPr lang="ru-RU" b="1" i="1" dirty="0" smtClean="0">
                <a:solidFill>
                  <a:srgbClr val="FF0000"/>
                </a:solidFill>
                <a:latin typeface="Comic Sans MS" pitchFamily="66" charset="0"/>
              </a:rPr>
              <a:t> грамматические формы существительного: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latin typeface="Comic Sans MS" pitchFamily="66" charset="0"/>
              </a:rPr>
              <a:t>Форма множественного числа </a:t>
            </a:r>
            <a:r>
              <a:rPr lang="ru-RU" b="1" i="1" dirty="0" err="1" smtClean="0">
                <a:latin typeface="Comic Sans MS" pitchFamily="66" charset="0"/>
              </a:rPr>
              <a:t>именит.падежа</a:t>
            </a:r>
            <a:r>
              <a:rPr lang="ru-RU" b="1" i="1" dirty="0" smtClean="0">
                <a:latin typeface="Comic Sans MS" pitchFamily="66" charset="0"/>
              </a:rPr>
              <a:t> с окончанием –</a:t>
            </a:r>
            <a:r>
              <a:rPr lang="ru-RU" b="1" i="1" dirty="0" err="1" smtClean="0">
                <a:latin typeface="Comic Sans MS" pitchFamily="66" charset="0"/>
              </a:rPr>
              <a:t>и:кукли</a:t>
            </a:r>
            <a:r>
              <a:rPr lang="ru-RU" b="1" i="1" dirty="0" smtClean="0">
                <a:latin typeface="Comic Sans MS" pitchFamily="66" charset="0"/>
              </a:rPr>
              <a:t>, </a:t>
            </a:r>
            <a:r>
              <a:rPr lang="ru-RU" b="1" i="1" dirty="0" err="1" smtClean="0">
                <a:latin typeface="Comic Sans MS" pitchFamily="66" charset="0"/>
              </a:rPr>
              <a:t>киси</a:t>
            </a:r>
            <a:r>
              <a:rPr lang="ru-RU" b="1" i="1" dirty="0" smtClean="0">
                <a:latin typeface="Comic Sans MS" pitchFamily="66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Киса        </a:t>
            </a:r>
            <a:r>
              <a:rPr lang="ru-RU" dirty="0" err="1" smtClean="0">
                <a:latin typeface="Comic Sans MS" pitchFamily="66" charset="0"/>
              </a:rPr>
              <a:t>кис</a:t>
            </a:r>
            <a:r>
              <a:rPr lang="ru-RU" dirty="0" err="1" smtClean="0">
                <a:solidFill>
                  <a:srgbClr val="FF0000"/>
                </a:solidFill>
                <a:latin typeface="Comic Sans MS" pitchFamily="66" charset="0"/>
              </a:rPr>
              <a:t>и</a:t>
            </a:r>
            <a:r>
              <a:rPr lang="ru-RU" dirty="0" smtClean="0">
                <a:latin typeface="Comic Sans MS" pitchFamily="66" charset="0"/>
              </a:rPr>
              <a:t>                 </a:t>
            </a:r>
            <a:r>
              <a:rPr lang="ru-RU" dirty="0" err="1" smtClean="0">
                <a:latin typeface="Comic Sans MS" pitchFamily="66" charset="0"/>
              </a:rPr>
              <a:t>кукля</a:t>
            </a:r>
            <a:r>
              <a:rPr lang="ru-RU" dirty="0" smtClean="0">
                <a:latin typeface="Comic Sans MS" pitchFamily="66" charset="0"/>
              </a:rPr>
              <a:t>      нет  </a:t>
            </a:r>
            <a:r>
              <a:rPr lang="ru-RU" dirty="0" err="1" smtClean="0">
                <a:latin typeface="Comic Sans MS" pitchFamily="66" charset="0"/>
              </a:rPr>
              <a:t>кукл</a:t>
            </a:r>
            <a:r>
              <a:rPr lang="ru-RU" dirty="0" err="1" smtClean="0">
                <a:solidFill>
                  <a:srgbClr val="FF0000"/>
                </a:solidFill>
                <a:latin typeface="Comic Sans MS" pitchFamily="66" charset="0"/>
              </a:rPr>
              <a:t>и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4" name="Рисунок 3" descr="кис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00480"/>
            <a:ext cx="1971650" cy="2857520"/>
          </a:xfrm>
          <a:prstGeom prst="ellipse">
            <a:avLst/>
          </a:prstGeom>
        </p:spPr>
      </p:pic>
      <p:pic>
        <p:nvPicPr>
          <p:cNvPr id="6" name="Рисунок 5" descr="barbie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1031" y="3683830"/>
            <a:ext cx="2143140" cy="3071810"/>
          </a:xfrm>
          <a:prstGeom prst="ellipse">
            <a:avLst/>
          </a:prstGeom>
        </p:spPr>
      </p:pic>
      <p:sp>
        <p:nvSpPr>
          <p:cNvPr id="7" name="AutoShape 2" descr="http://7495.%D1%80%D1%84/images/normal/67221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http://7495.%D1%80%D1%84/images/normal/67221_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http://7495.%D1%80%D1%84/images/normal/67221_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0124" y="4152129"/>
            <a:ext cx="2626093" cy="25035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812546"/>
            <a:ext cx="1876252" cy="28143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b="1" i="1" dirty="0" smtClean="0">
                <a:latin typeface="Comic Sans MS" pitchFamily="66" charset="0"/>
              </a:rPr>
              <a:t>Форма винительного падежа с окончанием –у: </a:t>
            </a:r>
          </a:p>
          <a:p>
            <a:pPr>
              <a:buNone/>
            </a:pPr>
            <a:endParaRPr lang="ru-RU" b="1" i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Киса       (беру) кис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у</a:t>
            </a:r>
            <a:r>
              <a:rPr lang="ru-RU" b="1" dirty="0" smtClean="0">
                <a:latin typeface="Comic Sans MS" pitchFamily="66" charset="0"/>
              </a:rPr>
              <a:t>   </a:t>
            </a:r>
            <a:r>
              <a:rPr lang="ru-RU" dirty="0" err="1" smtClean="0">
                <a:latin typeface="Comic Sans MS" pitchFamily="66" charset="0"/>
              </a:rPr>
              <a:t>кукля</a:t>
            </a:r>
            <a:r>
              <a:rPr lang="ru-RU" dirty="0" smtClean="0">
                <a:latin typeface="Comic Sans MS" pitchFamily="66" charset="0"/>
              </a:rPr>
              <a:t>     (беру) </a:t>
            </a:r>
            <a:r>
              <a:rPr lang="ru-RU" dirty="0" err="1" smtClean="0">
                <a:latin typeface="Comic Sans MS" pitchFamily="66" charset="0"/>
              </a:rPr>
              <a:t>кукл</a:t>
            </a:r>
            <a:r>
              <a:rPr lang="ru-RU" b="1" dirty="0" err="1" smtClean="0">
                <a:solidFill>
                  <a:srgbClr val="FF0000"/>
                </a:solidFill>
                <a:latin typeface="Comic Sans MS" pitchFamily="66" charset="0"/>
              </a:rPr>
              <a:t>ю</a:t>
            </a:r>
            <a:endParaRPr lang="ru-RU" dirty="0" smtClean="0">
              <a:latin typeface="Comic Sans MS" pitchFamily="66" charset="0"/>
            </a:endParaRPr>
          </a:p>
          <a:p>
            <a:pPr>
              <a:buNone/>
            </a:pPr>
            <a:endParaRPr lang="ru-RU" dirty="0">
              <a:latin typeface="Comic Sans MS" pitchFamily="66" charset="0"/>
            </a:endParaRPr>
          </a:p>
        </p:txBody>
      </p:sp>
      <p:pic>
        <p:nvPicPr>
          <p:cNvPr id="4" name="Рисунок 3" descr="беру кошку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7356" y="2714620"/>
            <a:ext cx="2643206" cy="3714776"/>
          </a:xfrm>
          <a:prstGeom prst="ellipse">
            <a:avLst/>
          </a:prstGeom>
        </p:spPr>
      </p:pic>
      <p:pic>
        <p:nvPicPr>
          <p:cNvPr id="5" name="Рисунок 4" descr="кис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714620"/>
            <a:ext cx="1928794" cy="3714776"/>
          </a:xfrm>
          <a:prstGeom prst="ellipse">
            <a:avLst/>
          </a:prstGeom>
        </p:spPr>
      </p:pic>
      <p:pic>
        <p:nvPicPr>
          <p:cNvPr id="6" name="Рисунок 5" descr="barbie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9125" y="2714620"/>
            <a:ext cx="2143140" cy="3767135"/>
          </a:xfrm>
          <a:prstGeom prst="ellipse">
            <a:avLst/>
          </a:prstGeom>
        </p:spPr>
      </p:pic>
      <p:pic>
        <p:nvPicPr>
          <p:cNvPr id="7" name="Рисунок 6" descr="big_pic345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72264" y="2714620"/>
            <a:ext cx="2571736" cy="3690940"/>
          </a:xfrm>
          <a:prstGeom prst="ellipse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b="1" i="1" dirty="0" smtClean="0">
                <a:latin typeface="Comic Sans MS" pitchFamily="66" charset="0"/>
              </a:rPr>
              <a:t>Форма для обозначения места с окончанием –е:</a:t>
            </a:r>
          </a:p>
          <a:p>
            <a:pPr>
              <a:buNone/>
            </a:pPr>
            <a:endParaRPr lang="ru-RU" b="1" i="1" dirty="0" smtClean="0">
              <a:latin typeface="Comic Sans MS" pitchFamily="66" charset="0"/>
            </a:endParaRPr>
          </a:p>
          <a:p>
            <a:pPr>
              <a:buNone/>
            </a:pPr>
            <a:endParaRPr lang="ru-RU" b="1" i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Толь( стол)                    тол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е</a:t>
            </a:r>
            <a:r>
              <a:rPr lang="ru-RU" dirty="0" smtClean="0">
                <a:latin typeface="Comic Sans MS" pitchFamily="66" charset="0"/>
              </a:rPr>
              <a:t> (на столе)                              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4" name="Рисунок 3" descr="7733287038281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810" y="3000372"/>
            <a:ext cx="4929190" cy="38576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стол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00372"/>
            <a:ext cx="4357686" cy="38576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частье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71455" y="175742"/>
            <a:ext cx="5184576" cy="66567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3421008" cy="4187952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  <a:latin typeface="Comic Sans MS" pitchFamily="66" charset="0"/>
              </a:rPr>
              <a:t>Гвоздев А.Н. выделяет 3 периода, каждый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  <a:latin typeface="Comic Sans MS" pitchFamily="66" charset="0"/>
              </a:rPr>
              <a:t>из которых состоит из нескольких этапов</a:t>
            </a:r>
            <a:r>
              <a:rPr lang="ru-RU" i="1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  <a:endParaRPr lang="ru-RU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  <a:latin typeface="Comic Sans MS" pitchFamily="66" charset="0"/>
              </a:rPr>
              <a:t>Формы глагола: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latin typeface="Comic Sans MS" pitchFamily="66" charset="0"/>
              </a:rPr>
              <a:t>Форма 3 лица единственного числа настоящего времени( без чередования в основе):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пить</a:t>
            </a:r>
            <a:r>
              <a:rPr lang="en-US" dirty="0" smtClean="0">
                <a:latin typeface="Comic Sans MS" pitchFamily="66" charset="0"/>
              </a:rPr>
              <a:t>/</a:t>
            </a:r>
            <a:r>
              <a:rPr lang="ru-RU" dirty="0" smtClean="0">
                <a:latin typeface="Comic Sans MS" pitchFamily="66" charset="0"/>
              </a:rPr>
              <a:t>спить(спит)         </a:t>
            </a:r>
            <a:r>
              <a:rPr lang="ru-RU" dirty="0" err="1" smtClean="0">
                <a:latin typeface="Comic Sans MS" pitchFamily="66" charset="0"/>
              </a:rPr>
              <a:t>сидить</a:t>
            </a:r>
            <a:r>
              <a:rPr lang="ru-RU" dirty="0" smtClean="0">
                <a:latin typeface="Comic Sans MS" pitchFamily="66" charset="0"/>
              </a:rPr>
              <a:t>(сидит)</a:t>
            </a:r>
          </a:p>
        </p:txBody>
      </p:sp>
      <p:pic>
        <p:nvPicPr>
          <p:cNvPr id="4" name="Рисунок 3" descr="s410794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71810"/>
            <a:ext cx="3929058" cy="3786190"/>
          </a:xfrm>
          <a:prstGeom prst="roundRect">
            <a:avLst/>
          </a:prstGeom>
        </p:spPr>
      </p:pic>
      <p:pic>
        <p:nvPicPr>
          <p:cNvPr id="5" name="Рисунок 4" descr="ребенок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000372"/>
            <a:ext cx="4000496" cy="3857628"/>
          </a:xfrm>
          <a:prstGeom prst="round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latin typeface="Comic Sans MS" pitchFamily="66" charset="0"/>
              </a:rPr>
              <a:t>Отмечается согласование существительных в именительном падеже единственного числа с глаголом в изъявительном наклонении:</a:t>
            </a:r>
          </a:p>
          <a:p>
            <a:pPr>
              <a:buNone/>
            </a:pPr>
            <a:r>
              <a:rPr lang="ru-RU" dirty="0" err="1" smtClean="0">
                <a:latin typeface="Comic Sans MS" pitchFamily="66" charset="0"/>
              </a:rPr>
              <a:t>Матик</a:t>
            </a:r>
            <a:r>
              <a:rPr lang="ru-RU" dirty="0" smtClean="0">
                <a:latin typeface="Comic Sans MS" pitchFamily="66" charset="0"/>
              </a:rPr>
              <a:t>  играет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(мальчик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играет)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4" name="Рисунок 3" descr="Bulletin08B157Jap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2357430"/>
            <a:ext cx="5929322" cy="45005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1500174"/>
            <a:ext cx="7500958" cy="53578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latin typeface="Comic Sans MS" pitchFamily="66" charset="0"/>
              </a:rPr>
              <a:t>Отмечаются некоторые формы управления глаголом:</a:t>
            </a:r>
          </a:p>
          <a:p>
            <a:pPr>
              <a:buNone/>
            </a:pPr>
            <a:r>
              <a:rPr lang="ru-RU" b="1" i="1" dirty="0" smtClean="0">
                <a:latin typeface="Comic Sans MS" pitchFamily="66" charset="0"/>
              </a:rPr>
              <a:t>Дай </a:t>
            </a:r>
            <a:r>
              <a:rPr lang="ru-RU" b="1" i="1" dirty="0" err="1" smtClean="0">
                <a:latin typeface="Comic Sans MS" pitchFamily="66" charset="0"/>
              </a:rPr>
              <a:t>куклю</a:t>
            </a:r>
            <a:endParaRPr lang="ru-RU" b="1" i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b="1" i="1" dirty="0" smtClean="0">
                <a:latin typeface="Comic Sans MS" pitchFamily="66" charset="0"/>
              </a:rPr>
              <a:t>(дай куклу)</a:t>
            </a:r>
            <a:endParaRPr lang="ru-RU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latin typeface="Comic Sans MS" pitchFamily="66" charset="0"/>
              </a:rPr>
              <a:t>Структура предложения усложняется, расширяется до 3-4х слов:</a:t>
            </a:r>
          </a:p>
          <a:p>
            <a:pPr>
              <a:buNone/>
            </a:pPr>
            <a:r>
              <a:rPr lang="ru-RU" b="1" i="1" dirty="0" err="1" smtClean="0">
                <a:latin typeface="Comic Sans MS" pitchFamily="66" charset="0"/>
              </a:rPr>
              <a:t>Мася</a:t>
            </a:r>
            <a:r>
              <a:rPr lang="ru-RU" b="1" i="1" dirty="0" smtClean="0">
                <a:latin typeface="Comic Sans MS" pitchFamily="66" charset="0"/>
              </a:rPr>
              <a:t> </a:t>
            </a:r>
            <a:r>
              <a:rPr lang="ru-RU" b="1" i="1" dirty="0" err="1" smtClean="0">
                <a:latin typeface="Comic Sans MS" pitchFamily="66" charset="0"/>
              </a:rPr>
              <a:t>игает</a:t>
            </a:r>
            <a:r>
              <a:rPr lang="ru-RU" b="1" i="1" dirty="0" smtClean="0">
                <a:latin typeface="Comic Sans MS" pitchFamily="66" charset="0"/>
              </a:rPr>
              <a:t> </a:t>
            </a:r>
            <a:r>
              <a:rPr lang="ru-RU" b="1" i="1" dirty="0" err="1" smtClean="0">
                <a:latin typeface="Comic Sans MS" pitchFamily="66" charset="0"/>
              </a:rPr>
              <a:t>кука</a:t>
            </a:r>
            <a:endParaRPr lang="ru-RU" b="1" i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b="1" i="1" dirty="0" smtClean="0">
                <a:latin typeface="Comic Sans MS" pitchFamily="66" charset="0"/>
              </a:rPr>
              <a:t>(Маша играет с </a:t>
            </a:r>
          </a:p>
          <a:p>
            <a:pPr>
              <a:buNone/>
            </a:pPr>
            <a:r>
              <a:rPr lang="ru-RU" b="1" i="1" dirty="0" smtClean="0">
                <a:latin typeface="Comic Sans MS" pitchFamily="66" charset="0"/>
              </a:rPr>
              <a:t>куклой)</a:t>
            </a:r>
          </a:p>
          <a:p>
            <a:pPr>
              <a:buNone/>
            </a:pPr>
            <a:endParaRPr lang="ru-RU" b="1" i="1" dirty="0">
              <a:latin typeface="Comic Sans MS" pitchFamily="66" charset="0"/>
            </a:endParaRPr>
          </a:p>
        </p:txBody>
      </p:sp>
      <p:pic>
        <p:nvPicPr>
          <p:cNvPr id="4" name="Рисунок 3" descr="big_pic34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6" y="1643050"/>
            <a:ext cx="5143504" cy="5214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ыно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0"/>
            <a:ext cx="7215238" cy="7143776"/>
          </a:xfrm>
          <a:prstGeom prst="rect">
            <a:avLst/>
          </a:prstGeom>
          <a:effectLst>
            <a:softEdge rad="635000"/>
          </a:effectLst>
          <a:scene3d>
            <a:camera prst="obliqueBottomRight"/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3491880" cy="530294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  <a:latin typeface="Comic Sans MS" pitchFamily="66" charset="0"/>
              </a:rPr>
              <a:t>Особенности развития речи на 2ом этапе.</a:t>
            </a:r>
            <a:endParaRPr lang="ru-RU" b="1" i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b="1" i="1" dirty="0" smtClean="0">
                <a:latin typeface="Comic Sans MS" pitchFamily="66" charset="0"/>
              </a:rPr>
              <a:t>Чем больше флексий используется в языке для выражения одного и того же грамматического значения, тем труднее усваиваются эти формы</a:t>
            </a:r>
            <a:endParaRPr lang="ru-RU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i="1" dirty="0" smtClean="0">
                <a:solidFill>
                  <a:schemeClr val="tx1"/>
                </a:solidFill>
                <a:latin typeface="Comic Sans MS" pitchFamily="66" charset="0"/>
              </a:rPr>
              <a:t>Общая тенденция детской речи- первоначальное усвоение наиболее частотных флексий(по Гвоздеву  «главенствующая»). В приведенных выше примерах это окончание –</a:t>
            </a:r>
            <a:r>
              <a:rPr lang="ru-RU" sz="2400" i="1" dirty="0" err="1" smtClean="0">
                <a:solidFill>
                  <a:schemeClr val="tx1"/>
                </a:solidFill>
                <a:latin typeface="Comic Sans MS" pitchFamily="66" charset="0"/>
              </a:rPr>
              <a:t>ов</a:t>
            </a:r>
            <a:r>
              <a:rPr lang="ru-RU" sz="2400" i="1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  <a:endParaRPr lang="ru-RU" sz="2400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b="1" i="1" dirty="0" smtClean="0">
                <a:latin typeface="Comic Sans MS" pitchFamily="66" charset="0"/>
              </a:rPr>
              <a:t>Отмечается замена непродуктивных </a:t>
            </a:r>
          </a:p>
          <a:p>
            <a:pPr>
              <a:buNone/>
            </a:pPr>
            <a:r>
              <a:rPr lang="ru-RU" b="1" i="1" dirty="0" smtClean="0">
                <a:latin typeface="Comic Sans MS" pitchFamily="66" charset="0"/>
              </a:rPr>
              <a:t>флексий </a:t>
            </a:r>
            <a:r>
              <a:rPr lang="ru-RU" b="1" i="1" dirty="0" err="1" smtClean="0">
                <a:latin typeface="Comic Sans MS" pitchFamily="66" charset="0"/>
              </a:rPr>
              <a:t>продуктивными.Например</a:t>
            </a:r>
            <a:r>
              <a:rPr lang="ru-RU" b="1" i="1" dirty="0" smtClean="0">
                <a:latin typeface="Comic Sans MS" pitchFamily="66" charset="0"/>
              </a:rPr>
              <a:t>, форма существительного родительного падежа множественного числа имеет несколько вариантов окончаний: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Дома -</a:t>
            </a:r>
            <a:r>
              <a:rPr lang="ru-R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домов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Коты -</a:t>
            </a:r>
            <a:r>
              <a:rPr lang="ru-R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котов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Ножи – </a:t>
            </a:r>
            <a:r>
              <a:rPr lang="ru-RU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ножов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(нож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Ложки –</a:t>
            </a:r>
            <a:r>
              <a:rPr lang="ru-R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ложков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(ложек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Девочка –</a:t>
            </a:r>
            <a:r>
              <a:rPr lang="ru-RU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девочков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(девочек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Мыши –</a:t>
            </a:r>
            <a:r>
              <a:rPr lang="ru-RU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мышов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(мыш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b="1" i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i="1" dirty="0" smtClean="0">
                <a:latin typeface="Comic Sans MS" pitchFamily="66" charset="0"/>
              </a:rPr>
              <a:t>Наблюдается стремление к унификации основы различных форм слова:</a:t>
            </a:r>
          </a:p>
          <a:p>
            <a:endParaRPr lang="ru-RU" b="1" i="1" dirty="0" smtClean="0">
              <a:latin typeface="Comic Sans MS" pitchFamily="66" charset="0"/>
            </a:endParaRPr>
          </a:p>
          <a:p>
            <a:endParaRPr lang="ru-RU" b="1" i="1" dirty="0" smtClean="0">
              <a:latin typeface="Comic Sans MS" pitchFamily="66" charset="0"/>
            </a:endParaRPr>
          </a:p>
          <a:p>
            <a:endParaRPr lang="ru-RU" b="1" i="1" dirty="0" smtClean="0">
              <a:latin typeface="Comic Sans MS" pitchFamily="66" charset="0"/>
            </a:endParaRPr>
          </a:p>
          <a:p>
            <a:endParaRPr lang="ru-RU" b="1" i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Лев          левы(львы)     </a:t>
            </a:r>
            <a:r>
              <a:rPr lang="ru-RU" dirty="0" err="1" smtClean="0">
                <a:latin typeface="Comic Sans MS" pitchFamily="66" charset="0"/>
              </a:rPr>
              <a:t>чевек</a:t>
            </a:r>
            <a:r>
              <a:rPr lang="ru-RU" dirty="0" smtClean="0">
                <a:latin typeface="Comic Sans MS" pitchFamily="66" charset="0"/>
              </a:rPr>
              <a:t>   </a:t>
            </a:r>
            <a:r>
              <a:rPr lang="ru-RU" dirty="0" err="1" smtClean="0">
                <a:latin typeface="Comic Sans MS" pitchFamily="66" charset="0"/>
              </a:rPr>
              <a:t>чевеки</a:t>
            </a:r>
            <a:r>
              <a:rPr lang="ru-RU" dirty="0" smtClean="0">
                <a:latin typeface="Comic Sans MS" pitchFamily="66" charset="0"/>
              </a:rPr>
              <a:t>(люди)</a:t>
            </a:r>
          </a:p>
          <a:p>
            <a:pPr>
              <a:buNone/>
            </a:pPr>
            <a:endParaRPr lang="ru-RU" b="1" i="1" dirty="0">
              <a:latin typeface="Comic Sans MS" pitchFamily="66" charset="0"/>
            </a:endParaRPr>
          </a:p>
        </p:txBody>
      </p:sp>
      <p:pic>
        <p:nvPicPr>
          <p:cNvPr id="4" name="Рисунок 3" descr="897222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8860" y="4357694"/>
            <a:ext cx="2571768" cy="25003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лев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57694"/>
            <a:ext cx="2428860" cy="25003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парен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4357694"/>
            <a:ext cx="1643074" cy="25003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5160" y="4479884"/>
            <a:ext cx="2299540" cy="22559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b="1" i="1" dirty="0" smtClean="0">
                <a:latin typeface="Comic Sans MS" pitchFamily="66" charset="0"/>
              </a:rPr>
              <a:t>Наблюдается как правильное, так и неправильное согласование прилагательных с существительными;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 smtClean="0">
                <a:latin typeface="Comic Sans MS" pitchFamily="66" charset="0"/>
              </a:rPr>
              <a:t>Во множественном числе прилагательные употребляются правильно лишь в именительном падеже;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 smtClean="0">
                <a:latin typeface="Comic Sans MS" pitchFamily="66" charset="0"/>
              </a:rPr>
              <a:t>Личные местоимения уже усвоены;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 smtClean="0">
                <a:latin typeface="Comic Sans MS" pitchFamily="66" charset="0"/>
              </a:rPr>
              <a:t>Среди грамматических форм существительных усиливаются беспредложные формы косвенных падежей: винительного, родительного, творительного;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 smtClean="0">
                <a:latin typeface="Comic Sans MS" pitchFamily="66" charset="0"/>
              </a:rPr>
              <a:t>Появляются простые предлоги: в, на, у, с- но их употребление не всегда </a:t>
            </a:r>
            <a:r>
              <a:rPr lang="ru-RU" b="1" i="1" dirty="0" err="1" smtClean="0">
                <a:latin typeface="Comic Sans MS" pitchFamily="66" charset="0"/>
              </a:rPr>
              <a:t>соответсвует</a:t>
            </a:r>
            <a:r>
              <a:rPr lang="ru-RU" b="1" i="1" dirty="0" smtClean="0">
                <a:latin typeface="Comic Sans MS" pitchFamily="66" charset="0"/>
              </a:rPr>
              <a:t> языковой норме: наблюдаются замены предлогов, смешение окончаний;</a:t>
            </a:r>
          </a:p>
          <a:p>
            <a:pPr>
              <a:buFont typeface="Wingdings" pitchFamily="2" charset="2"/>
              <a:buChar char="v"/>
            </a:pPr>
            <a:endParaRPr lang="ru-RU" b="1" i="1" dirty="0">
              <a:latin typeface="Comic Sans MS" pitchFamily="66" charset="0"/>
            </a:endParaRPr>
          </a:p>
        </p:txBody>
      </p:sp>
      <p:pic>
        <p:nvPicPr>
          <p:cNvPr id="4" name="Рисунок 3" descr="kyshaem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оч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49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  <a:latin typeface="Comic Sans MS" pitchFamily="66" charset="0"/>
              </a:rPr>
              <a:t>Особенности форм глагола: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7030A0"/>
                </a:solidFill>
                <a:latin typeface="Comic Sans MS" pitchFamily="66" charset="0"/>
              </a:rPr>
              <a:t>Наблюдается дифференциация форм единственного и множественного числа в изъявительном наклонении;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7030A0"/>
                </a:solidFill>
                <a:latin typeface="Comic Sans MS" pitchFamily="66" charset="0"/>
              </a:rPr>
              <a:t>Усваивается изменение по лицам(кроме 2го лица множественного числа);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7030A0"/>
                </a:solidFill>
                <a:latin typeface="Comic Sans MS" pitchFamily="66" charset="0"/>
              </a:rPr>
              <a:t>Разграничиваются формы настоящего и прошедшего времени;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7030A0"/>
                </a:solidFill>
                <a:latin typeface="Comic Sans MS" pitchFamily="66" charset="0"/>
              </a:rPr>
              <a:t>В прошедшем времени ещё смешиваются формы мужского, женского и среднего рода;</a:t>
            </a:r>
            <a:endParaRPr lang="ru-RU" b="1" i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vitamins_children_salo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6248" y="3428999"/>
            <a:ext cx="4857752" cy="34290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b="1" i="1" dirty="0" smtClean="0">
                <a:latin typeface="Comic Sans MS" pitchFamily="66" charset="0"/>
              </a:rPr>
              <a:t>Структура предложений усложняется до 5-8слов. Появляются сложные предложения: сначала бессоюзные, затем сложносочиненные: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1.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Му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даёть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моко.Мася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пьёть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моко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2.Му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даёть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моко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Мася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пьёть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моко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b="1" i="1" dirty="0" smtClean="0">
              <a:latin typeface="Comic Sans MS" pitchFamily="66" charset="0"/>
            </a:endParaRPr>
          </a:p>
          <a:p>
            <a:pPr>
              <a:buNone/>
            </a:pPr>
            <a:endParaRPr lang="ru-RU" b="1" i="1" dirty="0">
              <a:latin typeface="Comic Sans MS" pitchFamily="66" charset="0"/>
            </a:endParaRPr>
          </a:p>
        </p:txBody>
      </p:sp>
      <p:pic>
        <p:nvPicPr>
          <p:cNvPr id="4" name="Рисунок 3" descr="корова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86" y="3428999"/>
            <a:ext cx="4500562" cy="3429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доч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6056" y="188640"/>
            <a:ext cx="3960440" cy="547260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i="1" dirty="0" smtClean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ru-RU" b="1" i="1" dirty="0" smtClean="0">
                <a:solidFill>
                  <a:srgbClr val="FF0000"/>
                </a:solidFill>
                <a:latin typeface="Comic Sans MS" pitchFamily="66" charset="0"/>
              </a:rPr>
              <a:t>период( от 1года 3мес.до 1года 10 мес.) </a:t>
            </a:r>
            <a:r>
              <a:rPr lang="ru-RU" b="1" i="1" dirty="0" smtClean="0">
                <a:latin typeface="Comic Sans MS" pitchFamily="66" charset="0"/>
              </a:rPr>
              <a:t>–период предложений, состоящих из аморфных слов-корней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  <a:latin typeface="Comic Sans MS" pitchFamily="66" charset="0"/>
              </a:rPr>
              <a:t>Этапы: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B0F0"/>
                </a:solidFill>
                <a:latin typeface="Comic Sans MS" pitchFamily="66" charset="0"/>
              </a:rPr>
              <a:t>1( 1год 3 мес.-1год 8 мес.)</a:t>
            </a:r>
            <a:r>
              <a:rPr lang="ru-RU" b="1" i="1" dirty="0" smtClean="0">
                <a:latin typeface="Comic Sans MS" pitchFamily="66" charset="0"/>
              </a:rPr>
              <a:t>- этап однословного предложения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B0F0"/>
                </a:solidFill>
                <a:latin typeface="Comic Sans MS" pitchFamily="66" charset="0"/>
              </a:rPr>
              <a:t>2(1год 8мес.-1год 10 мес.)- </a:t>
            </a:r>
            <a:r>
              <a:rPr lang="ru-RU" b="1" i="1" dirty="0" smtClean="0">
                <a:latin typeface="Comic Sans MS" pitchFamily="66" charset="0"/>
              </a:rPr>
              <a:t>этап предложений из нескольких слов-корней.</a:t>
            </a:r>
            <a:endParaRPr lang="ru-RU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  <a:latin typeface="Comic Sans MS" pitchFamily="66" charset="0"/>
              </a:rPr>
              <a:t>Особенности развития речи на 3м этапе:</a:t>
            </a:r>
          </a:p>
          <a:p>
            <a:r>
              <a:rPr lang="ru-RU" b="1" i="1" dirty="0" smtClean="0">
                <a:latin typeface="Comic Sans MS" pitchFamily="66" charset="0"/>
              </a:rPr>
              <a:t>Ребенок правильно употребляет простые предлоги и многие союзы, но при употреблении более сложных предлогов( из-за, из-под) наблюдаются </a:t>
            </a:r>
            <a:r>
              <a:rPr lang="ru-RU" b="1" i="1" dirty="0" err="1" smtClean="0">
                <a:latin typeface="Comic Sans MS" pitchFamily="66" charset="0"/>
              </a:rPr>
              <a:t>аграмматизмы</a:t>
            </a:r>
            <a:r>
              <a:rPr lang="ru-RU" b="1" i="1" dirty="0" smtClean="0">
                <a:latin typeface="Comic Sans MS" pitchFamily="66" charset="0"/>
              </a:rPr>
              <a:t>;</a:t>
            </a:r>
          </a:p>
          <a:p>
            <a:r>
              <a:rPr lang="ru-RU" b="1" i="1" dirty="0" smtClean="0">
                <a:latin typeface="Comic Sans MS" pitchFamily="66" charset="0"/>
              </a:rPr>
              <a:t>Усваиваются служебные слова;</a:t>
            </a:r>
          </a:p>
          <a:p>
            <a:r>
              <a:rPr lang="ru-RU" b="1" i="1" dirty="0" smtClean="0">
                <a:latin typeface="Comic Sans MS" pitchFamily="66" charset="0"/>
              </a:rPr>
              <a:t>Происходит развитие сложносочиненного и сложноподчиненного предложений;</a:t>
            </a:r>
          </a:p>
          <a:p>
            <a:r>
              <a:rPr lang="ru-RU" b="1" i="1" dirty="0" smtClean="0">
                <a:latin typeface="Comic Sans MS" pitchFamily="66" charset="0"/>
              </a:rPr>
              <a:t>Закрепляется согласование прилагательных с существительными в косвенных падежах;</a:t>
            </a:r>
            <a:endParaRPr lang="ru-RU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  <a:latin typeface="Comic Sans MS" pitchFamily="66" charset="0"/>
              </a:rPr>
              <a:t>Особенности грамматических форм существительных:</a:t>
            </a:r>
          </a:p>
          <a:p>
            <a:pPr>
              <a:buNone/>
            </a:pPr>
            <a:r>
              <a:rPr lang="ru-RU" b="1" i="1" dirty="0" smtClean="0">
                <a:latin typeface="Comic Sans MS" pitchFamily="66" charset="0"/>
              </a:rPr>
              <a:t>Продолжается дифференциация</a:t>
            </a:r>
          </a:p>
          <a:p>
            <a:pPr>
              <a:buNone/>
            </a:pPr>
            <a:r>
              <a:rPr lang="ru-RU" b="1" i="1" dirty="0" smtClean="0">
                <a:latin typeface="Comic Sans MS" pitchFamily="66" charset="0"/>
              </a:rPr>
              <a:t>морфологической системы склонения</a:t>
            </a:r>
          </a:p>
          <a:p>
            <a:pPr>
              <a:buNone/>
            </a:pPr>
            <a:r>
              <a:rPr lang="ru-RU" b="1" i="1" dirty="0" smtClean="0">
                <a:latin typeface="Comic Sans MS" pitchFamily="66" charset="0"/>
              </a:rPr>
              <a:t>существительных:</a:t>
            </a:r>
          </a:p>
          <a:p>
            <a:pPr>
              <a:buFont typeface="Wingdings" pitchFamily="2" charset="2"/>
              <a:buChar char="q"/>
            </a:pPr>
            <a:r>
              <a:rPr lang="ru-RU" b="1" i="1" dirty="0" smtClean="0">
                <a:latin typeface="Comic Sans MS" pitchFamily="66" charset="0"/>
              </a:rPr>
              <a:t>Усвоение окончаний множественного числа: -</a:t>
            </a:r>
            <a:r>
              <a:rPr lang="ru-RU" b="1" i="1" dirty="0" err="1" smtClean="0">
                <a:latin typeface="Comic Sans MS" pitchFamily="66" charset="0"/>
              </a:rPr>
              <a:t>ами,-ах</a:t>
            </a:r>
            <a:r>
              <a:rPr lang="ru-RU" b="1" i="1" dirty="0" smtClean="0">
                <a:latin typeface="Comic Sans MS" pitchFamily="66" charset="0"/>
              </a:rPr>
              <a:t>;</a:t>
            </a:r>
          </a:p>
          <a:p>
            <a:pPr>
              <a:buFont typeface="Wingdings" pitchFamily="2" charset="2"/>
              <a:buChar char="q"/>
            </a:pPr>
            <a:r>
              <a:rPr lang="ru-RU" b="1" i="1" dirty="0" smtClean="0">
                <a:latin typeface="Comic Sans MS" pitchFamily="66" charset="0"/>
              </a:rPr>
              <a:t>Усвоение падежных окончаний именительного падежа множественного числа: -а, -я ( рога, стулья);</a:t>
            </a:r>
            <a:endParaRPr lang="ru-RU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евочка ти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0"/>
            <a:ext cx="6643734" cy="685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2699792" cy="5112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i="1" dirty="0" smtClean="0">
                <a:solidFill>
                  <a:srgbClr val="FF0000"/>
                </a:solidFill>
                <a:latin typeface="Comic Sans MS" pitchFamily="66" charset="0"/>
              </a:rPr>
              <a:t>III</a:t>
            </a:r>
            <a:r>
              <a:rPr lang="ru-RU" b="1" i="1" dirty="0" smtClean="0">
                <a:solidFill>
                  <a:srgbClr val="FF0000"/>
                </a:solidFill>
                <a:latin typeface="Comic Sans MS" pitchFamily="66" charset="0"/>
              </a:rPr>
              <a:t> период(от 3х до 7 лет) –период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  <a:latin typeface="Comic Sans MS" pitchFamily="66" charset="0"/>
              </a:rPr>
              <a:t>дальнейшего усвоения морфологической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  <a:latin typeface="Comic Sans MS" pitchFamily="66" charset="0"/>
              </a:rPr>
              <a:t>системы языка.</a:t>
            </a:r>
          </a:p>
          <a:p>
            <a:pPr>
              <a:buNone/>
            </a:pPr>
            <a:endParaRPr lang="ru-RU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евоч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83821" y="-381028"/>
            <a:ext cx="5472608" cy="72390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530352"/>
            <a:ext cx="4320480" cy="6327648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b="1" i="1" dirty="0" smtClean="0">
                <a:latin typeface="Comic Sans MS" pitchFamily="66" charset="0"/>
              </a:rPr>
              <a:t>Ребенок систематизирует грамматические формы по типам склонения и спряжения;</a:t>
            </a:r>
          </a:p>
          <a:p>
            <a:pPr>
              <a:buFont typeface="Wingdings" pitchFamily="2" charset="2"/>
              <a:buChar char="ü"/>
            </a:pPr>
            <a:r>
              <a:rPr lang="ru-RU" b="1" i="1" dirty="0" smtClean="0">
                <a:latin typeface="Comic Sans MS" pitchFamily="66" charset="0"/>
              </a:rPr>
              <a:t>Усваивает глагольное управление;</a:t>
            </a:r>
          </a:p>
          <a:p>
            <a:pPr>
              <a:buFont typeface="Wingdings" pitchFamily="2" charset="2"/>
              <a:buChar char="ü"/>
            </a:pPr>
            <a:r>
              <a:rPr lang="ru-RU" b="1" i="1" dirty="0" smtClean="0">
                <a:latin typeface="Comic Sans MS" pitchFamily="66" charset="0"/>
              </a:rPr>
              <a:t>Усваивает многие единичные формы, исключения;</a:t>
            </a:r>
          </a:p>
          <a:p>
            <a:pPr>
              <a:buFont typeface="Wingdings" pitchFamily="2" charset="2"/>
              <a:buChar char="ü"/>
            </a:pPr>
            <a:r>
              <a:rPr lang="ru-RU" b="1" i="1" dirty="0" smtClean="0">
                <a:latin typeface="Comic Sans MS" pitchFamily="66" charset="0"/>
              </a:rPr>
              <a:t>До 4х лет могут встречаться:</a:t>
            </a:r>
          </a:p>
          <a:p>
            <a:pPr>
              <a:buFontTx/>
              <a:buChar char="-"/>
            </a:pPr>
            <a:r>
              <a:rPr lang="ru-RU" b="1" i="1" dirty="0" smtClean="0">
                <a:latin typeface="Comic Sans MS" pitchFamily="66" charset="0"/>
              </a:rPr>
              <a:t>случаи неподвижного ударения( на к</a:t>
            </a:r>
            <a:r>
              <a:rPr lang="ru-RU" b="1" i="1" dirty="0" smtClean="0">
                <a:solidFill>
                  <a:srgbClr val="FF0000"/>
                </a:solidFill>
                <a:latin typeface="Comic Sans MS" pitchFamily="66" charset="0"/>
              </a:rPr>
              <a:t>о</a:t>
            </a:r>
            <a:r>
              <a:rPr lang="ru-RU" b="1" i="1" dirty="0" smtClean="0">
                <a:latin typeface="Comic Sans MS" pitchFamily="66" charset="0"/>
              </a:rPr>
              <a:t>не);</a:t>
            </a:r>
          </a:p>
          <a:p>
            <a:pPr>
              <a:buFontTx/>
              <a:buChar char="-"/>
            </a:pPr>
            <a:r>
              <a:rPr lang="ru-RU" b="1" i="1" dirty="0" smtClean="0">
                <a:latin typeface="Comic Sans MS" pitchFamily="66" charset="0"/>
              </a:rPr>
              <a:t>Тенденции к унификации основы( левы вместо </a:t>
            </a:r>
            <a:r>
              <a:rPr lang="ru-RU" dirty="0" smtClean="0">
                <a:latin typeface="Comic Sans MS" pitchFamily="66" charset="0"/>
              </a:rPr>
              <a:t>львы;</a:t>
            </a:r>
            <a:r>
              <a:rPr lang="ru-RU" b="1" i="1" dirty="0" smtClean="0">
                <a:latin typeface="Comic Sans MS" pitchFamily="66" charset="0"/>
              </a:rPr>
              <a:t> пени вместо </a:t>
            </a:r>
            <a:r>
              <a:rPr lang="ru-RU" dirty="0" smtClean="0">
                <a:latin typeface="Comic Sans MS" pitchFamily="66" charset="0"/>
              </a:rPr>
              <a:t>пни</a:t>
            </a:r>
            <a:r>
              <a:rPr lang="ru-RU" b="1" i="1" dirty="0" smtClean="0">
                <a:latin typeface="Comic Sans MS" pitchFamily="66" charset="0"/>
              </a:rPr>
              <a:t>);</a:t>
            </a:r>
          </a:p>
          <a:p>
            <a:pPr>
              <a:buFont typeface="Wingdings" pitchFamily="2" charset="2"/>
              <a:buChar char="ü"/>
            </a:pPr>
            <a:r>
              <a:rPr lang="ru-RU" b="1" i="1" dirty="0" smtClean="0">
                <a:latin typeface="Comic Sans MS" pitchFamily="66" charset="0"/>
              </a:rPr>
              <a:t>После 4х лет остаются лишь нарушения чередования в основах глагола( </a:t>
            </a:r>
            <a:r>
              <a:rPr lang="ru-RU" b="1" i="1" dirty="0" err="1" smtClean="0">
                <a:latin typeface="Comic Sans MS" pitchFamily="66" charset="0"/>
              </a:rPr>
              <a:t>заплатю</a:t>
            </a:r>
            <a:r>
              <a:rPr lang="ru-RU" b="1" i="1" dirty="0" smtClean="0">
                <a:latin typeface="Comic Sans MS" pitchFamily="66" charset="0"/>
              </a:rPr>
              <a:t> вместо </a:t>
            </a:r>
            <a:r>
              <a:rPr lang="ru-RU" dirty="0" smtClean="0">
                <a:latin typeface="Comic Sans MS" pitchFamily="66" charset="0"/>
              </a:rPr>
              <a:t>заплачу;</a:t>
            </a:r>
            <a:r>
              <a:rPr lang="ru-RU" b="1" i="1" dirty="0" smtClean="0">
                <a:latin typeface="Comic Sans MS" pitchFamily="66" charset="0"/>
              </a:rPr>
              <a:t> </a:t>
            </a:r>
            <a:r>
              <a:rPr lang="ru-RU" b="1" i="1" dirty="0" err="1" smtClean="0">
                <a:latin typeface="Comic Sans MS" pitchFamily="66" charset="0"/>
              </a:rPr>
              <a:t>победю</a:t>
            </a:r>
            <a:r>
              <a:rPr lang="ru-RU" b="1" i="1" dirty="0" smtClean="0">
                <a:latin typeface="Comic Sans MS" pitchFamily="66" charset="0"/>
              </a:rPr>
              <a:t> вместо </a:t>
            </a:r>
            <a:r>
              <a:rPr lang="ru-RU" dirty="0" smtClean="0">
                <a:latin typeface="Comic Sans MS" pitchFamily="66" charset="0"/>
              </a:rPr>
              <a:t>одержу победу</a:t>
            </a:r>
            <a:r>
              <a:rPr lang="ru-RU" b="1" i="1" dirty="0" smtClean="0">
                <a:latin typeface="Comic Sans MS" pitchFamily="66" charset="0"/>
              </a:rPr>
              <a:t>); </a:t>
            </a:r>
          </a:p>
          <a:p>
            <a:pPr>
              <a:buFont typeface="Wingdings" pitchFamily="2" charset="2"/>
              <a:buChar char="ü"/>
            </a:pPr>
            <a:endParaRPr lang="ru-RU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 smtClean="0">
                <a:latin typeface="Comic Sans MS" pitchFamily="66" charset="0"/>
              </a:rPr>
              <a:t>Таким образом, к школьному возрасту</a:t>
            </a:r>
          </a:p>
          <a:p>
            <a:pPr>
              <a:buNone/>
            </a:pPr>
            <a:r>
              <a:rPr lang="ru-RU" b="1" i="1" dirty="0" smtClean="0">
                <a:latin typeface="Comic Sans MS" pitchFamily="66" charset="0"/>
              </a:rPr>
              <a:t>ребенок овладевает в основном всей</a:t>
            </a:r>
          </a:p>
          <a:p>
            <a:pPr>
              <a:buNone/>
            </a:pPr>
            <a:r>
              <a:rPr lang="ru-RU" b="1" i="1" dirty="0" smtClean="0">
                <a:latin typeface="Comic Sans MS" pitchFamily="66" charset="0"/>
              </a:rPr>
              <a:t>сложной системой практической</a:t>
            </a:r>
          </a:p>
          <a:p>
            <a:pPr>
              <a:buNone/>
            </a:pPr>
            <a:r>
              <a:rPr lang="ru-RU" b="1" i="1" dirty="0" smtClean="0">
                <a:latin typeface="Comic Sans MS" pitchFamily="66" charset="0"/>
              </a:rPr>
              <a:t>грамматики. Этот уровень практического</a:t>
            </a:r>
          </a:p>
          <a:p>
            <a:pPr>
              <a:buNone/>
            </a:pPr>
            <a:r>
              <a:rPr lang="ru-RU" b="1" i="1" dirty="0" smtClean="0">
                <a:latin typeface="Comic Sans MS" pitchFamily="66" charset="0"/>
              </a:rPr>
              <a:t>владения языком является очень высоким,</a:t>
            </a:r>
          </a:p>
          <a:p>
            <a:pPr>
              <a:buNone/>
            </a:pPr>
            <a:r>
              <a:rPr lang="ru-RU" b="1" i="1" dirty="0" smtClean="0">
                <a:latin typeface="Comic Sans MS" pitchFamily="66" charset="0"/>
              </a:rPr>
              <a:t>что позволяет ребенку в школьном возрасте</a:t>
            </a:r>
          </a:p>
          <a:p>
            <a:pPr>
              <a:buNone/>
            </a:pPr>
            <a:r>
              <a:rPr lang="ru-RU" b="1" i="1" dirty="0" smtClean="0">
                <a:latin typeface="Comic Sans MS" pitchFamily="66" charset="0"/>
              </a:rPr>
              <a:t>перейти к осознанию грамматических</a:t>
            </a:r>
          </a:p>
          <a:p>
            <a:pPr>
              <a:buNone/>
            </a:pPr>
            <a:r>
              <a:rPr lang="ru-RU" b="1" i="1" dirty="0" smtClean="0">
                <a:latin typeface="Comic Sans MS" pitchFamily="66" charset="0"/>
              </a:rPr>
              <a:t>закономерностей при изучении русского</a:t>
            </a:r>
          </a:p>
          <a:p>
            <a:pPr>
              <a:buNone/>
            </a:pPr>
            <a:r>
              <a:rPr lang="ru-RU" b="1" i="1" dirty="0" smtClean="0">
                <a:latin typeface="Comic Sans MS" pitchFamily="66" charset="0"/>
              </a:rPr>
              <a:t>языка.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0303089">
            <a:off x="476510" y="612637"/>
            <a:ext cx="8183880" cy="4187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9600" b="1" i="1" dirty="0" smtClean="0">
                <a:solidFill>
                  <a:srgbClr val="FF0000"/>
                </a:solidFill>
                <a:latin typeface="Mistral" pitchFamily="66" charset="0"/>
              </a:rPr>
              <a:t>       </a:t>
            </a:r>
          </a:p>
          <a:p>
            <a:pPr>
              <a:buNone/>
            </a:pPr>
            <a:r>
              <a:rPr lang="ru-RU" sz="9600" b="1" i="1" dirty="0" smtClean="0">
                <a:solidFill>
                  <a:srgbClr val="FF0000"/>
                </a:solidFill>
                <a:latin typeface="Mistral" pitchFamily="66" charset="0"/>
              </a:rPr>
              <a:t>        Конец!</a:t>
            </a:r>
            <a:endParaRPr lang="ru-RU" sz="9600" b="1" i="1" dirty="0">
              <a:solidFill>
                <a:srgbClr val="FF0000"/>
              </a:solidFill>
              <a:latin typeface="Mistral" pitchFamily="66" charset="0"/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d101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916832"/>
            <a:ext cx="6270635" cy="47971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216024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atin typeface="Comic Sans MS" pitchFamily="66" charset="0"/>
              </a:rPr>
              <a:t>На первом этапе основную часть слов составляют существительные, обозначающие названия лиц, предметов, звукоподражания</a:t>
            </a:r>
            <a:endParaRPr lang="ru-RU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0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68280"/>
            <a:ext cx="3071802" cy="25717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err="1" smtClean="0">
                <a:latin typeface="Comic Sans MS" pitchFamily="66" charset="0"/>
              </a:rPr>
              <a:t>Би-би</a:t>
            </a:r>
            <a:endParaRPr lang="ru-RU" b="1" i="1" dirty="0">
              <a:latin typeface="Comic Sans MS" pitchFamily="66" charset="0"/>
            </a:endParaRPr>
          </a:p>
        </p:txBody>
      </p:sp>
      <p:pic>
        <p:nvPicPr>
          <p:cNvPr id="5" name="Рисунок 4" descr="i488672ed4dc3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61047"/>
            <a:ext cx="2856685" cy="29865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автомобильная проб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14366" y="533283"/>
            <a:ext cx="2319646" cy="23196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 descr="вагон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63142" y="0"/>
            <a:ext cx="2160856" cy="22964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 descr="борт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43174" y="1928802"/>
            <a:ext cx="3143272" cy="25003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 descr="танк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6446" y="2708920"/>
            <a:ext cx="2817562" cy="20444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Рисунок 9" descr="pokupaemgruzovik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1802" y="4486273"/>
            <a:ext cx="3167068" cy="23717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Рисунок 10" descr="поезд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15074" y="4589300"/>
            <a:ext cx="2928926" cy="23574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latin typeface="Comic Sans MS" pitchFamily="66" charset="0"/>
              </a:rPr>
              <a:t>Бо-бо</a:t>
            </a:r>
            <a:endParaRPr lang="ru-RU" b="1" i="1" dirty="0">
              <a:latin typeface="Comic Sans MS" pitchFamily="66" charset="0"/>
            </a:endParaRPr>
          </a:p>
        </p:txBody>
      </p:sp>
      <p:pic>
        <p:nvPicPr>
          <p:cNvPr id="4" name="Рисунок 3" descr="в гипсе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2198" y="195377"/>
            <a:ext cx="2892290" cy="31478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плач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6050" y="1007019"/>
            <a:ext cx="3286148" cy="24288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сердце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314820"/>
            <a:ext cx="4429124" cy="25431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 descr="бил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3571876"/>
            <a:ext cx="4357686" cy="32861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 descr="335-foto039-1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6" y="1100110"/>
            <a:ext cx="2643174" cy="32147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err="1" smtClean="0">
                <a:latin typeface="Comic Sans MS" pitchFamily="66" charset="0"/>
              </a:rPr>
              <a:t>Муу-уу</a:t>
            </a:r>
            <a:endParaRPr lang="ru-RU" b="1" i="1" dirty="0">
              <a:latin typeface="Comic Sans MS" pitchFamily="66" charset="0"/>
            </a:endParaRPr>
          </a:p>
        </p:txBody>
      </p:sp>
      <p:pic>
        <p:nvPicPr>
          <p:cNvPr id="4" name="Рисунок 3" descr="телка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2554" y="481445"/>
            <a:ext cx="3452810" cy="25717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1187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248" y="3360317"/>
            <a:ext cx="4095752" cy="33575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542611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3977343"/>
            <a:ext cx="3000396" cy="27146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 descr="3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9792" y="0"/>
            <a:ext cx="3071802" cy="38576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 descr="800px-Toroencorrida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68952"/>
            <a:ext cx="2876967" cy="28100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>
                <a:latin typeface="Comic Sans MS" pitchFamily="66" charset="0"/>
              </a:rPr>
              <a:t>мяу</a:t>
            </a:r>
            <a:endParaRPr lang="ru-RU" b="1" i="1" dirty="0">
              <a:latin typeface="Comic Sans MS" pitchFamily="66" charset="0"/>
            </a:endParaRPr>
          </a:p>
        </p:txBody>
      </p:sp>
      <p:pic>
        <p:nvPicPr>
          <p:cNvPr id="5" name="Рисунок 4" descr="котенок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2066" y="188640"/>
            <a:ext cx="3821876" cy="28831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cat-2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281" y="3255461"/>
            <a:ext cx="3457811" cy="35333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 descr="кошка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0166" y="188640"/>
            <a:ext cx="3285475" cy="28831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 descr="19e40b80e238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3284983"/>
            <a:ext cx="2515251" cy="35333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err="1" smtClean="0">
                <a:latin typeface="Comic Sans MS" pitchFamily="66" charset="0"/>
              </a:rPr>
              <a:t>моко</a:t>
            </a:r>
            <a:endParaRPr lang="ru-RU" b="1" i="1" dirty="0">
              <a:latin typeface="Comic Sans MS" pitchFamily="66" charset="0"/>
            </a:endParaRPr>
          </a:p>
        </p:txBody>
      </p:sp>
      <p:pic>
        <p:nvPicPr>
          <p:cNvPr id="4" name="Рисунок 3" descr="молоко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8415" y="260648"/>
            <a:ext cx="3681691" cy="54543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молоко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3501008"/>
            <a:ext cx="4490015" cy="33569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молоко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2790" y="218135"/>
            <a:ext cx="2890135" cy="30679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644</TotalTime>
  <Words>870</Words>
  <Application>Microsoft Office PowerPoint</Application>
  <PresentationFormat>Экран (4:3)</PresentationFormat>
  <Paragraphs>130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Аспект</vt:lpstr>
      <vt:lpstr> Развитие грамматического строя речи в онтогенезе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Общая тенденция детской речи- первоначальное усвоение наиболее частотных флексий(по Гвоздеву  «главенствующая»). В приведенных выше примерах это окончание –ов.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Развитие грамматического строя речи в онтогенезе</dc:title>
  <dc:creator>АЙСИНУШКА</dc:creator>
  <cp:lastModifiedBy>Сокова</cp:lastModifiedBy>
  <cp:revision>13</cp:revision>
  <dcterms:created xsi:type="dcterms:W3CDTF">2011-04-14T09:41:00Z</dcterms:created>
  <dcterms:modified xsi:type="dcterms:W3CDTF">2015-10-25T11:23:50Z</dcterms:modified>
</cp:coreProperties>
</file>