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76" r:id="rId6"/>
    <p:sldId id="260" r:id="rId7"/>
    <p:sldId id="285" r:id="rId8"/>
    <p:sldId id="279" r:id="rId9"/>
    <p:sldId id="263" r:id="rId10"/>
    <p:sldId id="278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6" r:id="rId23"/>
    <p:sldId id="287" r:id="rId24"/>
    <p:sldId id="288" r:id="rId25"/>
    <p:sldId id="289" r:id="rId26"/>
    <p:sldId id="290" r:id="rId27"/>
    <p:sldId id="29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BA172-CA33-4F35-9FE5-B88AE1D05916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1097A-CC45-4002-97E8-93B4E21647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1097A-CC45-4002-97E8-93B4E2164751}" type="slidenum">
              <a:rPr lang="ru-RU" smtClean="0"/>
              <a:t>27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0218-A058-4CFE-9670-F27D0A0966A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133E-E14D-4CDA-B26C-AB57B3F11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0218-A058-4CFE-9670-F27D0A0966A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133E-E14D-4CDA-B26C-AB57B3F11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0218-A058-4CFE-9670-F27D0A0966A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133E-E14D-4CDA-B26C-AB57B3F11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0218-A058-4CFE-9670-F27D0A0966A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133E-E14D-4CDA-B26C-AB57B3F11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0218-A058-4CFE-9670-F27D0A0966A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133E-E14D-4CDA-B26C-AB57B3F11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0218-A058-4CFE-9670-F27D0A0966A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133E-E14D-4CDA-B26C-AB57B3F11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0218-A058-4CFE-9670-F27D0A0966A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133E-E14D-4CDA-B26C-AB57B3F11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0218-A058-4CFE-9670-F27D0A0966A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133E-E14D-4CDA-B26C-AB57B3F11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0218-A058-4CFE-9670-F27D0A0966A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133E-E14D-4CDA-B26C-AB57B3F11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0218-A058-4CFE-9670-F27D0A0966A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133E-E14D-4CDA-B26C-AB57B3F11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0218-A058-4CFE-9670-F27D0A0966A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E0133E-E14D-4CDA-B26C-AB57B3F114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DA0218-A058-4CFE-9670-F27D0A0966A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E0133E-E14D-4CDA-B26C-AB57B3F114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00108"/>
            <a:ext cx="7956452" cy="28575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Фонетическая </a:t>
            </a:r>
            <a:br>
              <a:rPr lang="ru-RU" dirty="0" smtClean="0"/>
            </a:br>
            <a:r>
              <a:rPr lang="ru-RU" dirty="0" smtClean="0"/>
              <a:t>и сопряжённо-контактная ритмика в работе логопеда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714884"/>
            <a:ext cx="7854696" cy="1752600"/>
          </a:xfrm>
        </p:spPr>
        <p:txBody>
          <a:bodyPr/>
          <a:lstStyle/>
          <a:p>
            <a:r>
              <a:rPr lang="ru-RU" dirty="0" smtClean="0"/>
              <a:t>ГБОУ ЦПМСС «Взаимодействие»</a:t>
            </a:r>
          </a:p>
          <a:p>
            <a:r>
              <a:rPr lang="ru-RU" dirty="0" smtClean="0"/>
              <a:t>ТО «Останкинское»</a:t>
            </a:r>
          </a:p>
          <a:p>
            <a:r>
              <a:rPr lang="ru-RU" dirty="0" smtClean="0"/>
              <a:t>Учитель-логопед </a:t>
            </a:r>
            <a:r>
              <a:rPr lang="ru-RU" dirty="0" err="1" smtClean="0"/>
              <a:t>И.Б.Мусова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Гласные А, О, 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 – развести руки вверх в стороны при одновременном длительном произнесении А_____. Движение ненапряжённое, слабое, длительное. </a:t>
            </a:r>
          </a:p>
          <a:p>
            <a:r>
              <a:rPr lang="ru-RU" dirty="0" smtClean="0"/>
              <a:t>О – развести руки в стороны давящим движением при одновременном произнесении О_____. Движение слегка напряжённое, слабое, длительное.</a:t>
            </a:r>
          </a:p>
          <a:p>
            <a:r>
              <a:rPr lang="ru-RU" dirty="0" smtClean="0"/>
              <a:t>У – давящим движением вытянуть руки вперёд при одновременном произнесении У_____. Движение напряжённое, слабое, длительное.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Гласные И, Э, 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 – руки вверх при одновременном произнесении И_____. Движение ненапряжённое, слабое, длительное.</a:t>
            </a:r>
          </a:p>
          <a:p>
            <a:r>
              <a:rPr lang="ru-RU" dirty="0" smtClean="0"/>
              <a:t>Э – руки вперёд в стороны при одновременном произнесении Э_____. Движение ненапряжённое, слабое, длительное.</a:t>
            </a:r>
          </a:p>
          <a:p>
            <a:r>
              <a:rPr lang="ru-RU" dirty="0" smtClean="0"/>
              <a:t>Ы – указательным движением (резко) выбросить правую, затем левую руку вперёд в сторону при одновременном произнесении слога ТЫ. Движение напряжённое, сильное, краткое.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Йотированные гласные. 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Произнесение йотированных гласных необходимо начинать с повторения сочетаний гласных ИА, ИЭ, ИО, ИУ, для чего движение на звук И переходит в движение на звук А, затем следует движение на звук Я и т.д.</a:t>
            </a:r>
          </a:p>
          <a:p>
            <a:r>
              <a:rPr lang="ru-RU" dirty="0" smtClean="0"/>
              <a:t>Йотированные гласные отрабатываются только в начале слогов и слов и после гласных 1 ряда.</a:t>
            </a:r>
          </a:p>
          <a:p>
            <a:r>
              <a:rPr lang="ru-RU" dirty="0" smtClean="0"/>
              <a:t>Я – взмахом правой руки указать на себя при одновременном произнесении Я. Движение ненапряжённое, слабое, удлинённое.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20040"/>
            <a:ext cx="7267604" cy="822944"/>
          </a:xfrm>
        </p:spPr>
        <p:txBody>
          <a:bodyPr/>
          <a:lstStyle/>
          <a:p>
            <a:pPr algn="ctr"/>
            <a:r>
              <a:rPr lang="ru-RU" dirty="0" smtClean="0"/>
              <a:t> Звуки Е, Ё, Ю.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Е – пальцы рук находятся на уровне рта. Небольшим движением рук раскрыть ладони ото рта вперёд в стороны при одновременном произнесении Е. Движение ненапряжённое, слабое, удлинённое.</a:t>
            </a:r>
          </a:p>
          <a:p>
            <a:r>
              <a:rPr lang="ru-RU" dirty="0" smtClean="0"/>
              <a:t>Ё – пальцы рук находятся на уровне рта. Отвести ладони в стороны (небольшим движением), затем вернуть их в прежнее положение, описав небольшой полукруг, при одновременном произнесении Ё. Движение слегка напряжённое, слабое, удлинённое.</a:t>
            </a:r>
          </a:p>
          <a:p>
            <a:r>
              <a:rPr lang="ru-RU" dirty="0" smtClean="0"/>
              <a:t>Ю – пальцы рук находятся на уровне рта. Отвести руки в стороны, описать ими полукруг и выдвинуть вперёд при одновременном произнесении Ю. Движение напряжённое, слабое, удлинённое.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Согласные звуки. </a:t>
            </a:r>
            <a:br>
              <a:rPr lang="ru-RU" dirty="0" smtClean="0"/>
            </a:br>
            <a:r>
              <a:rPr lang="ru-RU" dirty="0" smtClean="0"/>
              <a:t>Смычные глухие П, Т, 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9416"/>
            <a:ext cx="7267604" cy="503429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 – резкие движения (как удары) в стороны то правой, то левой рукой, зажатой в кулак, при одновременном произнесении слогов ПА, ПА. Движение напряжённое, сильное, краткое.</a:t>
            </a:r>
          </a:p>
          <a:p>
            <a:r>
              <a:rPr lang="ru-RU" dirty="0" smtClean="0"/>
              <a:t>Т – резкие движения (как удары) то правой, то левой рукой, зажатой в кулак, вниз при одновременном произнесении слогов ТА, ТА. Движение напряжённое, сильное, краткое.</a:t>
            </a:r>
          </a:p>
          <a:p>
            <a:r>
              <a:rPr lang="ru-RU" dirty="0" smtClean="0"/>
              <a:t>К – резким сильным движением прижать к туловищу одновременно правый и левый локти, произнося при этом слоги КА, КА. Движение напряжённое, сильное, краткое.</a:t>
            </a:r>
          </a:p>
          <a:p>
            <a:r>
              <a:rPr lang="ru-RU" dirty="0" smtClean="0"/>
              <a:t>Согласные звуки отрабатываются только с гласными первого ряда и звуком 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Смычные звонкие звуки </a:t>
            </a:r>
            <a:br>
              <a:rPr lang="ru-RU" dirty="0" smtClean="0"/>
            </a:br>
            <a:r>
              <a:rPr lang="ru-RU" dirty="0" smtClean="0"/>
              <a:t>Б, </a:t>
            </a:r>
            <a:r>
              <a:rPr lang="ru-RU" dirty="0" err="1" smtClean="0"/>
              <a:t>д</a:t>
            </a:r>
            <a:r>
              <a:rPr lang="ru-RU" dirty="0" smtClean="0"/>
              <a:t>, 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 вариант</a:t>
            </a:r>
          </a:p>
          <a:p>
            <a:r>
              <a:rPr lang="ru-RU" dirty="0" smtClean="0"/>
              <a:t>Б, Д – наклониться вперёд и вниз, руки опустить вниз, расслабить все мышцы тела и одновременно произнести слоги БА или ДА. Движение ненапряжённое, слабое, удлинённое.</a:t>
            </a:r>
          </a:p>
          <a:p>
            <a:pPr>
              <a:buNone/>
            </a:pPr>
            <a:r>
              <a:rPr lang="ru-RU" dirty="0" smtClean="0"/>
              <a:t>2 вариант</a:t>
            </a:r>
          </a:p>
          <a:p>
            <a:pPr>
              <a:buNone/>
            </a:pPr>
            <a:r>
              <a:rPr lang="ru-RU" dirty="0" smtClean="0"/>
              <a:t>Сесть на пол, наклониться к ногам, расслабив мышцы, при одновременном произнесении слогов БА, ДА.</a:t>
            </a:r>
          </a:p>
          <a:p>
            <a:pPr>
              <a:buNone/>
            </a:pPr>
            <a:r>
              <a:rPr lang="ru-RU" dirty="0" smtClean="0"/>
              <a:t>Г – запрокинув голову назад с одновременным произнесением слога ГА. Движение слегка  напряжённое, слабое, краткое.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Щелевые глухие звуки  С, Ш.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– поднять пальцы ко рту и тут же опустить их вниз плавным, слегка давящим движением при одновременном произнесении С_____. Движение слегка напряжённое, слабое, длительное.</a:t>
            </a:r>
          </a:p>
          <a:p>
            <a:r>
              <a:rPr lang="ru-RU" dirty="0" smtClean="0"/>
              <a:t>Ш – поднять руки вверх и плавно покачать ими вправо и влево, слегка наклоняя туловище то в одну, то в другую сторону, произнося при этом Ш_____. Движение слегка напряжённое, слабое, длительное. Звук Ш не отрабатывается со звуком 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Щелевые глухие звуки  Ф, 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 – поднять руки ко рту, сжатые в кулаки, быстро и резко разжать кулаки, слегка вытянув при этом руки вперёд, одновременно произнося Ф_____. Движение напряжённое, сильное, удлинённое.</a:t>
            </a:r>
          </a:p>
          <a:p>
            <a:r>
              <a:rPr lang="ru-RU" dirty="0" smtClean="0"/>
              <a:t>Х – положить руки на область диафрагмы, слегка наклонить корпус вперёд, одновременно произнести </a:t>
            </a:r>
            <a:r>
              <a:rPr lang="ru-RU" dirty="0" err="1" smtClean="0"/>
              <a:t>Х____а</a:t>
            </a:r>
            <a:r>
              <a:rPr lang="ru-RU" dirty="0" smtClean="0"/>
              <a:t>, </a:t>
            </a:r>
            <a:r>
              <a:rPr lang="ru-RU" dirty="0" err="1" smtClean="0"/>
              <a:t>Х_____а</a:t>
            </a:r>
            <a:r>
              <a:rPr lang="ru-RU" dirty="0" smtClean="0"/>
              <a:t>. движение напряжённое, сильное, удлинённое.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Щелевые звонкие звуки  З, Ж, 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З – описать в воздухе кистями рук небольшие круги при одновременном произнесении З_____. Движение напряжённое, сильное, удлинённое.</a:t>
            </a:r>
          </a:p>
          <a:p>
            <a:r>
              <a:rPr lang="ru-RU" dirty="0" smtClean="0"/>
              <a:t>Ж – описать в воздухе зигзагообразное движение руками вперёд при одновременном произнесении Ж_____. Движение напряжённое, сильное, удлинённое. Звук Ж не отрабатывается со звуком И.</a:t>
            </a:r>
          </a:p>
          <a:p>
            <a:r>
              <a:rPr lang="ru-RU" dirty="0" smtClean="0"/>
              <a:t>В – поднять ко рту пальцы рук, затем поочерёдно отводить плавным движением то правую, то левую руку при одновременном произнесении В_____. Движение слегка напряжённое, слабое, удлинённое.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20040"/>
            <a:ext cx="7196166" cy="7515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Аффрикаты </a:t>
            </a:r>
            <a:r>
              <a:rPr lang="ru-RU" dirty="0" err="1" smtClean="0"/>
              <a:t>ц</a:t>
            </a:r>
            <a:r>
              <a:rPr lang="ru-RU" dirty="0" smtClean="0"/>
              <a:t>, ч.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7267604" cy="5241314"/>
          </a:xfrm>
        </p:spPr>
        <p:txBody>
          <a:bodyPr>
            <a:normAutofit/>
          </a:bodyPr>
          <a:lstStyle/>
          <a:p>
            <a:r>
              <a:rPr lang="ru-RU" dirty="0" smtClean="0"/>
              <a:t>Ц – поднять ко ту пальцы рук, сжатые в щепотку, резко разжать их, туловище слегка наклонить вперёд при одновременном произнесении Ц, подчёркивая фрикативный элемент (С____). Движение напряжённое, сильное, краткое.</a:t>
            </a:r>
            <a:endParaRPr lang="ru-RU" b="1" dirty="0" smtClean="0"/>
          </a:p>
          <a:p>
            <a:r>
              <a:rPr lang="ru-RU" b="1" dirty="0" smtClean="0"/>
              <a:t>Ч – поворачивать поочерёдно кисти то правой</a:t>
            </a:r>
            <a:r>
              <a:rPr lang="ru-RU" dirty="0" smtClean="0"/>
              <a:t>, то левой руки от себя (быстро и резко снизу вверх) при одновременном произнесении Ч.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 истории создания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Фонетическая ритмика является частью </a:t>
            </a:r>
            <a:r>
              <a:rPr lang="ru-RU" dirty="0" err="1" smtClean="0"/>
              <a:t>верботонального</a:t>
            </a:r>
            <a:r>
              <a:rPr lang="ru-RU" dirty="0" smtClean="0"/>
              <a:t> метода реабилитации лиц с серьёзными проблемами в коммуникации.</a:t>
            </a:r>
          </a:p>
          <a:p>
            <a:r>
              <a:rPr lang="ru-RU" dirty="0" smtClean="0"/>
              <a:t>Этот метод в 1950 году разработал лингвист Петер </a:t>
            </a:r>
            <a:r>
              <a:rPr lang="ru-RU" dirty="0" err="1" smtClean="0"/>
              <a:t>Губерина</a:t>
            </a:r>
            <a:r>
              <a:rPr lang="ru-RU" dirty="0" smtClean="0"/>
              <a:t> в Загребе.</a:t>
            </a:r>
          </a:p>
          <a:p>
            <a:r>
              <a:rPr lang="ru-RU" dirty="0" smtClean="0"/>
              <a:t>По </a:t>
            </a:r>
            <a:r>
              <a:rPr lang="ru-RU" dirty="0" err="1" smtClean="0"/>
              <a:t>верботональному</a:t>
            </a:r>
            <a:r>
              <a:rPr lang="ru-RU" dirty="0" smtClean="0"/>
              <a:t> методу в настоящее время работают более 600 центров в 70-ти странах мира.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Сонорные носовые звуки </a:t>
            </a:r>
            <a:br>
              <a:rPr lang="ru-RU" dirty="0" smtClean="0"/>
            </a:br>
            <a:r>
              <a:rPr lang="ru-RU" dirty="0" smtClean="0"/>
              <a:t>М, Н.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 – поднять пальцы рук к носу, развести руки вперёд в стороны мягким, плавным движением при одновременном произнесении М_____. Движение слегка напряжённое, слабое, длительное.</a:t>
            </a:r>
          </a:p>
          <a:p>
            <a:r>
              <a:rPr lang="ru-RU" dirty="0" smtClean="0"/>
              <a:t>Н – поднять пальцы рук к носу, развести руки в стороны умеренно резким движением при одновременном произнесении Н_____. Движение слегка напряжённое, слабое, удлинённое.</a:t>
            </a:r>
          </a:p>
          <a:p>
            <a:r>
              <a:rPr lang="ru-RU" dirty="0" smtClean="0"/>
              <a:t>Для произнесения носовых согласных характерен выход слабой воздушной струи через нос. Движения рук мягкие, пластичные и как бы продолжающие естественное </a:t>
            </a:r>
            <a:r>
              <a:rPr lang="ru-RU" smtClean="0"/>
              <a:t>направление воздуха.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Сонорные звуки Л, 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 – вращать руками перед грудью с одновременным проговариванием слогов </a:t>
            </a:r>
            <a:r>
              <a:rPr lang="ru-RU" dirty="0" err="1" smtClean="0"/>
              <a:t>ла</a:t>
            </a:r>
            <a:r>
              <a:rPr lang="ru-RU" dirty="0" smtClean="0"/>
              <a:t>, </a:t>
            </a:r>
            <a:r>
              <a:rPr lang="ru-RU" dirty="0" err="1" smtClean="0"/>
              <a:t>ла</a:t>
            </a:r>
            <a:r>
              <a:rPr lang="ru-RU" dirty="0" smtClean="0"/>
              <a:t>, </a:t>
            </a:r>
            <a:r>
              <a:rPr lang="ru-RU" dirty="0" err="1" smtClean="0"/>
              <a:t>ла</a:t>
            </a:r>
            <a:r>
              <a:rPr lang="ru-RU" dirty="0" smtClean="0"/>
              <a:t>… Движение слегка напряжённое, слабое, краткое.</a:t>
            </a:r>
          </a:p>
          <a:p>
            <a:r>
              <a:rPr lang="ru-RU" dirty="0" smtClean="0"/>
              <a:t>Р- мелкими, краткими, быстрыми движениями рук и ног имитировать вибрацию при одновременном воспроизведении Р_____. Движение напряжённое, сильное</a:t>
            </a:r>
            <a:r>
              <a:rPr lang="ru-RU" smtClean="0"/>
              <a:t>, длительное.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Угадайте слово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35480"/>
            <a:ext cx="8258204" cy="427960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Давящим движением вытянуть руки вперёд при одновременном произнесении У___.</a:t>
            </a:r>
          </a:p>
          <a:p>
            <a:pPr marL="514350" indent="-514350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643050"/>
            <a:ext cx="8405842" cy="3286148"/>
          </a:xfrm>
        </p:spPr>
        <p:txBody>
          <a:bodyPr/>
          <a:lstStyle/>
          <a:p>
            <a:r>
              <a:rPr lang="ru-RU" dirty="0" smtClean="0"/>
              <a:t>2. Быстрое </a:t>
            </a:r>
            <a:r>
              <a:rPr lang="ru-RU" dirty="0" smtClean="0"/>
              <a:t>резкое движение руками вперёд и обратно, имитирующее движение языка на звук Д.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357298"/>
            <a:ext cx="8405842" cy="3571900"/>
          </a:xfrm>
        </p:spPr>
        <p:txBody>
          <a:bodyPr>
            <a:normAutofit/>
          </a:bodyPr>
          <a:lstStyle/>
          <a:p>
            <a:r>
              <a:rPr lang="ru-RU" dirty="0" smtClean="0"/>
              <a:t>3. Развести </a:t>
            </a:r>
            <a:r>
              <a:rPr lang="ru-RU" dirty="0" smtClean="0"/>
              <a:t>руки вверх в стороны при одновременном длительном произнесении А</a:t>
            </a:r>
            <a:r>
              <a:rPr lang="ru-RU" dirty="0" smtClean="0"/>
              <a:t>___.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857364"/>
            <a:ext cx="8334404" cy="34290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4. Поворачивать </a:t>
            </a:r>
            <a:r>
              <a:rPr lang="ru-RU" dirty="0" smtClean="0"/>
              <a:t>поочерёдно (одновременно) кисти то правой, то левой руки от себя (быстро и резко снизу вверх) при одновременном произнесении звука Ч. 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334404" cy="3714776"/>
          </a:xfrm>
        </p:spPr>
        <p:txBody>
          <a:bodyPr/>
          <a:lstStyle/>
          <a:p>
            <a:r>
              <a:rPr lang="ru-RU" dirty="0" smtClean="0"/>
              <a:t>5. Развести </a:t>
            </a:r>
            <a:r>
              <a:rPr lang="ru-RU" dirty="0" smtClean="0"/>
              <a:t>руки вверх в стороны при одновременном длительном произнесении А___.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334404" cy="4214842"/>
          </a:xfrm>
        </p:spPr>
        <p:txBody>
          <a:bodyPr/>
          <a:lstStyle/>
          <a:p>
            <a:pPr algn="ctr"/>
            <a:r>
              <a:rPr lang="ru-RU" dirty="0" smtClean="0"/>
              <a:t>          Мы произнесли слово «УДАЧА». </a:t>
            </a:r>
            <a:br>
              <a:rPr lang="ru-RU" dirty="0" smtClean="0"/>
            </a:br>
            <a:r>
              <a:rPr lang="ru-RU" dirty="0" smtClean="0"/>
              <a:t>Желаю Вам удачи </a:t>
            </a:r>
            <a:br>
              <a:rPr lang="ru-RU" dirty="0" smtClean="0"/>
            </a:br>
            <a:r>
              <a:rPr lang="ru-RU" dirty="0" smtClean="0"/>
              <a:t>во всех начинаниях!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Фонетическая ритмика в СССР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Как метод работы над произношением слабослышащих детей фонетическая ритмика была заимствована группой советских педагогов под руководством </a:t>
            </a:r>
            <a:r>
              <a:rPr lang="ru-RU" dirty="0" err="1" smtClean="0"/>
              <a:t>Э.И.Леонгард</a:t>
            </a:r>
            <a:r>
              <a:rPr lang="ru-RU" dirty="0" smtClean="0"/>
              <a:t> в Реабилитационном центре «</a:t>
            </a:r>
            <a:r>
              <a:rPr lang="ru-RU" dirty="0" err="1" smtClean="0"/>
              <a:t>Суваг</a:t>
            </a:r>
            <a:r>
              <a:rPr lang="ru-RU" dirty="0" smtClean="0"/>
              <a:t>» в Загребе.</a:t>
            </a:r>
          </a:p>
          <a:p>
            <a:r>
              <a:rPr lang="ru-RU" dirty="0" smtClean="0"/>
              <a:t>Антонина Николаевна </a:t>
            </a:r>
            <a:r>
              <a:rPr lang="ru-RU" dirty="0" err="1" smtClean="0"/>
              <a:t>Пфафенродт</a:t>
            </a:r>
            <a:r>
              <a:rPr lang="ru-RU" dirty="0" smtClean="0"/>
              <a:t> и Татьяна Михайловна Власова в 1983 году впервые представили фонетическую ритмику в СССР. В 1989 году было издано пособие «Фонетическая ритмика».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Определение фонетической ритмики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Фонетическая ритмика – это система двигательных упражнений, в которых различные движения (корпуса, головы, рук, ног) сочетаются с произнесением определённого речевого материала (звуков, слогов, слов, фраз).</a:t>
            </a:r>
          </a:p>
          <a:p>
            <a:r>
              <a:rPr lang="ru-RU" dirty="0" smtClean="0"/>
              <a:t>Этот метод способствует установлению связи между работой кистей рук, артикуляционного аппарата.</a:t>
            </a:r>
          </a:p>
          <a:p>
            <a:r>
              <a:rPr lang="ru-RU" dirty="0" smtClean="0"/>
              <a:t>При выполнении движений у детей появляется непринуждённость  и благоприятный эмоциональный фон, что положительно сказывается на речевой моторике.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Определение </a:t>
            </a:r>
            <a:r>
              <a:rPr lang="ru-RU" dirty="0" err="1" smtClean="0"/>
              <a:t>речедвигательной</a:t>
            </a:r>
            <a:r>
              <a:rPr lang="ru-RU" dirty="0" smtClean="0"/>
              <a:t>  ритмики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А.Я.Мухина даёт такое определение: «</a:t>
            </a:r>
            <a:r>
              <a:rPr lang="ru-RU" dirty="0" err="1" smtClean="0"/>
              <a:t>Речедвигательная</a:t>
            </a:r>
            <a:r>
              <a:rPr lang="ru-RU" dirty="0" smtClean="0"/>
              <a:t> ритмика – это система физиологически обусловленных двигательных упражнений, связанных с произношением, в выполнении которых участвуют общая и мелкая моторика, органы артикуляции, мимическая мускулатура».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Направления фонетической ритмики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- нормализация речевого дыхания и связанной с ним слитностью речи;</a:t>
            </a:r>
          </a:p>
          <a:p>
            <a:r>
              <a:rPr lang="ru-RU" dirty="0" smtClean="0"/>
              <a:t>- формирование умений изменять силу и высоту голоса;</a:t>
            </a:r>
          </a:p>
          <a:p>
            <a:r>
              <a:rPr lang="ru-RU" dirty="0" smtClean="0"/>
              <a:t>- правильное воспроизведение звуков и их сочетаний изолированно, в слогах и словосочетаниях, словах, фразах;</a:t>
            </a:r>
          </a:p>
          <a:p>
            <a:r>
              <a:rPr lang="ru-RU" dirty="0" smtClean="0"/>
              <a:t>- правильное воспроизведение речевого материала в заданном темпе;</a:t>
            </a:r>
          </a:p>
          <a:p>
            <a:r>
              <a:rPr lang="ru-RU" dirty="0" smtClean="0"/>
              <a:t>- восприятие, различение и воспроизведение различных ритмов;</a:t>
            </a:r>
          </a:p>
          <a:p>
            <a:r>
              <a:rPr lang="ru-RU" dirty="0" smtClean="0"/>
              <a:t>- умение выражать свои эмоции разнообразными интонационными средствами.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04088"/>
            <a:ext cx="8215370" cy="10818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Сопряжённо-контактная фонетическая ритмика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   Не все дети могут после показа педагога  правильно воспроизвести движения фонетической ритмики. Чтобы дать возможность почувствовать направление и «характер» движений логопед использует сопряжённо-контактную ритмику, в ходе которой педагог «водит» руками детей, держа за запястья. </a:t>
            </a:r>
          </a:p>
          <a:p>
            <a:pPr>
              <a:buNone/>
            </a:pPr>
            <a:r>
              <a:rPr lang="ru-RU" dirty="0" smtClean="0"/>
              <a:t>            Другой вариант. Логопед и ребёнок как бы «склеивают»  руки, плотно приложив их  ладонями, а чтобы ребёнок не убирал руки, на кисти рук педагога и ребёнка надевается круглая эластичная повязка или тонкий носок.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20040"/>
            <a:ext cx="7196166" cy="11801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Практическое применение фонетической ритмики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Использование фонетической ритмики положительно влияет на речь заикающихся детей.</a:t>
            </a:r>
          </a:p>
          <a:p>
            <a:r>
              <a:rPr lang="ru-RU" dirty="0" smtClean="0"/>
              <a:t>Многим детям трудно воспроизводить слоги и слова со стечениями согласных. Применение фонетической ритмики эффективно решает эту проблему. </a:t>
            </a:r>
          </a:p>
          <a:p>
            <a:r>
              <a:rPr lang="ru-RU" dirty="0" err="1" smtClean="0"/>
              <a:t>Речедвигательная</a:t>
            </a:r>
            <a:r>
              <a:rPr lang="ru-RU" dirty="0" smtClean="0"/>
              <a:t> ритмика может применяться и на занятиях по формированию звукового анализа и синтеза. Школьникам фонетическая ритмика помогает уловить характер (гласный или согласный) и последовательность звуков.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Применение элементов фонетической ритмики возможно также на занятиях по формированию лексико-грамматического строя речи и развитию связной речи. Упражнения можно использовать в качестве организационного момента или </a:t>
            </a:r>
            <a:r>
              <a:rPr lang="ru-RU" dirty="0" err="1" smtClean="0"/>
              <a:t>физминутки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Тренинг по фонетической ритмике.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Т.М.Власова, </a:t>
            </a:r>
            <a:r>
              <a:rPr lang="ru-RU" dirty="0" err="1" smtClean="0"/>
              <a:t>А.Н.Пфафенродт</a:t>
            </a:r>
            <a:r>
              <a:rPr lang="ru-RU" dirty="0" smtClean="0"/>
              <a:t>, А.Я.Мухина рекомендуют начинать работу с гласных звуков. Движения выполняются стоя.</a:t>
            </a:r>
          </a:p>
          <a:p>
            <a:r>
              <a:rPr lang="ru-RU" dirty="0" smtClean="0"/>
              <a:t>Движения характеризуются тремя основными элементами:</a:t>
            </a:r>
          </a:p>
          <a:p>
            <a:pPr>
              <a:buNone/>
            </a:pPr>
            <a:r>
              <a:rPr lang="ru-RU" dirty="0" smtClean="0"/>
              <a:t>- напряжённостью;</a:t>
            </a:r>
          </a:p>
          <a:p>
            <a:pPr>
              <a:buNone/>
            </a:pPr>
            <a:r>
              <a:rPr lang="ru-RU" dirty="0" smtClean="0"/>
              <a:t>- интенсивностью;</a:t>
            </a:r>
          </a:p>
          <a:p>
            <a:pPr>
              <a:buNone/>
            </a:pPr>
            <a:r>
              <a:rPr lang="ru-RU" dirty="0" smtClean="0"/>
              <a:t>- временем.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990</TotalTime>
  <Words>1571</Words>
  <Application>Microsoft Office PowerPoint</Application>
  <PresentationFormat>Экран (4:3)</PresentationFormat>
  <Paragraphs>99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Поток</vt:lpstr>
      <vt:lpstr>Фонетическая  и сопряжённо-контактная ритмика в работе логопеда</vt:lpstr>
      <vt:lpstr>Из истории создания</vt:lpstr>
      <vt:lpstr>Фонетическая ритмика в СССР</vt:lpstr>
      <vt:lpstr>Определение фонетической ритмики</vt:lpstr>
      <vt:lpstr>Определение речедвигательной  ритмики</vt:lpstr>
      <vt:lpstr>Направления фонетической ритмики</vt:lpstr>
      <vt:lpstr>Сопряжённо-контактная фонетическая ритмика</vt:lpstr>
      <vt:lpstr>Практическое применение фонетической ритмики</vt:lpstr>
      <vt:lpstr>Тренинг по фонетической ритмике. </vt:lpstr>
      <vt:lpstr>Гласные А, О, у.</vt:lpstr>
      <vt:lpstr> Гласные И, Э, Ы.</vt:lpstr>
      <vt:lpstr>Йотированные гласные. Я.</vt:lpstr>
      <vt:lpstr> Звуки Е, Ё, Ю.</vt:lpstr>
      <vt:lpstr>Согласные звуки.  Смычные глухие П, Т, К.</vt:lpstr>
      <vt:lpstr>Смычные звонкие звуки  Б, д, г.</vt:lpstr>
      <vt:lpstr>Щелевые глухие звуки  С, Ш.</vt:lpstr>
      <vt:lpstr>Щелевые глухие звуки  Ф, Х.</vt:lpstr>
      <vt:lpstr>Щелевые звонкие звуки  З, Ж, В.</vt:lpstr>
      <vt:lpstr>Аффрикаты ц, ч.</vt:lpstr>
      <vt:lpstr>Сонорные носовые звуки  М, Н.</vt:lpstr>
      <vt:lpstr>Сонорные звуки Л, Р.</vt:lpstr>
      <vt:lpstr>Угадайте слово</vt:lpstr>
      <vt:lpstr>2. Быстрое резкое движение руками вперёд и обратно, имитирующее движение языка на звук Д.</vt:lpstr>
      <vt:lpstr>3. Развести руки вверх в стороны при одновременном длительном произнесении А___.</vt:lpstr>
      <vt:lpstr>4. Поворачивать поочерёдно (одновременно) кисти то правой, то левой руки от себя (быстро и резко снизу вверх) при одновременном произнесении звука Ч. </vt:lpstr>
      <vt:lpstr>5. Развести руки вверх в стороны при одновременном длительном произнесении А___.</vt:lpstr>
      <vt:lpstr>          Мы произнесли слово «УДАЧА».  Желаю Вам удачи  во всех начинаниях!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Фонетическая ритмика в логопедической работе</dc:title>
  <dc:creator>Инна</dc:creator>
  <cp:lastModifiedBy>Инна</cp:lastModifiedBy>
  <cp:revision>96</cp:revision>
  <dcterms:created xsi:type="dcterms:W3CDTF">2014-04-08T11:43:28Z</dcterms:created>
  <dcterms:modified xsi:type="dcterms:W3CDTF">2015-10-25T18:55:45Z</dcterms:modified>
</cp:coreProperties>
</file>