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9B2A-FD09-4974-8135-22159C836711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49EA-93B8-4F28-9991-FC4770C97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Славянские куклы-обереги своими руками.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 часть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88843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Праздничные куколки: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Вербница</a:t>
            </a:r>
            <a:r>
              <a:rPr lang="ru-RU" sz="2800" dirty="0">
                <a:solidFill>
                  <a:srgbClr val="FF0000"/>
                </a:solidFill>
              </a:rPr>
              <a:t>» и «Пасхальная»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8291264" cy="2913187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rgbClr val="008000"/>
                </a:solidFill>
              </a:rPr>
              <a:t>Вербница</a:t>
            </a:r>
            <a:r>
              <a:rPr lang="ru-RU" sz="1600" b="1" dirty="0" smtClean="0">
                <a:solidFill>
                  <a:srgbClr val="008000"/>
                </a:solidFill>
              </a:rPr>
              <a:t> символизирует куст вербы; пробуждение природы весной; женщину, которая идет в церковь в день Вербного воскресенья освящать </a:t>
            </a:r>
            <a:r>
              <a:rPr lang="ru-RU" sz="1600" b="1" dirty="0" err="1" smtClean="0">
                <a:solidFill>
                  <a:srgbClr val="008000"/>
                </a:solidFill>
              </a:rPr>
              <a:t>вербочку</a:t>
            </a:r>
            <a:r>
              <a:rPr lang="ru-RU" sz="1600" b="1" dirty="0" smtClean="0">
                <a:solidFill>
                  <a:srgbClr val="008000"/>
                </a:solidFill>
              </a:rPr>
              <a:t>. Делалась перед Вербным Воскресеньем. Ее цвета должны быть приближены к цветам вербы. В ручках кукла держит три веточки вербы. На личике можно выплести тоненький крестик.</a:t>
            </a:r>
          </a:p>
          <a:p>
            <a:r>
              <a:rPr lang="ru-RU" sz="1600" b="1" dirty="0" smtClean="0">
                <a:solidFill>
                  <a:srgbClr val="008000"/>
                </a:solidFill>
              </a:rPr>
              <a:t>К паре </a:t>
            </a:r>
            <a:r>
              <a:rPr lang="ru-RU" sz="1600" b="1" dirty="0" err="1" smtClean="0">
                <a:solidFill>
                  <a:srgbClr val="008000"/>
                </a:solidFill>
              </a:rPr>
              <a:t>Вербнице</a:t>
            </a:r>
            <a:r>
              <a:rPr lang="ru-RU" sz="1600" b="1" dirty="0" smtClean="0">
                <a:solidFill>
                  <a:srgbClr val="008000"/>
                </a:solidFill>
              </a:rPr>
              <a:t> делалась Пасхальная кукла. Она символизирует женщину, которая идет на Пасху к церкви освящать </a:t>
            </a:r>
            <a:r>
              <a:rPr lang="ru-RU" sz="1600" b="1" dirty="0" err="1" smtClean="0">
                <a:solidFill>
                  <a:srgbClr val="008000"/>
                </a:solidFill>
              </a:rPr>
              <a:t>паски</a:t>
            </a:r>
            <a:r>
              <a:rPr lang="ru-RU" sz="1600" b="1" dirty="0" smtClean="0">
                <a:solidFill>
                  <a:srgbClr val="008000"/>
                </a:solidFill>
              </a:rPr>
              <a:t>. Выполняется кукла в красных цветах. Лицо такой куколки обязательно должно быть красное. На лице также можно выплести тоненький желтый, или золотистый крестик. В ручках куколка держит узелок, который символизирует котомку с </a:t>
            </a:r>
            <a:r>
              <a:rPr lang="ru-RU" sz="1600" b="1" dirty="0" err="1" smtClean="0">
                <a:solidFill>
                  <a:srgbClr val="008000"/>
                </a:solidFill>
              </a:rPr>
              <a:t>пасочками</a:t>
            </a:r>
            <a:r>
              <a:rPr lang="ru-RU" sz="1600" b="1" dirty="0" smtClean="0">
                <a:solidFill>
                  <a:srgbClr val="008000"/>
                </a:solidFill>
              </a:rPr>
              <a:t>.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И </a:t>
            </a:r>
            <a:r>
              <a:rPr lang="ru-RU" sz="1600" b="1" dirty="0" err="1" smtClean="0">
                <a:solidFill>
                  <a:srgbClr val="008000"/>
                </a:solidFill>
              </a:rPr>
              <a:t>Вербница</a:t>
            </a:r>
            <a:r>
              <a:rPr lang="ru-RU" sz="1600" b="1" dirty="0" smtClean="0">
                <a:solidFill>
                  <a:srgbClr val="008000"/>
                </a:solidFill>
              </a:rPr>
              <a:t> </a:t>
            </a:r>
            <a:r>
              <a:rPr lang="ru-RU" sz="1600" b="1" dirty="0" err="1" smtClean="0">
                <a:solidFill>
                  <a:srgbClr val="008000"/>
                </a:solidFill>
              </a:rPr>
              <a:t>и</a:t>
            </a:r>
            <a:r>
              <a:rPr lang="ru-RU" sz="1600" b="1" dirty="0" smtClean="0">
                <a:solidFill>
                  <a:srgbClr val="008000"/>
                </a:solidFill>
              </a:rPr>
              <a:t> Пасхальная делаются по одному и тому же принципу - различие в цветах и в том, что у куколок в ручках</a:t>
            </a:r>
          </a:p>
          <a:p>
            <a:endParaRPr lang="ru-RU" sz="1600" dirty="0"/>
          </a:p>
        </p:txBody>
      </p:sp>
      <p:pic>
        <p:nvPicPr>
          <p:cNvPr id="5" name="Picture 2" descr="H:\DCIM\101MSDCF\DSC01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1872208" cy="2520280"/>
          </a:xfrm>
          <a:prstGeom prst="rect">
            <a:avLst/>
          </a:prstGeom>
          <a:noFill/>
        </p:spPr>
      </p:pic>
      <p:pic>
        <p:nvPicPr>
          <p:cNvPr id="6" name="Picture 3" descr="H:\DCIM\101MSDCF\DSC0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332656"/>
            <a:ext cx="1872208" cy="2520280"/>
          </a:xfrm>
          <a:prstGeom prst="rect">
            <a:avLst/>
          </a:prstGeom>
          <a:noFill/>
        </p:spPr>
      </p:pic>
      <p:pic>
        <p:nvPicPr>
          <p:cNvPr id="7" name="Picture 3" descr="H:\DCIM\101MSDCF\DSC0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01622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3050"/>
            <a:ext cx="6408712" cy="77968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Московка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» или «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Кормилка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978896" cy="4785395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9933FF"/>
              </a:solidFill>
            </a:endParaRPr>
          </a:p>
          <a:p>
            <a:endParaRPr lang="ru-RU" b="1" dirty="0">
              <a:solidFill>
                <a:srgbClr val="9933FF"/>
              </a:solidFill>
            </a:endParaRPr>
          </a:p>
          <a:p>
            <a:endParaRPr lang="ru-RU" b="1" dirty="0" smtClean="0">
              <a:solidFill>
                <a:srgbClr val="9933FF"/>
              </a:solidFill>
            </a:endParaRPr>
          </a:p>
          <a:p>
            <a:r>
              <a:rPr lang="ru-RU" sz="1600" b="1" dirty="0" smtClean="0">
                <a:solidFill>
                  <a:srgbClr val="9933FF"/>
                </a:solidFill>
              </a:rPr>
              <a:t>Ее держали в доме где-нибудь повыше – на шкафу, на полке и не давали в руки никому чужому.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Основа куклы – березовое полено – символ мужской силы, а сама она – архетип матери и символизирует материнскую заботу и любовь. По народному поверью, эта кукла помогает воплотить в жизнь желание иметь здорового ребенка, а также влияет на отношения между уже имеющимися детьми и родителями.</a:t>
            </a:r>
          </a:p>
          <a:p>
            <a:r>
              <a:rPr lang="ru-RU" sz="1600" b="1" dirty="0" smtClean="0">
                <a:solidFill>
                  <a:srgbClr val="9933FF"/>
                </a:solidFill>
              </a:rPr>
              <a:t/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 К ней поясом привязано 6 детишек, получается </a:t>
            </a:r>
            <a:r>
              <a:rPr lang="ru-RU" sz="1600" b="1" dirty="0" err="1" smtClean="0">
                <a:solidFill>
                  <a:srgbClr val="9933FF"/>
                </a:solidFill>
              </a:rPr>
              <a:t>СемьЯ</a:t>
            </a:r>
            <a:r>
              <a:rPr lang="ru-RU" sz="1600" b="1" dirty="0" smtClean="0">
                <a:solidFill>
                  <a:srgbClr val="9933FF"/>
                </a:solidFill>
              </a:rPr>
              <a:t>. Считалось, что большое количество детей ведет к процветанию рода, потому что в доме, где много работников, всегда будет достаток.</a:t>
            </a:r>
            <a:br>
              <a:rPr lang="ru-RU" sz="1600" b="1" dirty="0" smtClean="0">
                <a:solidFill>
                  <a:srgbClr val="9933FF"/>
                </a:solidFill>
              </a:rPr>
            </a:br>
            <a:r>
              <a:rPr lang="ru-RU" sz="1600" b="1" dirty="0" smtClean="0">
                <a:solidFill>
                  <a:srgbClr val="9933FF"/>
                </a:solidFill>
              </a:rPr>
              <a:t>Название куколки </a:t>
            </a:r>
            <a:r>
              <a:rPr lang="ru-RU" sz="1600" b="1" dirty="0" err="1" smtClean="0">
                <a:solidFill>
                  <a:srgbClr val="9933FF"/>
                </a:solidFill>
              </a:rPr>
              <a:t>Московка</a:t>
            </a:r>
            <a:r>
              <a:rPr lang="ru-RU" sz="1600" b="1" dirty="0" smtClean="0">
                <a:solidFill>
                  <a:srgbClr val="9933FF"/>
                </a:solidFill>
              </a:rPr>
              <a:t> связано с образованием московского княжества, объединившего Русь.</a:t>
            </a:r>
          </a:p>
          <a:p>
            <a:endParaRPr lang="ru-RU" dirty="0"/>
          </a:p>
        </p:txBody>
      </p:sp>
      <p:pic>
        <p:nvPicPr>
          <p:cNvPr id="5" name="Picture 2" descr="H:\DCIM\101MSDCF\DSC01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66429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3050"/>
            <a:ext cx="2160240" cy="77968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«Мать»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5050904" cy="4785395"/>
          </a:xfrm>
        </p:spPr>
        <p:txBody>
          <a:bodyPr/>
          <a:lstStyle/>
          <a:p>
            <a:pPr fontAlgn="base"/>
            <a:r>
              <a:rPr lang="ru-RU" sz="1600" b="1" dirty="0" smtClean="0">
                <a:solidFill>
                  <a:srgbClr val="002060"/>
                </a:solidFill>
              </a:rPr>
              <a:t>Оберег для счастливого материнства, представленный в виде куклы - </a:t>
            </a:r>
            <a:r>
              <a:rPr lang="ru-RU" sz="1600" b="1" dirty="0" err="1" smtClean="0">
                <a:solidFill>
                  <a:srgbClr val="002060"/>
                </a:solidFill>
              </a:rPr>
              <a:t>столбушки</a:t>
            </a:r>
            <a:r>
              <a:rPr lang="ru-RU" sz="1600" b="1" dirty="0" smtClean="0">
                <a:solidFill>
                  <a:srgbClr val="002060"/>
                </a:solidFill>
              </a:rPr>
              <a:t> с младенцами.</a:t>
            </a:r>
            <a:endParaRPr lang="ru-RU" sz="16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002060"/>
                </a:solidFill>
              </a:rPr>
              <a:t>Оберег в образе женщины с младенцем на руках считался очень сильным и всегда дарился с пожеланиями благополучия, мира в семье и в душе, спокойного, радостного и уверенного существования. Он символизировал женщину, которая вышла замуж и родила детей. А способность рожать  была особенно значимой для наших предков. Радость быть матерью отражала, что у такой женщины все благополучно. Куклу творили,  когда хотели или уже ждали появления малыша. Дарили её также  на свадьбу с пожеланиями здоровых детей, на рождение новой семьи, особо почетным гостям, когда хотели показать уважение.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DCIM\101MSDCF\DSC01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73630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92370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9C5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«Женская</a:t>
            </a:r>
            <a:r>
              <a:rPr lang="ru-RU" sz="3200" dirty="0">
                <a:solidFill>
                  <a:srgbClr val="9C5BCD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доля»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404664"/>
            <a:ext cx="5040560" cy="6120680"/>
          </a:xfrm>
        </p:spPr>
        <p:txBody>
          <a:bodyPr/>
          <a:lstStyle/>
          <a:p>
            <a:endParaRPr lang="ru-RU" b="1" dirty="0" smtClean="0">
              <a:solidFill>
                <a:srgbClr val="B41436"/>
              </a:solidFill>
            </a:endParaRPr>
          </a:p>
          <a:p>
            <a:endParaRPr lang="ru-RU" b="1" dirty="0">
              <a:solidFill>
                <a:srgbClr val="B41436"/>
              </a:solidFill>
            </a:endParaRPr>
          </a:p>
          <a:p>
            <a:endParaRPr lang="ru-RU" b="1" dirty="0">
              <a:solidFill>
                <a:srgbClr val="B41436"/>
              </a:solidFill>
            </a:endParaRPr>
          </a:p>
          <a:p>
            <a:endParaRPr lang="ru-RU" b="1" dirty="0" smtClean="0">
              <a:solidFill>
                <a:srgbClr val="B41436"/>
              </a:solidFill>
            </a:endParaRPr>
          </a:p>
          <a:p>
            <a:r>
              <a:rPr lang="ru-RU" b="1" dirty="0" smtClean="0">
                <a:solidFill>
                  <a:srgbClr val="B41436"/>
                </a:solidFill>
              </a:rPr>
              <a:t>Доля это исключительно женский оберег. В древности верили, что  богиня </a:t>
            </a:r>
            <a:r>
              <a:rPr lang="ru-RU" b="1" dirty="0" err="1" smtClean="0">
                <a:solidFill>
                  <a:srgbClr val="B41436"/>
                </a:solidFill>
              </a:rPr>
              <a:t>Макоша</a:t>
            </a:r>
            <a:r>
              <a:rPr lang="ru-RU" b="1" dirty="0" smtClean="0">
                <a:solidFill>
                  <a:srgbClr val="B41436"/>
                </a:solidFill>
              </a:rPr>
              <a:t> каждой девушки еще в день рождения дарит долю, часть свей судьбы. Ее помощницы Доля и Недоля плели судьбу для каждой представительницы женского пола индивидуально. Поэтому наши прабабушки, не дожидаясь поспешной доли для своих дочерей и внуков, куклы делали сами, чтобы обеспечить своим родным долгую и счастливую жизнь.</a:t>
            </a:r>
          </a:p>
          <a:p>
            <a:r>
              <a:rPr lang="ru-RU" b="1" dirty="0" smtClean="0">
                <a:solidFill>
                  <a:srgbClr val="B41436"/>
                </a:solidFill>
              </a:rPr>
              <a:t>Если мы делаем куклы обереги сами, то надо знать традиционные подходы до техники их изготовления. Ни в коем случае нельзя применять иголки при создании куклы, а также что-то обрезать. Куклу Доля делаем исключительно из ниток.</a:t>
            </a:r>
          </a:p>
          <a:p>
            <a:r>
              <a:rPr lang="ru-RU" b="1" dirty="0" smtClean="0">
                <a:solidFill>
                  <a:srgbClr val="B41436"/>
                </a:solidFill>
              </a:rPr>
              <a:t>Очень важная деталь оберега Доля – это коса куклы. Коса должна быть длинной, но не тонкой. В процессе изготовления думаем о своей доле или доле своих родных, представляем себе такую судьбу, о которой мы мечтаем, и свои желания вкладываем в вид куклы. Но, конечно же, все в меру. И помимо всех неудач, благодарите долю за прекрасные моменты в вашей жизни, делайте ее с любовью и она к вам обязательно вернется. Не забывайте, что мера – это лад, гармония, счастье, золотая середина и равновесие</a:t>
            </a:r>
            <a:r>
              <a:rPr lang="ru-RU" dirty="0" smtClean="0">
                <a:solidFill>
                  <a:srgbClr val="B41436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H:\DCIM\101MSDCF\DSC01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8803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3744416" cy="77968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«</a:t>
            </a:r>
            <a:r>
              <a:rPr lang="ru-RU" sz="3600" dirty="0" err="1">
                <a:solidFill>
                  <a:srgbClr val="FF0000"/>
                </a:solidFill>
              </a:rPr>
              <a:t>Славутница</a:t>
            </a:r>
            <a:r>
              <a:rPr lang="ru-RU" sz="3600" dirty="0">
                <a:solidFill>
                  <a:srgbClr val="FF0000"/>
                </a:solidFill>
              </a:rPr>
              <a:t>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268760"/>
            <a:ext cx="4824536" cy="5112568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Коса в пол - женская сила. </a:t>
            </a:r>
            <a:r>
              <a:rPr lang="ru-RU" b="1" dirty="0" err="1" smtClean="0"/>
              <a:t>Славутница</a:t>
            </a:r>
            <a:r>
              <a:rPr lang="ru-RU" b="1" dirty="0" smtClean="0"/>
              <a:t> девушка, поэтому голова не покрыта. Рукава в пол, черпает силу от земли. У </a:t>
            </a:r>
            <a:r>
              <a:rPr lang="ru-RU" b="1" dirty="0" err="1" smtClean="0"/>
              <a:t>славутницы</a:t>
            </a:r>
            <a:r>
              <a:rPr lang="ru-RU" b="1" dirty="0" smtClean="0"/>
              <a:t> пока еще нет своего хозяйства, поэтому руки у нее связаны, она еще не хозяйка.</a:t>
            </a:r>
            <a:endParaRPr lang="ru-RU" dirty="0" smtClean="0"/>
          </a:p>
          <a:p>
            <a:pPr fontAlgn="base"/>
            <a:r>
              <a:rPr lang="ru-RU" b="1" dirty="0" smtClean="0"/>
              <a:t> Кукла </a:t>
            </a:r>
            <a:r>
              <a:rPr lang="ru-RU" b="1" dirty="0" err="1" smtClean="0"/>
              <a:t>славутница</a:t>
            </a:r>
            <a:r>
              <a:rPr lang="ru-RU" b="1" dirty="0" smtClean="0"/>
              <a:t> это гимн Женщине. </a:t>
            </a:r>
            <a:r>
              <a:rPr lang="ru-RU" b="1" dirty="0" err="1" smtClean="0"/>
              <a:t>Славутница</a:t>
            </a:r>
            <a:r>
              <a:rPr lang="ru-RU" b="1" dirty="0" smtClean="0"/>
              <a:t> уверенна в себе, она знает свою силу и умеет ею управлять, она подвижна и весела и дарит это окружающим.</a:t>
            </a:r>
            <a:endParaRPr lang="ru-RU" dirty="0" smtClean="0"/>
          </a:p>
          <a:p>
            <a:pPr fontAlgn="base"/>
            <a:r>
              <a:rPr lang="ru-RU" b="1" dirty="0" smtClean="0"/>
              <a:t>В замужестве эти качества не исчезали. Они направлялись внутрь семьи. Это умение развлечь, устроить праздник, принять гостей.</a:t>
            </a:r>
            <a:endParaRPr lang="ru-RU" dirty="0" smtClean="0"/>
          </a:p>
          <a:p>
            <a:pPr fontAlgn="base"/>
            <a:r>
              <a:rPr lang="ru-RU" b="1" dirty="0" smtClean="0"/>
              <a:t>Кукла </a:t>
            </a:r>
            <a:r>
              <a:rPr lang="ru-RU" b="1" dirty="0" err="1" smtClean="0"/>
              <a:t>славутница</a:t>
            </a:r>
            <a:r>
              <a:rPr lang="ru-RU" b="1" dirty="0" smtClean="0"/>
              <a:t> помогает увидеть себя настоящую, какой хочется быть на самом деле.</a:t>
            </a:r>
            <a:br>
              <a:rPr lang="ru-RU" b="1" dirty="0" smtClean="0"/>
            </a:br>
            <a:r>
              <a:rPr lang="ru-RU" b="1" dirty="0" smtClean="0"/>
              <a:t>Зачастую мы не ценим себя как женщину. Считаем несчастьем родиться женщиной. Не знаем в чем наша сила и как ее применить. В результате устаем, проклинаем женскую долю.</a:t>
            </a:r>
            <a:endParaRPr lang="ru-RU" dirty="0" smtClean="0"/>
          </a:p>
          <a:p>
            <a:pPr fontAlgn="base"/>
            <a:r>
              <a:rPr lang="ru-RU" b="1" dirty="0" smtClean="0"/>
              <a:t>В кукле женщина стремилась показать Свое видение красоты, свое видение сексуальности, какой славы ей бы хотелось.</a:t>
            </a:r>
            <a:endParaRPr lang="ru-RU" dirty="0"/>
          </a:p>
        </p:txBody>
      </p:sp>
      <p:pic>
        <p:nvPicPr>
          <p:cNvPr id="5" name="Picture 2" descr="H:\DCIM\101MSDCF\DSC0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376264" cy="3096344"/>
          </a:xfrm>
          <a:prstGeom prst="rect">
            <a:avLst/>
          </a:prstGeom>
          <a:noFill/>
        </p:spPr>
      </p:pic>
      <p:pic>
        <p:nvPicPr>
          <p:cNvPr id="8" name="Picture 3" descr="H:\DCIM\101MSDCF\DSC0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45024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7776864" cy="99571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Вепсская,        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                 </a:t>
            </a:r>
            <a:r>
              <a:rPr lang="ru-RU" sz="2800" dirty="0">
                <a:solidFill>
                  <a:srgbClr val="00B050"/>
                </a:solidFill>
              </a:rPr>
              <a:t> </a:t>
            </a:r>
            <a:r>
              <a:rPr lang="ru-RU" sz="2800" dirty="0" err="1">
                <a:solidFill>
                  <a:srgbClr val="00B050"/>
                </a:solidFill>
              </a:rPr>
              <a:t>Капустка</a:t>
            </a:r>
            <a:r>
              <a:rPr lang="ru-RU" sz="2800" dirty="0">
                <a:solidFill>
                  <a:srgbClr val="00B050"/>
                </a:solidFill>
              </a:rPr>
              <a:t> или Карельская 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рванка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1412776"/>
            <a:ext cx="5040560" cy="4968552"/>
          </a:xfrm>
        </p:spPr>
        <p:txBody>
          <a:bodyPr>
            <a:normAutofit/>
          </a:bodyPr>
          <a:lstStyle/>
          <a:p>
            <a:pPr fontAlgn="base"/>
            <a:endParaRPr lang="ru-RU" b="1" dirty="0" smtClean="0">
              <a:solidFill>
                <a:srgbClr val="9933FF"/>
              </a:solidFill>
            </a:endParaRPr>
          </a:p>
          <a:p>
            <a:pPr fontAlgn="base"/>
            <a:r>
              <a:rPr lang="ru-RU" b="1" dirty="0" smtClean="0">
                <a:solidFill>
                  <a:srgbClr val="9933FF"/>
                </a:solidFill>
              </a:rPr>
              <a:t>Вепсы — небольшая народность, проживающая на территории Карелии, Ленинградской и Вологодской областей, сохранившая свои традиции и обряды, многие из которых сходны с северорусскими.</a:t>
            </a:r>
          </a:p>
          <a:p>
            <a:pPr fontAlgn="base"/>
            <a:r>
              <a:rPr lang="ru-RU" b="1" dirty="0" smtClean="0">
                <a:solidFill>
                  <a:srgbClr val="9933FF"/>
                </a:solidFill>
              </a:rPr>
              <a:t>Данная куколка принадлежит их древней культуре. Эта кукла интересна тем, что является и </a:t>
            </a:r>
            <a:r>
              <a:rPr lang="ru-RU" b="1" dirty="0" err="1" smtClean="0">
                <a:solidFill>
                  <a:srgbClr val="9933FF"/>
                </a:solidFill>
              </a:rPr>
              <a:t>обережной</a:t>
            </a:r>
            <a:r>
              <a:rPr lang="ru-RU" b="1" dirty="0" smtClean="0">
                <a:solidFill>
                  <a:srgbClr val="9933FF"/>
                </a:solidFill>
              </a:rPr>
              <a:t>, </a:t>
            </a:r>
            <a:r>
              <a:rPr lang="ru-RU" b="1" dirty="0" err="1" smtClean="0">
                <a:solidFill>
                  <a:srgbClr val="9933FF"/>
                </a:solidFill>
              </a:rPr>
              <a:t>и</a:t>
            </a:r>
            <a:r>
              <a:rPr lang="ru-RU" b="1" dirty="0" smtClean="0">
                <a:solidFill>
                  <a:srgbClr val="9933FF"/>
                </a:solidFill>
              </a:rPr>
              <a:t> игровой. Она делалась из старых маминых вещей и была небольшого размера – как раз под детскую ручку. Кукла предназначалась для отведения порчи и для игры, сопровождая ребенка так долго, пока не рвалась или     </a:t>
            </a:r>
            <a:r>
              <a:rPr lang="ru-RU" b="1" dirty="0" err="1" smtClean="0">
                <a:solidFill>
                  <a:srgbClr val="9933FF"/>
                </a:solidFill>
              </a:rPr>
              <a:t>непортилась</a:t>
            </a:r>
            <a:r>
              <a:rPr lang="ru-RU" b="1" dirty="0" smtClean="0">
                <a:solidFill>
                  <a:srgbClr val="9933FF"/>
                </a:solidFill>
              </a:rPr>
              <a:t>. До рождения малыша, чтобы «согреть колыбельку», в нее клали эту куклу. А потом кукла висела над колыбелькой и охраняла малыша, символизируя кормящую мать, у которой не иссякает молоко, оберегая от голода. Когда ребенок подрастал, он с ней играл. Но это не все амплуа куклы, образ был многогранным.</a:t>
            </a:r>
          </a:p>
          <a:p>
            <a:pPr fontAlgn="base"/>
            <a:r>
              <a:rPr lang="ru-RU" b="1" dirty="0" smtClean="0">
                <a:solidFill>
                  <a:srgbClr val="9933FF"/>
                </a:solidFill>
              </a:rPr>
              <a:t>Не зря говорят, что в капусте детей находят. Так, девушки делали вепсскую куклу, когда понимали, что им пора выходить замуж, и выставляли на окно, чтобы парни знали, что пора свататься. Еще вепсская кукла олицетворяет собой образ замужней женщины, кормилицы. Ее большая грудь говорит о том, что она может прокормить всех.</a:t>
            </a:r>
          </a:p>
          <a:p>
            <a:endParaRPr lang="ru-RU" dirty="0"/>
          </a:p>
        </p:txBody>
      </p:sp>
      <p:pic>
        <p:nvPicPr>
          <p:cNvPr id="5" name="Picture 2" descr="H:\DCIM\101MSDCF\DSC0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73630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3050"/>
            <a:ext cx="3096344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«Девкина забава»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4978896" cy="532859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Такую куколку обычно мастерили девочки-отроковицы, у которых духовная жизнь переходила на качественно иной уровень, появлялись собственные недетские вопросы, мысли, проблемы. И далеко не всеми из них хотелось делиться с родными или подружками. Тогда девочка сама создавала себе собеседника – лоскутную куколку, которая внимательно выслушивала рассказы о горестях и радостях юной хозяйки. В разговоре с куклой девочка, по сути, беседовала сама с собой, училась самостоятельно находить решение вопросов.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Кукла помогала избавиться от чувства одиночества и становилась надежной сокровенной подружкой – всё слышащей и понимающей. Она пряталась обычно на печке или в сундучке. Хозяйка могла дарить этой простенькой в изготовлении куколке ленты и бусины, создавать украшения, таким образом, Девкина забава была первым шагом на пути к осознанию себя и своего места в мире, в продолжение работы над собой обычно создавалась кукла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Желанница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, которая помогала уже обрести контроль над своими мыслями, чувствами и желаниями.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:\DCIM\101MSDCF\DSC01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80831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3600400" cy="851694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Покосница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94920" cy="4691063"/>
          </a:xfrm>
        </p:spPr>
        <p:txBody>
          <a:bodyPr/>
          <a:lstStyle/>
          <a:p>
            <a:pPr fontAlgn="base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Эта кукла – образ женщины во время сенокоса. Ткань для куколки выбираем светлых и радостных, ярких тонов, потому что первый покос издавна считался праздником.</a:t>
            </a:r>
          </a:p>
          <a:p>
            <a:pPr fontAlgn="base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Покосница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приближает ребёнка к древним традициям, как бы делая его участником взрослой работы. Игровую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Покосницу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взрослые делали детям во время сенокоса, чтобы развлечь и занять их, пока взрослые заняты.</a:t>
            </a:r>
          </a:p>
          <a:p>
            <a:pPr fontAlgn="base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Рубашечку для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Покосницы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можно вышить по подолу. Юбка у неё короче рубахи, так что вышивка остаётся видна.</a:t>
            </a:r>
          </a:p>
          <a:p>
            <a:pPr fontAlgn="base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У куколок были яркие наряды, в честь первого покоса в году, и трижды обмотанные крестовинами ручки, чтобы уберечь руки косарей от порезов. Соответственно, куколка сочетает в себе игровую и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обережную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функции.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DCIM\101MSDCF\DSC0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736303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3050"/>
            <a:ext cx="5184576" cy="92370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Куколка -</a:t>
            </a:r>
            <a:r>
              <a:rPr lang="ru-RU" sz="3200" dirty="0" err="1">
                <a:solidFill>
                  <a:srgbClr val="C00000"/>
                </a:solidFill>
              </a:rPr>
              <a:t>Подорожница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4834880" cy="475252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600" b="1" dirty="0" smtClean="0">
                <a:solidFill>
                  <a:srgbClr val="336600"/>
                </a:solidFill>
              </a:rPr>
              <a:t>Крошечная (около 3-6 см) помощница в дороге. Издревле перемещения в пространстве, удаление от того места, где родился, связывали с опасностями, неслучайно сборы в дорогу связывались с многочисленными приметами. Такой доброй «приметой» была </a:t>
            </a:r>
            <a:r>
              <a:rPr lang="ru-RU" sz="1600" b="1" dirty="0" err="1" smtClean="0">
                <a:solidFill>
                  <a:srgbClr val="336600"/>
                </a:solidFill>
              </a:rPr>
              <a:t>куколка-подорожница</a:t>
            </a:r>
            <a:r>
              <a:rPr lang="ru-RU" sz="1600" b="1" dirty="0" smtClean="0">
                <a:solidFill>
                  <a:srgbClr val="336600"/>
                </a:solidFill>
              </a:rPr>
              <a:t>.</a:t>
            </a:r>
            <a:endParaRPr lang="ru-RU" sz="1600" dirty="0" smtClean="0">
              <a:solidFill>
                <a:srgbClr val="33660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336600"/>
                </a:solidFill>
              </a:rPr>
              <a:t>Покидая родину, увозить с собой горсть земли или золы из родного очага было давней и широко распространенной традицией. Для этой цели делалась кукла, легко помещавшаяся в ладони или не занимавшая много места в дорожной суме.  В своем мешочке она несет или горсть земли, или немного золы и еще можно добавить туда кусочек хлебушка или зернышко, чтобы путник был сыт.</a:t>
            </a:r>
            <a:endParaRPr lang="ru-RU" sz="1600" dirty="0" smtClean="0">
              <a:solidFill>
                <a:srgbClr val="33660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336600"/>
                </a:solidFill>
              </a:rPr>
              <a:t>Прикасаться же к самой куколке мог только тот, кто её сделал и для кого сделали, таким образом она, пребывая вместе с путником в чужом пространстве, оставалась неприкосновенной частичкой пространства родного, своего, домашнего.</a:t>
            </a:r>
            <a:endParaRPr lang="ru-RU" sz="1600" dirty="0" smtClean="0">
              <a:solidFill>
                <a:srgbClr val="336600"/>
              </a:solidFill>
            </a:endParaRPr>
          </a:p>
          <a:p>
            <a:endParaRPr lang="ru-RU" dirty="0">
              <a:solidFill>
                <a:srgbClr val="66FFCC"/>
              </a:solidFill>
            </a:endParaRPr>
          </a:p>
        </p:txBody>
      </p:sp>
      <p:pic>
        <p:nvPicPr>
          <p:cNvPr id="5" name="Picture 2" descr="H:\DCIM\101MSDCF\DSC01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95232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40768"/>
            <a:ext cx="4690864" cy="4320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Сохранение традиций - одно из самых главных женских предназначений, особенно, если она - мама. Дарите детям обереги, делайте кукол сами, наполняйте свой дом любовью.</a:t>
            </a:r>
            <a:br>
              <a:rPr lang="ru-RU" sz="2400" b="1" dirty="0" smtClean="0">
                <a:solidFill>
                  <a:srgbClr val="FF0066"/>
                </a:solidFill>
              </a:rPr>
            </a:br>
            <a:endParaRPr lang="ru-RU" sz="2400" dirty="0"/>
          </a:p>
        </p:txBody>
      </p:sp>
      <p:pic>
        <p:nvPicPr>
          <p:cNvPr id="7" name="Picture 2" descr="H:\DCIM\101MSDCF\DSC01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295232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«НЕРАЗЛУЧНИКИ» ОБЕРЕГОВАЯ, ПОДАРОЧНАЯ</a:t>
            </a:r>
          </a:p>
        </p:txBody>
      </p:sp>
      <p:pic>
        <p:nvPicPr>
          <p:cNvPr id="5" name="Picture 2" descr="H:\DCIM\101MSDCF\DSC01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1700808"/>
            <a:ext cx="2808312" cy="38164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rgbClr val="CC3399"/>
              </a:solidFill>
            </a:endParaRPr>
          </a:p>
          <a:p>
            <a:endParaRPr lang="ru-RU" b="1" dirty="0">
              <a:solidFill>
                <a:srgbClr val="CC3399"/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Кукла-оберег — НЕРАЗЛУЧНИКИ. Интересна история этой куклы. На первый взгляд это мужская и женская куклы, которые кажутся просто парочкой, взявшейся за руки. Но, если приглядеться, то видно, что рука у них одна и сделана из цельной тряпочки или палочки, а, следовательно, их нельзя разъединить. Такая рука считалась символом единения и того, что отныне по жизни идти они будут буквально рука об руку, все дела и беды деля пополам. Сама же куколка была символом крепкого семейного союза. 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 После свадьбы Неразлучники вешались в красный угол. Когда рождались дети, парочка раздвигалась и  "на плечи" родителей вешаются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куклята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 Сколько детей - столько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куклят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99512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87AC9"/>
                </a:solidFill>
              </a:rPr>
              <a:t>«Мировое древо» (или "Роща")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4248472" cy="4475039"/>
          </a:xfrm>
        </p:spPr>
        <p:txBody>
          <a:bodyPr/>
          <a:lstStyle/>
          <a:p>
            <a:endParaRPr lang="ru-RU" b="1" dirty="0" smtClean="0">
              <a:solidFill>
                <a:srgbClr val="9A7500"/>
              </a:solidFill>
            </a:endParaRPr>
          </a:p>
          <a:p>
            <a:r>
              <a:rPr lang="ru-RU" sz="1600" b="1" dirty="0" smtClean="0">
                <a:solidFill>
                  <a:srgbClr val="9A7500"/>
                </a:solidFill>
              </a:rPr>
              <a:t>Мировое древо " (или "Роща") - это свадебная обрядовая кукла. В старину таким "древом" украшали свадебный пирог.</a:t>
            </a:r>
            <a:br>
              <a:rPr lang="ru-RU" sz="1600" b="1" dirty="0" smtClean="0">
                <a:solidFill>
                  <a:srgbClr val="9A7500"/>
                </a:solidFill>
              </a:rPr>
            </a:br>
            <a:r>
              <a:rPr lang="ru-RU" sz="1600" b="1" dirty="0" smtClean="0">
                <a:solidFill>
                  <a:srgbClr val="9A7500"/>
                </a:solidFill>
              </a:rPr>
              <a:t>В старинных поверьях славян мир уподоблялся дереву, корни которого символизировали подземное царство, ствол – мир живых людей, а крона – небеса. В легендах и сказаниях его называли Мировым деревом. Оно же послужило и символом рождения новой семьи, а молодой чете надлежало стать его могучими ветвями.</a:t>
            </a:r>
            <a:br>
              <a:rPr lang="ru-RU" sz="1600" b="1" dirty="0" smtClean="0">
                <a:solidFill>
                  <a:srgbClr val="9A7500"/>
                </a:solidFill>
              </a:rPr>
            </a:br>
            <a:r>
              <a:rPr lang="ru-RU" sz="1600" b="1" dirty="0" smtClean="0">
                <a:solidFill>
                  <a:srgbClr val="9A7500"/>
                </a:solidFill>
              </a:rPr>
              <a:t>После свадьбы "Мировое древо" занимало почетное место в избе рядом с другими хранимыми в семье куклами.</a:t>
            </a:r>
          </a:p>
          <a:p>
            <a:endParaRPr lang="ru-RU" dirty="0"/>
          </a:p>
        </p:txBody>
      </p:sp>
      <p:pic>
        <p:nvPicPr>
          <p:cNvPr id="6" name="Picture 2" descr="H:\DCIM\101MSDCF\DSC0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280831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2376264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3399"/>
                </a:solidFill>
              </a:rPr>
              <a:t>«</a:t>
            </a:r>
            <a:r>
              <a:rPr lang="ru-RU" sz="2800" dirty="0" err="1">
                <a:solidFill>
                  <a:srgbClr val="CC3399"/>
                </a:solidFill>
              </a:rPr>
              <a:t>Ведучка</a:t>
            </a:r>
            <a:r>
              <a:rPr lang="ru-RU" sz="2800" dirty="0">
                <a:solidFill>
                  <a:srgbClr val="CC3399"/>
                </a:solidFill>
              </a:rPr>
              <a:t>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84784"/>
            <a:ext cx="3888432" cy="4641379"/>
          </a:xfrm>
        </p:spPr>
        <p:txBody>
          <a:bodyPr/>
          <a:lstStyle/>
          <a:p>
            <a:endParaRPr lang="ru-RU" b="1" dirty="0" smtClean="0">
              <a:solidFill>
                <a:srgbClr val="6646DA"/>
              </a:solidFill>
            </a:endParaRPr>
          </a:p>
          <a:p>
            <a:endParaRPr lang="ru-RU" b="1" dirty="0">
              <a:solidFill>
                <a:srgbClr val="6646DA"/>
              </a:solidFill>
            </a:endParaRPr>
          </a:p>
          <a:p>
            <a:r>
              <a:rPr lang="ru-RU" b="1" dirty="0" smtClean="0">
                <a:solidFill>
                  <a:srgbClr val="6646DA"/>
                </a:solidFill>
              </a:rPr>
              <a:t>"</a:t>
            </a:r>
            <a:r>
              <a:rPr lang="ru-RU" b="1" dirty="0" err="1" smtClean="0">
                <a:solidFill>
                  <a:srgbClr val="6646DA"/>
                </a:solidFill>
              </a:rPr>
              <a:t>Ведучка</a:t>
            </a:r>
            <a:r>
              <a:rPr lang="ru-RU" b="1" dirty="0" smtClean="0">
                <a:solidFill>
                  <a:srgbClr val="6646DA"/>
                </a:solidFill>
              </a:rPr>
              <a:t>"(передача знаний от старшего поколения к младшему).</a:t>
            </a:r>
            <a:br>
              <a:rPr lang="ru-RU" b="1" dirty="0" smtClean="0">
                <a:solidFill>
                  <a:srgbClr val="6646DA"/>
                </a:solidFill>
              </a:rPr>
            </a:br>
            <a:r>
              <a:rPr lang="ru-RU" b="1" dirty="0" err="1" smtClean="0">
                <a:solidFill>
                  <a:srgbClr val="6646DA"/>
                </a:solidFill>
              </a:rPr>
              <a:t>Ведучка</a:t>
            </a:r>
            <a:r>
              <a:rPr lang="ru-RU" b="1" dirty="0" smtClean="0">
                <a:solidFill>
                  <a:srgbClr val="6646DA"/>
                </a:solidFill>
              </a:rPr>
              <a:t> - это образ мамы (бабушки) с ребёнком, делающим первые шаги. Она его поддерживает, учит, ведёт, выводит в жизнь... Особенность </a:t>
            </a:r>
            <a:r>
              <a:rPr lang="ru-RU" b="1" dirty="0" err="1" smtClean="0">
                <a:solidFill>
                  <a:srgbClr val="6646DA"/>
                </a:solidFill>
              </a:rPr>
              <a:t>Ведучки</a:t>
            </a:r>
            <a:r>
              <a:rPr lang="ru-RU" b="1" dirty="0" smtClean="0">
                <a:solidFill>
                  <a:srgbClr val="6646DA"/>
                </a:solidFill>
              </a:rPr>
              <a:t> – руки мамы и ребёнка – одно целое.</a:t>
            </a:r>
            <a:br>
              <a:rPr lang="ru-RU" b="1" dirty="0" smtClean="0">
                <a:solidFill>
                  <a:srgbClr val="6646DA"/>
                </a:solidFill>
              </a:rPr>
            </a:br>
            <a:r>
              <a:rPr lang="ru-RU" b="1" dirty="0" err="1" smtClean="0">
                <a:solidFill>
                  <a:srgbClr val="6646DA"/>
                </a:solidFill>
              </a:rPr>
              <a:t>Ведучка</a:t>
            </a:r>
            <a:r>
              <a:rPr lang="ru-RU" b="1" dirty="0" smtClean="0">
                <a:solidFill>
                  <a:srgbClr val="6646DA"/>
                </a:solidFill>
              </a:rPr>
              <a:t> - это тип древесной куколки, соответствующий для Сергиевской игрушки 19 века. Колоритные расписные фигуры в кокошниках изображали кормилицу, ведомую впереди себя малыша и передающая знания от старшего поколения к младшему.</a:t>
            </a:r>
          </a:p>
        </p:txBody>
      </p:sp>
      <p:pic>
        <p:nvPicPr>
          <p:cNvPr id="6" name="Picture 2" descr="H:\DCIM\101MSDCF\DSC01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273630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3050"/>
            <a:ext cx="3240360" cy="10677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Кукла «Птица Радость» - кукла весеннего обряда, связанного с приходом весны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402832" cy="6048672"/>
          </a:xfrm>
        </p:spPr>
        <p:txBody>
          <a:bodyPr/>
          <a:lstStyle/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«Птица Радость» - кукла весеннего обряда, связанного с приходом весны.</a:t>
            </a:r>
            <a:endParaRPr lang="ru-RU" dirty="0" smtClean="0">
              <a:solidFill>
                <a:srgbClr val="FF0066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На Руси издревле. Считалось, что весну на своих крыльях приносят птицы. Обряд проводили замужние женщины. Они надевали яркие, нарядные одежды, украшения. Особенно нарядными были головные уборы – сороки – разного вида, украшенные перьями, отороченные мехом, похожие на птиц.  Женщины выходили в поле и закликали Весну. Если во время обряда птица садилась на женщину, то считали, что весь год у нее будет счастливым, удачным.</a:t>
            </a:r>
            <a:endParaRPr lang="ru-RU" dirty="0" smtClean="0">
              <a:solidFill>
                <a:srgbClr val="FF0066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На 9 марта по старому стилю, когда, по народной примете, прилетают жаворонки, поселянки пекли изображения этих птичек, обмазывали их медом, золотили им крылья и головы </a:t>
            </a:r>
            <a:r>
              <a:rPr lang="ru-RU" b="1" dirty="0" err="1" smtClean="0">
                <a:solidFill>
                  <a:srgbClr val="FF0066"/>
                </a:solidFill>
              </a:rPr>
              <a:t>cусальным</a:t>
            </a:r>
            <a:r>
              <a:rPr lang="ru-RU" b="1" dirty="0" smtClean="0">
                <a:solidFill>
                  <a:srgbClr val="FF0066"/>
                </a:solidFill>
              </a:rPr>
              <a:t> золотом и с ними ходили в рощу - звать весну, петь песни, угощать птичек, и примечать - на кого птица сядет, та будет счастлива весь год!</a:t>
            </a:r>
            <a:endParaRPr lang="ru-RU" dirty="0" smtClean="0">
              <a:solidFill>
                <a:srgbClr val="FF0066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Куколка делается с семью птичками - символами радости на каждый день.</a:t>
            </a:r>
            <a:endParaRPr lang="ru-RU" dirty="0" smtClean="0">
              <a:solidFill>
                <a:srgbClr val="FF0066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Этих кукол делали, встречая первых птиц, радуясь наступающему теплу.</a:t>
            </a:r>
            <a:endParaRPr lang="ru-RU" dirty="0" smtClean="0">
              <a:solidFill>
                <a:srgbClr val="FF0066"/>
              </a:solidFill>
            </a:endParaRPr>
          </a:p>
          <a:p>
            <a:pPr fontAlgn="base"/>
            <a:r>
              <a:rPr lang="ru-RU" b="1" dirty="0" smtClean="0">
                <a:solidFill>
                  <a:srgbClr val="FF0066"/>
                </a:solidFill>
              </a:rPr>
              <a:t>"Весна, Весна красная! Приди, Весна, с радостью, с великою милостью! Нам зима-то наскучила, руки-ноги отморозила!…»</a:t>
            </a:r>
            <a:endParaRPr lang="ru-RU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pic>
        <p:nvPicPr>
          <p:cNvPr id="6" name="Picture 3" descr="H:\DCIM\101MSDCF\DSC01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2160240" cy="3024336"/>
          </a:xfrm>
          <a:prstGeom prst="rect">
            <a:avLst/>
          </a:prstGeom>
          <a:noFill/>
        </p:spPr>
      </p:pic>
      <p:pic>
        <p:nvPicPr>
          <p:cNvPr id="8" name="Picture 2" descr="H:\DCIM\101MSDCF\DSC0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2592288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    </a:t>
            </a:r>
            <a:r>
              <a:rPr lang="ru-RU" sz="2800" dirty="0" smtClean="0">
                <a:solidFill>
                  <a:srgbClr val="008000"/>
                </a:solidFill>
              </a:rPr>
              <a:t>«</a:t>
            </a:r>
            <a:r>
              <a:rPr lang="ru-RU" sz="2800" dirty="0">
                <a:solidFill>
                  <a:srgbClr val="008000"/>
                </a:solidFill>
              </a:rPr>
              <a:t>Веснянка»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620688"/>
            <a:ext cx="4608512" cy="55054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«Веснянка» или «Веснушка» по размеру не превышала длины ладони, но коса делалась длинной, богатой. При плетении её загибали петлёй, в расправленном же состоянии она вдвое длиннее тела. У этой задорной куклы делались волосы из различных по цветовой гамме ярких ниток. Обычно для изготовления использовали крестовину из двух свежих веток. У «Веснянки» особенный стиль и тона в одежде. Для наряда и косы брали нитки обычно жёлтых и зелёных тонов, что также символизировало прообраз – первоцвет. Для головки и туловища использовали ткань белых тонов. Юбка должна была быть пышной, в ней также допускалось использование других насыщенных цветов.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Куколок дарили с пожеланиями здоровья, процветания и любви, с ними делились горестями и радостями. Мужчине такой дар должен был принести молодость и жизнерадостное настроение, женщине – привлекательность. Зимой игрушка напоминала о весенних тёплых днях, верили, что она обладала целительным действием. Подарок оставляли у себя на год до наступления следующих «Веснянок». Иногда во время шумных гуляний и разжиганий костров, кукол сжигали.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 </a:t>
            </a:r>
            <a:endParaRPr lang="ru-RU" dirty="0"/>
          </a:p>
        </p:txBody>
      </p:sp>
      <p:pic>
        <p:nvPicPr>
          <p:cNvPr id="5" name="Picture 2" descr="H:\DCIM\101MSDCF\DSC01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0831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2376264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«Первоцвет»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474840" cy="511256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8000"/>
                </a:solidFill>
              </a:rPr>
              <a:t>Куколка  </a:t>
            </a:r>
            <a:r>
              <a:rPr lang="ru-RU" sz="1600" b="1" dirty="0" err="1" smtClean="0">
                <a:solidFill>
                  <a:srgbClr val="008000"/>
                </a:solidFill>
              </a:rPr>
              <a:t>Радостея</a:t>
            </a:r>
            <a:r>
              <a:rPr lang="ru-RU" sz="1600" b="1" dirty="0" smtClean="0">
                <a:solidFill>
                  <a:srgbClr val="008000"/>
                </a:solidFill>
              </a:rPr>
              <a:t> "Первоцвет" ярко-жёлтого цвета -очаровательный маленький оберег изо льна и хлопка.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/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Поднятые вверх руки - знак радостного приветствия весны. Дарится как оберег радости, хорошего настроения и                    </a:t>
            </a:r>
          </a:p>
          <a:p>
            <a:r>
              <a:rPr lang="ru-RU" sz="1600" b="1" dirty="0" smtClean="0">
                <a:solidFill>
                  <a:srgbClr val="008000"/>
                </a:solidFill>
              </a:rPr>
              <a:t>оптимизма.</a:t>
            </a:r>
          </a:p>
          <a:p>
            <a:r>
              <a:rPr lang="ru-RU" sz="1600" b="1" dirty="0" smtClean="0">
                <a:solidFill>
                  <a:srgbClr val="008000"/>
                </a:solidFill>
              </a:rPr>
              <a:t>Название - «Первоцвет» народная кукла получила благодаря цветку, который распускался сразу вслед за подснежниками. В первые весенние денёчки это растение помогало нашим предкам поддерживать здоровье, лечить хвори. Его цветение означало, что Зима отступает.</a:t>
            </a:r>
          </a:p>
          <a:p>
            <a:endParaRPr lang="ru-RU" dirty="0"/>
          </a:p>
        </p:txBody>
      </p:sp>
      <p:pic>
        <p:nvPicPr>
          <p:cNvPr id="5" name="Picture 2" descr="H:\DCIM\101MSDCF\DSC0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66429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3210863" cy="9237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36600"/>
                </a:solidFill>
              </a:rPr>
              <a:t>Кукла «Колокольчик»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4248472" cy="46910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Кукла Колокольчик – куколка добрых вестей. Родина куколки – Валдай. Оттуда и пошли валдайские колокольчики.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         Звон колокола оберегал людей от чумы и других страшных болезней. Колокольчик звенел под дугой на всех праздничных тройках. Колокольчик имеет куполообразную форму, а сверху напоминает солнышко.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         У куколки три юбки. У человека тоже три царства. Медное, серебряное, золотое. И счастье складывается тоже из трех частей. Если телу хорошо, душе радостно, дух спокоен, то человек вполне счастлив.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         Эта куколка веселая, задорная, приносит в дом радость и веселье. Оберег хорошего настроения. Даря Колокольчик, человек желает своему другу получать только хорошие известия и поддерживает в нем радостное и веселое настроение.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DCIM\101MSDCF\DSC01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66429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9237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/>
              </a:rPr>
              <a:t>«Барыня»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404664"/>
            <a:ext cx="5040560" cy="57214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старые времена у славян были большие семьи, во главе которых стояли большаки (старшой). Большак заведовал всем хозяйством, отвечал за благосостояние семьи, распределял работу между мужчинами. А всеми внутренними хозяйственными делами дома, распределяемыми среди женщин, управляла </a:t>
            </a:r>
            <a:r>
              <a:rPr lang="ru-RU" b="1" dirty="0" err="1" smtClean="0">
                <a:solidFill>
                  <a:srgbClr val="C00000"/>
                </a:solidFill>
              </a:rPr>
              <a:t>большуха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Большуха</a:t>
            </a:r>
            <a:r>
              <a:rPr lang="ru-RU" b="1" dirty="0" smtClean="0">
                <a:solidFill>
                  <a:srgbClr val="C00000"/>
                </a:solidFill>
              </a:rPr>
              <a:t> – жена большака, мать и свекровь для невесток, распределяла домашнюю работу между невестками и взрослыми дочерьми, ведала заготовкой, сохранностью и выдачей продуктов. Все «женские» работы осуществлялись при контроле и участии </a:t>
            </a:r>
            <a:r>
              <a:rPr lang="ru-RU" b="1" dirty="0" err="1" smtClean="0">
                <a:solidFill>
                  <a:srgbClr val="C00000"/>
                </a:solidFill>
              </a:rPr>
              <a:t>большухи</a:t>
            </a:r>
            <a:r>
              <a:rPr lang="ru-RU" b="1" dirty="0" smtClean="0">
                <a:solidFill>
                  <a:srgbClr val="C00000"/>
                </a:solidFill>
              </a:rPr>
              <a:t>, без ее согласия даже глава семьи не мог распоряжаться в этих вопросах.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Нередко после смерти большака, даже при наличии взрослых женатых сыновей, главой рода становилась </a:t>
            </a:r>
            <a:r>
              <a:rPr lang="ru-RU" b="1" dirty="0" err="1" smtClean="0">
                <a:solidFill>
                  <a:srgbClr val="C00000"/>
                </a:solidFill>
              </a:rPr>
              <a:t>большуха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 err="1" smtClean="0">
                <a:solidFill>
                  <a:srgbClr val="C00000"/>
                </a:solidFill>
              </a:rPr>
              <a:t>свекрови-большухе</a:t>
            </a:r>
            <a:r>
              <a:rPr lang="ru-RU" b="1" dirty="0" smtClean="0">
                <a:solidFill>
                  <a:srgbClr val="C00000"/>
                </a:solidFill>
              </a:rPr>
              <a:t> также была ответственность за воспитание и здоровье детей семьи. У </a:t>
            </a:r>
            <a:r>
              <a:rPr lang="ru-RU" b="1" dirty="0" err="1" smtClean="0">
                <a:solidFill>
                  <a:srgbClr val="C00000"/>
                </a:solidFill>
              </a:rPr>
              <a:t>большух</a:t>
            </a:r>
            <a:r>
              <a:rPr lang="ru-RU" b="1" dirty="0" smtClean="0">
                <a:solidFill>
                  <a:srgbClr val="C00000"/>
                </a:solidFill>
              </a:rPr>
              <a:t> женщины рода учились лечебным навыкам. В случае болезни детей и с проблемами собственного здоровья невестка в первую очередь обращалась к свекрови. Роды у невесток зачастую также принимала </a:t>
            </a:r>
            <a:r>
              <a:rPr lang="ru-RU" b="1" dirty="0" err="1" smtClean="0">
                <a:solidFill>
                  <a:srgbClr val="C00000"/>
                </a:solidFill>
              </a:rPr>
              <a:t>свекровь-большуха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Кукла </a:t>
            </a:r>
            <a:r>
              <a:rPr lang="ru-RU" b="1" dirty="0" err="1" smtClean="0">
                <a:solidFill>
                  <a:srgbClr val="C00000"/>
                </a:solidFill>
              </a:rPr>
              <a:t>Большуха</a:t>
            </a:r>
            <a:r>
              <a:rPr lang="ru-RU" b="1" dirty="0" smtClean="0">
                <a:solidFill>
                  <a:srgbClr val="C00000"/>
                </a:solidFill>
              </a:rPr>
              <a:t> (Барыня) делается невесткой для свекрови в знак уважения, почитания и принятия правил новой семьи. Даря эту куклу, молодая женщина показывает, что готова признать свекровь главной и согласна прислушиваться к ее советам.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Кукла Барыня - отличный подарок для свекрови.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DCIM\101MSDCF\DSC01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09634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4490F"/>
      </a:dk2>
      <a:lt2>
        <a:srgbClr val="1FADCC"/>
      </a:lt2>
      <a:accent1>
        <a:srgbClr val="2DA2BF"/>
      </a:accent1>
      <a:accent2>
        <a:srgbClr val="EB757B"/>
      </a:accent2>
      <a:accent3>
        <a:srgbClr val="EB641B"/>
      </a:accent3>
      <a:accent4>
        <a:srgbClr val="39639D"/>
      </a:accent4>
      <a:accent5>
        <a:srgbClr val="868AB7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1478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Славянские куклы-обереги своими руками.</vt:lpstr>
      <vt:lpstr>«НЕРАЗЛУЧНИКИ» ОБЕРЕГОВАЯ, ПОДАРОЧНАЯ</vt:lpstr>
      <vt:lpstr>«Мировое древо» (или "Роща")</vt:lpstr>
      <vt:lpstr>«Ведучка»</vt:lpstr>
      <vt:lpstr>Кукла «Птица Радость» - кукла весеннего обряда, связанного с приходом весны.</vt:lpstr>
      <vt:lpstr>    «Веснянка»</vt:lpstr>
      <vt:lpstr>«Первоцвет»</vt:lpstr>
      <vt:lpstr>Кукла «Колокольчик»</vt:lpstr>
      <vt:lpstr>«Барыня»</vt:lpstr>
      <vt:lpstr>Праздничные куколки: «Вербница» и «Пасхальная»</vt:lpstr>
      <vt:lpstr>«Московка» или «Кормилка»</vt:lpstr>
      <vt:lpstr>«Мать»</vt:lpstr>
      <vt:lpstr>«Женская доля»</vt:lpstr>
      <vt:lpstr>«Славутница»</vt:lpstr>
      <vt:lpstr>Вепсская,                            Капустка или Карельская  рванка</vt:lpstr>
      <vt:lpstr>«Девкина забава»</vt:lpstr>
      <vt:lpstr>Покосница</vt:lpstr>
      <vt:lpstr>Куколка -Подорожница</vt:lpstr>
      <vt:lpstr>Сохранение традиций - одно из самых главных женских предназначений, особенно, если она - мама. Дарите детям обереги, делайте кукол сами, наполняйте свой дом любовью.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куклы-обереги своими руками.</dc:title>
  <dc:creator>Елена Борисовна</dc:creator>
  <cp:lastModifiedBy>Елена Борисовна</cp:lastModifiedBy>
  <cp:revision>18</cp:revision>
  <dcterms:created xsi:type="dcterms:W3CDTF">2015-10-24T17:00:05Z</dcterms:created>
  <dcterms:modified xsi:type="dcterms:W3CDTF">2015-10-24T20:10:00Z</dcterms:modified>
</cp:coreProperties>
</file>