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60" r:id="rId4"/>
    <p:sldId id="259" r:id="rId5"/>
    <p:sldId id="262" r:id="rId6"/>
    <p:sldId id="263" r:id="rId7"/>
    <p:sldId id="264" r:id="rId8"/>
    <p:sldId id="265" r:id="rId9"/>
    <p:sldId id="276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8" r:id="rId20"/>
    <p:sldId id="279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9933FF"/>
    <a:srgbClr val="FF0066"/>
    <a:srgbClr val="66FFCC"/>
    <a:srgbClr val="B41436"/>
    <a:srgbClr val="8470FA"/>
    <a:srgbClr val="E0DFFD"/>
    <a:srgbClr val="17B2E9"/>
    <a:srgbClr val="F971B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 varScale="1">
        <p:scale>
          <a:sx n="65" d="100"/>
          <a:sy n="65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0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1B0C-908A-4A3A-84BD-102C4752FEDE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41B2-6C5F-4D5A-9243-0A092D8E4C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1B0C-908A-4A3A-84BD-102C4752FEDE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41B2-6C5F-4D5A-9243-0A092D8E4C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1B0C-908A-4A3A-84BD-102C4752FEDE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41B2-6C5F-4D5A-9243-0A092D8E4C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1B0C-908A-4A3A-84BD-102C4752FEDE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41B2-6C5F-4D5A-9243-0A092D8E4C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1B0C-908A-4A3A-84BD-102C4752FEDE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07241B2-6C5F-4D5A-9243-0A092D8E4C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1B0C-908A-4A3A-84BD-102C4752FEDE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41B2-6C5F-4D5A-9243-0A092D8E4C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1B0C-908A-4A3A-84BD-102C4752FEDE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41B2-6C5F-4D5A-9243-0A092D8E4C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1B0C-908A-4A3A-84BD-102C4752FEDE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41B2-6C5F-4D5A-9243-0A092D8E4C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1B0C-908A-4A3A-84BD-102C4752FEDE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41B2-6C5F-4D5A-9243-0A092D8E4C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1B0C-908A-4A3A-84BD-102C4752FEDE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41B2-6C5F-4D5A-9243-0A092D8E4C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1B0C-908A-4A3A-84BD-102C4752FEDE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41B2-6C5F-4D5A-9243-0A092D8E4C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E41B0C-908A-4A3A-84BD-102C4752FEDE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07241B2-6C5F-4D5A-9243-0A092D8E4C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3312368"/>
          </a:xfrm>
          <a:blipFill>
            <a:blip r:embed="rId2" cstate="print"/>
            <a:tile tx="0" ty="0" sx="100000" sy="100000" flip="none" algn="tl"/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6800000"/>
            </a:lightRig>
          </a:scene3d>
          <a:sp3d>
            <a:bevelT w="114300" prst="hardEdge"/>
          </a:sp3d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Славянские куклы-обереги своими руками </a:t>
            </a:r>
            <a:b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часть</a:t>
            </a:r>
            <a:b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332656"/>
            <a:ext cx="4824536" cy="57606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«Кубышка-Травница»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980728"/>
            <a:ext cx="4834880" cy="5328592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66FF"/>
                </a:solidFill>
              </a:rPr>
              <a:t>Чтобы воздух в избе был чистый, изготавливали полезную куколку "Кубышку-Травницу". Подвешивали ее там, где воздух застаивался или над колыбелью ребенка.</a:t>
            </a:r>
            <a:br>
              <a:rPr lang="ru-RU" sz="1800" b="1" dirty="0" smtClean="0">
                <a:solidFill>
                  <a:srgbClr val="0066FF"/>
                </a:solidFill>
              </a:rPr>
            </a:br>
            <a:r>
              <a:rPr lang="ru-RU" sz="1800" b="1" dirty="0" smtClean="0">
                <a:solidFill>
                  <a:srgbClr val="0066FF"/>
                </a:solidFill>
              </a:rPr>
              <a:t>Эта кукла наполнена душистой лекарственной травой.</a:t>
            </a:r>
          </a:p>
          <a:p>
            <a:r>
              <a:rPr lang="ru-RU" sz="1800" b="1" dirty="0" smtClean="0">
                <a:solidFill>
                  <a:srgbClr val="0066FF"/>
                </a:solidFill>
              </a:rPr>
              <a:t>Куколку необходимо помять в руках, пошевелить, и по комнате разнесется травяной дух, который отгонит духов болезни. Через 2 года траву в куколке необходимо поменять. Именно так поступали наши предки.</a:t>
            </a:r>
          </a:p>
          <a:p>
            <a:r>
              <a:rPr lang="ru-RU" sz="1800" b="1" dirty="0" smtClean="0">
                <a:solidFill>
                  <a:srgbClr val="0066FF"/>
                </a:solidFill>
              </a:rPr>
              <a:t>Кубышка-Травница до сих пор следит за тем, чтобы болезнь не проникла в дом. От нее исходит теплота, как от заботливой хозяйки. Она и защитница от злых духов болезни, и добрая  </a:t>
            </a:r>
            <a:r>
              <a:rPr lang="ru-RU" sz="1800" b="1" dirty="0" err="1" smtClean="0">
                <a:solidFill>
                  <a:srgbClr val="0066FF"/>
                </a:solidFill>
              </a:rPr>
              <a:t>утешница</a:t>
            </a:r>
            <a:r>
              <a:rPr lang="ru-RU" sz="1800" b="1" dirty="0" smtClean="0">
                <a:solidFill>
                  <a:srgbClr val="0066FF"/>
                </a:solidFill>
              </a:rPr>
              <a:t>.</a:t>
            </a:r>
          </a:p>
          <a:p>
            <a:r>
              <a:rPr lang="ru-RU" sz="1800" b="1" dirty="0" smtClean="0">
                <a:solidFill>
                  <a:srgbClr val="0066FF"/>
                </a:solidFill>
              </a:rPr>
              <a:t> </a:t>
            </a:r>
          </a:p>
          <a:p>
            <a:endParaRPr lang="ru-RU" sz="1800" dirty="0"/>
          </a:p>
        </p:txBody>
      </p:sp>
      <p:pic>
        <p:nvPicPr>
          <p:cNvPr id="8194" name="Picture 2" descr="H:\DCIM\101MSDCF\DSC019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204864"/>
            <a:ext cx="3456383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404664"/>
            <a:ext cx="2808312" cy="64807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70F476"/>
                </a:solidFill>
              </a:rPr>
              <a:t>«</a:t>
            </a:r>
            <a:r>
              <a:rPr lang="ru-RU" sz="3200" b="1" dirty="0" err="1" smtClean="0">
                <a:solidFill>
                  <a:srgbClr val="70F476"/>
                </a:solidFill>
              </a:rPr>
              <a:t>Метлушка</a:t>
            </a:r>
            <a:r>
              <a:rPr lang="ru-RU" sz="3200" b="1" dirty="0" smtClean="0">
                <a:solidFill>
                  <a:srgbClr val="70F476"/>
                </a:solidFill>
              </a:rPr>
              <a:t>»</a:t>
            </a:r>
            <a:endParaRPr lang="ru-RU" sz="3200" dirty="0">
              <a:solidFill>
                <a:srgbClr val="70F47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60648"/>
            <a:ext cx="4690864" cy="6336704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Когда хозяйка дома решала, что дом "засорился" негативом (ссоры, сглазы, порчи, болезни, дурные поступки и мысли жильцов и гостей, то брала куклу -</a:t>
            </a:r>
            <a:r>
              <a:rPr lang="ru-RU" sz="1800" b="1" dirty="0" err="1" smtClean="0">
                <a:solidFill>
                  <a:srgbClr val="FF0000"/>
                </a:solidFill>
              </a:rPr>
              <a:t>Метлушку</a:t>
            </a:r>
            <a:r>
              <a:rPr lang="ru-RU" sz="1800" b="1" dirty="0" smtClean="0">
                <a:solidFill>
                  <a:srgbClr val="FF0000"/>
                </a:solidFill>
              </a:rPr>
              <a:t> и по часовой стрелке, двигаясь от краев к центру, сметала "мусор"-негатив в одну кучку (на тряпочку или бумажку). После чего тряпица или бумажка собиралась в комок и выбрасывалась или сжигалась.</a:t>
            </a:r>
          </a:p>
          <a:p>
            <a:r>
              <a:rPr lang="ru-RU" sz="1800" b="1" dirty="0" smtClean="0">
                <a:solidFill>
                  <a:srgbClr val="FF0000"/>
                </a:solidFill>
              </a:rPr>
              <a:t>Обычно обряд очищения проводится на убывающую луну (в идеале перед новолунием). Перед обрядом в доме необходимо было убраться.</a:t>
            </a:r>
          </a:p>
          <a:p>
            <a:r>
              <a:rPr lang="ru-RU" sz="1800" b="1" dirty="0" smtClean="0">
                <a:solidFill>
                  <a:srgbClr val="FF0000"/>
                </a:solidFill>
              </a:rPr>
              <a:t>После обряда очищения дома - сразу чувствуется разряженная атмосфера, становится легче дышать и отношения между членами семьи становятся гармоничными.</a:t>
            </a:r>
          </a:p>
          <a:p>
            <a:r>
              <a:rPr lang="ru-RU" sz="1800" b="1" dirty="0" smtClean="0">
                <a:solidFill>
                  <a:srgbClr val="FF0000"/>
                </a:solidFill>
              </a:rPr>
              <a:t>Обряд можно проводить каждый месяц - тогда в доме не будет накапливаться негативная энергетика.</a:t>
            </a:r>
          </a:p>
          <a:p>
            <a:endParaRPr lang="ru-RU" sz="1800" dirty="0"/>
          </a:p>
        </p:txBody>
      </p:sp>
      <p:pic>
        <p:nvPicPr>
          <p:cNvPr id="9218" name="Picture 2" descr="H:\DCIM\101MSDCF\DSC019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628800"/>
            <a:ext cx="2808312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68" y="260648"/>
            <a:ext cx="252028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rgbClr val="3399FF"/>
                </a:solidFill>
              </a:rPr>
              <a:t> Кукла «Коза»</a:t>
            </a:r>
            <a:endParaRPr lang="ru-RU" sz="3600" dirty="0">
              <a:solidFill>
                <a:srgbClr val="3399FF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332656"/>
            <a:ext cx="5194920" cy="6192688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sz="1600" b="1" dirty="0" smtClean="0">
                <a:solidFill>
                  <a:srgbClr val="990099"/>
                </a:solidFill>
              </a:rPr>
              <a:t>Коза и медведь - непременные участники святочного рождественского обхода дворов,  </a:t>
            </a:r>
            <a:r>
              <a:rPr lang="ru-RU" sz="1600" b="1" dirty="0" err="1" smtClean="0">
                <a:solidFill>
                  <a:srgbClr val="990099"/>
                </a:solidFill>
              </a:rPr>
              <a:t>ряжения</a:t>
            </a:r>
            <a:r>
              <a:rPr lang="ru-RU" sz="1600" b="1" dirty="0" smtClean="0">
                <a:solidFill>
                  <a:srgbClr val="990099"/>
                </a:solidFill>
              </a:rPr>
              <a:t>, так как эти животные у славян издавна связаны с культом плодородия.</a:t>
            </a:r>
          </a:p>
          <a:p>
            <a:r>
              <a:rPr lang="ru-RU" sz="1600" b="1" dirty="0" smtClean="0">
                <a:solidFill>
                  <a:srgbClr val="990099"/>
                </a:solidFill>
              </a:rPr>
              <a:t>Коза была символом жизненной силы, и эту силу она должна была принести хозяину избы и его земле, полю, чтобы лучше родился хлеб.</a:t>
            </a:r>
          </a:p>
          <a:p>
            <a:r>
              <a:rPr lang="ru-RU" sz="1600" b="1" dirty="0" smtClean="0">
                <a:solidFill>
                  <a:srgbClr val="990099"/>
                </a:solidFill>
              </a:rPr>
              <a:t>Коза – это амулет хорошего настроения. «Коза» - всегда весела, всегда беспечна. Она помогает очень серьезным людям посмотреть на мир немного веселее, она помогает чуть отстраненнее взглянуть на свои проблемы. Своими </a:t>
            </a:r>
            <a:r>
              <a:rPr lang="ru-RU" sz="1600" b="1" dirty="0" err="1" smtClean="0">
                <a:solidFill>
                  <a:srgbClr val="990099"/>
                </a:solidFill>
              </a:rPr>
              <a:t>колокольцами</a:t>
            </a:r>
            <a:r>
              <a:rPr lang="ru-RU" sz="1600" b="1" dirty="0" smtClean="0">
                <a:solidFill>
                  <a:srgbClr val="990099"/>
                </a:solidFill>
              </a:rPr>
              <a:t>  она словно дарит своё веселье и жизнерадостность и отгоняет тоску и печаль из сердца. Эта кукла пробуждает в женщине - женщину, даёт ей силы. </a:t>
            </a:r>
            <a:br>
              <a:rPr lang="ru-RU" sz="1600" b="1" dirty="0" smtClean="0">
                <a:solidFill>
                  <a:srgbClr val="990099"/>
                </a:solidFill>
              </a:rPr>
            </a:br>
            <a:r>
              <a:rPr lang="ru-RU" sz="1600" b="1" dirty="0" smtClean="0">
                <a:solidFill>
                  <a:srgbClr val="990099"/>
                </a:solidFill>
              </a:rPr>
              <a:t>Одним из святочных обрядов был обход дворов с праздничными поздравлениями, ряженье. В некоторых губерниях кукла «Коза»,  заменяла переодевающегося в козу </a:t>
            </a:r>
            <a:r>
              <a:rPr lang="ru-RU" sz="1600" b="1" dirty="0" err="1" smtClean="0">
                <a:solidFill>
                  <a:srgbClr val="990099"/>
                </a:solidFill>
              </a:rPr>
              <a:t>колядовщика</a:t>
            </a:r>
            <a:r>
              <a:rPr lang="ru-RU" sz="1600" b="1" dirty="0" smtClean="0">
                <a:solidFill>
                  <a:srgbClr val="990099"/>
                </a:solidFill>
              </a:rPr>
              <a:t>.  В ее основе – деревянная крестовина. Одета была «Коза» в яркое платье, поверх которого крепились обрядовые предметы: дудочки, бубны, подкова в подарок на счастье, колокольчики, бубенцы, бусы, серьги. Считалось, если к вам на святки придёт «Коза» год будет веселым и радостным. Очень подходит этот оберег родившимся в год козы.</a:t>
            </a:r>
            <a:endParaRPr lang="ru-RU" sz="1600" b="1" dirty="0">
              <a:solidFill>
                <a:srgbClr val="990099"/>
              </a:solidFill>
            </a:endParaRPr>
          </a:p>
        </p:txBody>
      </p:sp>
      <p:pic>
        <p:nvPicPr>
          <p:cNvPr id="10242" name="Picture 2" descr="H:\DCIM\101MSDCF\DSC0195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844824"/>
            <a:ext cx="2736303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160" y="692696"/>
            <a:ext cx="2664296" cy="72008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«Купавка»</a:t>
            </a:r>
            <a:endParaRPr lang="ru-RU" sz="3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476672"/>
            <a:ext cx="5194920" cy="5976664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339933"/>
                </a:solidFill>
              </a:rPr>
              <a:t>На праздник Ивана Купала делали куклу Купавку. Это кукла одного дня, бытовавшая в центральных областях - Тульской, Рязанской, Владимирской, Калужской. В одних областях она олицетворяла начало купаний. Ее сплавляли по воде, тесемочки, привязанные к ее рукам, забирали все людские болезни и невзгоды. В других областях Купавку делали незамужние девушки, по ней гадали о суженом, о своей будущей судьбе. Разноцветные тесемочки - это желания девушек. Украшали Купавку яркими цветами и зеленой травой. Шумною гурьбой девицы-красавицы шли на берег реки, бросали куклу в воду и смотрели: пристанет к берегу - девушка замуж не выйдет в этом году, прибьется к берегу - быть беде. Значит, совсем невесомой нужно делать куколку, чтобы несли ее воды легко по течению, добрую весть приносили, чтобы не кручинилась девушка, а ждала сватов от суженого.</a:t>
            </a:r>
            <a:endParaRPr lang="ru-RU" sz="1800" b="1" dirty="0">
              <a:solidFill>
                <a:srgbClr val="339933"/>
              </a:solidFill>
            </a:endParaRPr>
          </a:p>
        </p:txBody>
      </p:sp>
      <p:pic>
        <p:nvPicPr>
          <p:cNvPr id="1026" name="Picture 2" descr="H:\DCIM\101MSDCF\DSC0177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772816"/>
            <a:ext cx="2952328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160" y="404664"/>
            <a:ext cx="2664296" cy="57606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«Масленица»</a:t>
            </a:r>
            <a:endParaRPr lang="ru-RU" sz="2800" b="1" dirty="0">
              <a:solidFill>
                <a:srgbClr val="FFC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404664"/>
            <a:ext cx="5760640" cy="6264696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</a:rPr>
              <a:t>Масленица — древний языческий праздник до крещения Руси, привязанный к дню весеннего равноденствия, посвящалась поклонению Солнцу, дающему жизнь и силы всему живому. Именно в честь солнца пекли блины — обрядовую пищу и делали обрядовые куклы.                                                        </a:t>
            </a:r>
          </a:p>
          <a:p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</a:rPr>
              <a:t> Чучело Масленицы в человеческий рост обязательно сжигалось, символизируя переход из одного времени года в другое, а Домашняя Масленица находилась дома до следующего года и считалась сильным оберегом жилища, выполняя заветы хозяев дома. Хранили куклу в красном углу или у входа в жилище. </a:t>
            </a:r>
            <a:br>
              <a:rPr lang="ru-RU" sz="18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</a:rPr>
              <a:t>В один из дней праздничной масленичной недели, когда молодые приходили к тёще на блины, эту куклу выставляли в окнах или дворах. По традиции, Домашней Масленицей встречали жениха и невесту. </a:t>
            </a:r>
            <a:br>
              <a:rPr lang="ru-RU" sz="18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</a:rPr>
              <a:t>В данном варианте руки куклы символизируют обращение к солнцу, а особым образом собранная юбочка символизирует солнцеворот. Оберег делается на год, на следующем празднике сжигается или пускается по воде.</a:t>
            </a:r>
            <a:endParaRPr lang="ru-RU" sz="1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51" name="Picture 3" descr="H:\DCIM\101MSDCF\DSC0197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844824"/>
            <a:ext cx="2592288" cy="34563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3960440" cy="64807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66FF"/>
                </a:solidFill>
              </a:rPr>
              <a:t> </a:t>
            </a:r>
            <a:r>
              <a:rPr lang="ru-RU" sz="2800" b="1" dirty="0" smtClean="0">
                <a:solidFill>
                  <a:srgbClr val="0066FF"/>
                </a:solidFill>
                <a:effectLst/>
              </a:rPr>
              <a:t>«Здоровье»</a:t>
            </a:r>
            <a:endParaRPr lang="ru-RU" sz="2800" b="1" dirty="0">
              <a:solidFill>
                <a:srgbClr val="0066FF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628800"/>
            <a:ext cx="4978896" cy="4497363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dirty="0" smtClean="0">
                <a:solidFill>
                  <a:srgbClr val="E22227"/>
                </a:solidFill>
              </a:rPr>
              <a:t>Целительная кукла "Здоровье" делается только из льняных ниток, так как считается, что лён своими природными свойствами очень </a:t>
            </a:r>
            <a:r>
              <a:rPr lang="ru-RU" sz="2000" b="1" dirty="0" err="1" smtClean="0">
                <a:solidFill>
                  <a:srgbClr val="E22227"/>
                </a:solidFill>
              </a:rPr>
              <a:t>экологичен</a:t>
            </a:r>
            <a:r>
              <a:rPr lang="ru-RU" sz="2000" b="1" dirty="0" smtClean="0">
                <a:solidFill>
                  <a:srgbClr val="E22227"/>
                </a:solidFill>
              </a:rPr>
              <a:t> и забирая болезнь на себя, помогает человеку поправиться. Эта кукла ничем не украшается и не терпит суеты, а напротив, делать её надо, стараясь максимально пребывать в состоянии благости, сконцентрировавшись помыслами о больном человеке, для которого это делается.</a:t>
            </a:r>
            <a:endParaRPr lang="ru-RU" sz="2000" b="1" dirty="0">
              <a:solidFill>
                <a:srgbClr val="E22227"/>
              </a:solidFill>
            </a:endParaRPr>
          </a:p>
        </p:txBody>
      </p:sp>
      <p:pic>
        <p:nvPicPr>
          <p:cNvPr id="3074" name="Picture 2" descr="H:\DCIM\101MSDCF\DSC0196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484784"/>
            <a:ext cx="2880319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8" y="548680"/>
            <a:ext cx="3024336" cy="13681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E87AC9"/>
                </a:solidFill>
              </a:rPr>
              <a:t>«Детская  </a:t>
            </a:r>
            <a:r>
              <a:rPr lang="ru-RU" sz="2800" b="1" dirty="0" err="1" smtClean="0">
                <a:solidFill>
                  <a:srgbClr val="E87AC9"/>
                </a:solidFill>
              </a:rPr>
              <a:t>утешница</a:t>
            </a:r>
            <a:r>
              <a:rPr lang="ru-RU" sz="2800" b="1" dirty="0" smtClean="0">
                <a:solidFill>
                  <a:srgbClr val="E87AC9"/>
                </a:solidFill>
              </a:rPr>
              <a:t>»</a:t>
            </a:r>
            <a:r>
              <a:rPr lang="ru-RU" sz="2800" dirty="0" smtClean="0">
                <a:solidFill>
                  <a:srgbClr val="E87AC9"/>
                </a:solidFill>
              </a:rPr>
              <a:t/>
            </a:r>
            <a:br>
              <a:rPr lang="ru-RU" sz="2800" dirty="0" smtClean="0">
                <a:solidFill>
                  <a:srgbClr val="E87AC9"/>
                </a:solidFill>
              </a:rPr>
            </a:br>
            <a:endParaRPr lang="ru-RU" sz="2800" dirty="0">
              <a:solidFill>
                <a:srgbClr val="E87AC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332656"/>
            <a:ext cx="5688632" cy="6192688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ru-RU" sz="1900" b="1" dirty="0" smtClean="0">
                <a:solidFill>
                  <a:schemeClr val="accent2">
                    <a:lumMod val="50000"/>
                  </a:schemeClr>
                </a:solidFill>
              </a:rPr>
              <a:t>Кукла  из самых ярких и красивых тканей, на берестяной основе или на тканевой тугой скрутке, находилась в запасе, не на виду, доставалась только как скорая помощь при болезни для отвлечения малыша.</a:t>
            </a:r>
            <a:endParaRPr lang="ru-RU" sz="19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fontAlgn="base"/>
            <a:r>
              <a:rPr lang="ru-RU" sz="1900" b="1" dirty="0" smtClean="0">
                <a:solidFill>
                  <a:schemeClr val="accent2">
                    <a:lumMod val="50000"/>
                  </a:schemeClr>
                </a:solidFill>
              </a:rPr>
              <a:t>Бывают ведь такие моменты, когда ребёнок зайдётся слезами и его трудно успокоить. Либо раскапризничается не на шутку. Чтобы отвлечь ребёнка от слёз, доставали её из потайного места - красивую, статную куклу увешанную конфетами, маленькими лакомствами или небольшими игрушками.</a:t>
            </a:r>
            <a:endParaRPr lang="ru-RU" sz="19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fontAlgn="base"/>
            <a:r>
              <a:rPr lang="ru-RU" sz="1900" b="1" dirty="0" smtClean="0">
                <a:solidFill>
                  <a:schemeClr val="accent2">
                    <a:lumMod val="50000"/>
                  </a:schemeClr>
                </a:solidFill>
              </a:rPr>
              <a:t>Ребёнок очень быстро отвлекался. Ведь, если хотел взять интересную вещь в руки, он должен был приложить усилие. Чтобы достать, к примеру, конфетку, требовалось раскрутить фантик или отвязать её. Пока малыш отвяжет конфетку, он забывает о чём печалился, капризничал. Так ребёнка возвращали в спокойное состояние или к послушанию. Это кукла больше всех радует малышей. После этого куклу незаметно убирали за печку, где хранились ветки ладана для очищения, и заворачивали новые сладости-игрушки.</a:t>
            </a:r>
            <a:endParaRPr lang="ru-RU" sz="19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fontAlgn="base"/>
            <a:r>
              <a:rPr lang="ru-RU" sz="1900" b="1" dirty="0" smtClean="0">
                <a:solidFill>
                  <a:schemeClr val="accent2">
                    <a:lumMod val="50000"/>
                  </a:schemeClr>
                </a:solidFill>
              </a:rPr>
              <a:t>Кукла служила для развития мелкой моторики и знакомства со свойствами предметов, с многообразием цветов и фактур, то есть была одной из первых традиционных развивающих игрушек.</a:t>
            </a:r>
            <a:endParaRPr lang="ru-RU" sz="19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1800" dirty="0">
              <a:solidFill>
                <a:srgbClr val="0000CC"/>
              </a:solidFill>
            </a:endParaRPr>
          </a:p>
        </p:txBody>
      </p:sp>
      <p:pic>
        <p:nvPicPr>
          <p:cNvPr id="4098" name="Picture 2" descr="H:\DCIM\101MSDCF\DSC0175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204864"/>
            <a:ext cx="2736304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3050"/>
            <a:ext cx="4608512" cy="128374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D7199"/>
                </a:solidFill>
              </a:rPr>
              <a:t>Кукла "</a:t>
            </a:r>
            <a:r>
              <a:rPr lang="ru-RU" sz="2800" b="1" dirty="0" err="1" smtClean="0">
                <a:solidFill>
                  <a:srgbClr val="FD7199"/>
                </a:solidFill>
              </a:rPr>
              <a:t>Желанница</a:t>
            </a:r>
            <a:r>
              <a:rPr lang="ru-RU" sz="2800" b="1" dirty="0" smtClean="0">
                <a:solidFill>
                  <a:srgbClr val="FD7199"/>
                </a:solidFill>
              </a:rPr>
              <a:t>"</a:t>
            </a:r>
            <a:r>
              <a:rPr lang="ru-RU" sz="2800" dirty="0" smtClean="0">
                <a:solidFill>
                  <a:srgbClr val="FD7199"/>
                </a:solidFill>
              </a:rPr>
              <a:t/>
            </a:r>
            <a:br>
              <a:rPr lang="ru-RU" sz="2800" dirty="0" smtClean="0">
                <a:solidFill>
                  <a:srgbClr val="FD7199"/>
                </a:solidFill>
              </a:rPr>
            </a:br>
            <a:endParaRPr lang="ru-RU" sz="2800" dirty="0">
              <a:solidFill>
                <a:srgbClr val="FD719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84785"/>
            <a:ext cx="4834880" cy="3096344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CC3399"/>
                </a:solidFill>
              </a:rPr>
              <a:t>Такая подружка-куколка была у каждой девушки в деревне. Показывать ее никому не следовало, а если хотели, чтобы желание исполнилось, пришивали в подарок на платьице кукле бусинку или привязывали ленточку, приговаривая: "Гляди, какая ты красавица! А за подарочек мое желание исполни :)"</a:t>
            </a:r>
            <a:br>
              <a:rPr lang="ru-RU" sz="1800" b="1" dirty="0" smtClean="0">
                <a:solidFill>
                  <a:srgbClr val="CC3399"/>
                </a:solidFill>
              </a:rPr>
            </a:br>
            <a:r>
              <a:rPr lang="ru-RU" sz="1800" dirty="0" smtClean="0">
                <a:solidFill>
                  <a:srgbClr val="CC3399"/>
                </a:solidFill>
              </a:rPr>
              <a:t/>
            </a:r>
            <a:br>
              <a:rPr lang="ru-RU" sz="1800" dirty="0" smtClean="0">
                <a:solidFill>
                  <a:srgbClr val="CC3399"/>
                </a:solidFill>
              </a:rPr>
            </a:br>
            <a:endParaRPr lang="ru-RU" sz="1800" dirty="0">
              <a:solidFill>
                <a:srgbClr val="CC3399"/>
              </a:solidFill>
            </a:endParaRPr>
          </a:p>
        </p:txBody>
      </p:sp>
      <p:pic>
        <p:nvPicPr>
          <p:cNvPr id="5122" name="Picture 2" descr="H:\DCIM\101MSDCF\DSC0178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700808"/>
            <a:ext cx="3096344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050904" cy="116205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35EB7A"/>
                </a:solidFill>
                <a:effectLst/>
              </a:rPr>
              <a:t>Кукла</a:t>
            </a:r>
            <a:r>
              <a:rPr lang="ru-RU" sz="2800" b="1" dirty="0" smtClean="0">
                <a:solidFill>
                  <a:srgbClr val="35EB7A"/>
                </a:solidFill>
              </a:rPr>
              <a:t> "</a:t>
            </a:r>
            <a:r>
              <a:rPr lang="ru-RU" sz="2800" b="1" dirty="0" err="1" smtClean="0">
                <a:solidFill>
                  <a:srgbClr val="35EB7A"/>
                </a:solidFill>
              </a:rPr>
              <a:t>Отдарок</a:t>
            </a:r>
            <a:r>
              <a:rPr lang="ru-RU" sz="2800" b="1" dirty="0" smtClean="0">
                <a:solidFill>
                  <a:srgbClr val="35EB7A"/>
                </a:solidFill>
              </a:rPr>
              <a:t> на подарок"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618856" cy="4602163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Куколка </a:t>
            </a:r>
            <a:r>
              <a:rPr lang="ru-RU" sz="1800" b="1" dirty="0" err="1" smtClean="0">
                <a:solidFill>
                  <a:srgbClr val="FF0000"/>
                </a:solidFill>
              </a:rPr>
              <a:t>отдарок-на-подарок</a:t>
            </a:r>
            <a:r>
              <a:rPr lang="ru-RU" sz="1800" b="1" dirty="0" smtClean="0">
                <a:solidFill>
                  <a:srgbClr val="FF0000"/>
                </a:solidFill>
              </a:rPr>
              <a:t> - обучающая кукла. Она помогала научить ребёнка благодарности. Это была первая кукла, которую ребенок должен был сделать сам в возрасте 3-4 лет.</a:t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/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Бабушки обучали детей делать эту куколку для того, чтобы они могли подарить её кому-то в ответ на подарок, или если кто-то сделал для них что-то важное.</a:t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/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Делали эту куклу дети и для родителей, с малых лет приучаясь быть благодарными им за то, что те заботятся о них и растят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6146" name="Picture 2" descr="H:\DCIM\101MSDCF\DSC0196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580112" y="1196752"/>
            <a:ext cx="2880320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2530623" cy="214783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Кукла                   «Счастье»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780928"/>
            <a:ext cx="8435280" cy="3816424"/>
          </a:xfrm>
        </p:spPr>
        <p:txBody>
          <a:bodyPr>
            <a:normAutofit/>
          </a:bodyPr>
          <a:lstStyle/>
          <a:p>
            <a:pPr fontAlgn="base"/>
            <a:r>
              <a:rPr lang="ru-RU" b="1" dirty="0" smtClean="0">
                <a:solidFill>
                  <a:srgbClr val="0000FF"/>
                </a:solidFill>
              </a:rPr>
              <a:t>Практически каждый человек хоть раз задумывался над вопросом – что такое счастье, и как его достичь? Эта крошечная куколка поможет дать себе ответ на этот вопрос.</a:t>
            </a:r>
          </a:p>
          <a:p>
            <a:pPr fontAlgn="base"/>
            <a:r>
              <a:rPr lang="ru-RU" b="1" dirty="0" smtClean="0">
                <a:solidFill>
                  <a:srgbClr val="0000FF"/>
                </a:solidFill>
              </a:rPr>
              <a:t>Главное в кукле – её огромная коса, к которой маленькая куколка оказывается буквально прикрепленной. Коса – это символ женской силы и красоты. Волосы служили проводником энергии, то есть женщина с длинной и толстой косой была энергетически сильнее, успешнее, счастливее. Поэтому  волосы считались сосредоточением жизненной силы человека, с ними связано множество примет и обычаев, поэтому появление такой куколки вполне закономерно. К примеру, жених выкупал на свадьбе именно косу невесты, получая за выкуп ту, которую мог сделать счастливой. Кроме того, коса закручивается вверх и служит опорой кукле, делая её устойчивой.</a:t>
            </a:r>
          </a:p>
          <a:p>
            <a:pPr fontAlgn="base"/>
            <a:r>
              <a:rPr lang="ru-RU" b="1" dirty="0" smtClean="0">
                <a:solidFill>
                  <a:srgbClr val="0000FF"/>
                </a:solidFill>
              </a:rPr>
              <a:t>Немногие традиционные народные куклы могут стоять самостоятельно. Кукла на счастье имеет своеобразные лопаточки, которые помогают ей на пути поиска вашего счастья, потому что путь бывает долгим.</a:t>
            </a:r>
          </a:p>
          <a:p>
            <a:pPr fontAlgn="base"/>
            <a:r>
              <a:rPr lang="ru-RU" b="1" dirty="0" smtClean="0">
                <a:solidFill>
                  <a:srgbClr val="0000FF"/>
                </a:solidFill>
              </a:rPr>
              <a:t>Она настолько мала, что без труда умещается даже на ладошке ребенка, в этом есть символический смысл. Человек, взявший в руки крошечную куколку, понимает, что его счастье и правда находится у него в руках, нужно только приложить немного усилий и сделать первые шаги навстречу. И куколка действительно способна принести счастье своему владельцу.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2219845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3" descr="H:\DCIM\101MSDCF\DSC019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60648"/>
            <a:ext cx="2664296" cy="2376264"/>
          </a:xfrm>
          <a:prstGeom prst="rect">
            <a:avLst/>
          </a:prstGeom>
          <a:noFill/>
        </p:spPr>
      </p:pic>
      <p:pic>
        <p:nvPicPr>
          <p:cNvPr id="6" name="Picture 4" descr="H:\DCIM\101MSDCF\DSC019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60648"/>
            <a:ext cx="2664296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188640"/>
            <a:ext cx="2952328" cy="576064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023407"/>
                </a:solidFill>
              </a:rPr>
              <a:t>История</a:t>
            </a:r>
            <a:endParaRPr lang="ru-RU" sz="4000" dirty="0">
              <a:solidFill>
                <a:srgbClr val="023407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2780928"/>
            <a:ext cx="8640960" cy="3816424"/>
          </a:xfrm>
        </p:spPr>
        <p:txBody>
          <a:bodyPr>
            <a:noAutofit/>
          </a:bodyPr>
          <a:lstStyle/>
          <a:p>
            <a:pPr fontAlgn="base"/>
            <a:r>
              <a:rPr lang="ru-RU" sz="2000" b="1" dirty="0" smtClean="0">
                <a:solidFill>
                  <a:srgbClr val="6600CC"/>
                </a:solidFill>
              </a:rPr>
              <a:t>В наш век куклы - это, чаще всего, детские игрушки. Но так было не всегда. В древности славяне к ним относились вполне серьезно. Куклы были основными оберегами, каждая из них выполняла свои «обязанности». Большинство отождествлялось с образом женских божеств.</a:t>
            </a:r>
          </a:p>
          <a:p>
            <a:pPr fontAlgn="base"/>
            <a:r>
              <a:rPr lang="ru-RU" sz="2000" b="1" dirty="0" smtClean="0">
                <a:solidFill>
                  <a:srgbClr val="6600CC"/>
                </a:solidFill>
              </a:rPr>
              <a:t>Славянскими куклами-оберегами не только украшали интерьер или в детстве играли, они всегда были очень сильным помощницами в быту, в социальной и личной жизни наших с вами предков. Куколки делались по случаю народных праздников,  в качестве подарков или обрядовых символов для отмечания семейных событий, таких как свадьба или рождение ребёнка, а также просто изготавливались в качестве спутниц-хранительниц спокойствия, здоровья, достатка, любви. </a:t>
            </a:r>
          </a:p>
          <a:p>
            <a:pPr fontAlgn="base"/>
            <a:r>
              <a:rPr lang="ru-RU" sz="2000" b="1" dirty="0" smtClean="0">
                <a:solidFill>
                  <a:srgbClr val="FFFF00"/>
                </a:solidFill>
              </a:rPr>
              <a:t> </a:t>
            </a:r>
            <a:endParaRPr lang="ru-RU" sz="2000" b="1" dirty="0">
              <a:solidFill>
                <a:srgbClr val="6600CC"/>
              </a:solidFill>
            </a:endParaRPr>
          </a:p>
        </p:txBody>
      </p:sp>
      <p:pic>
        <p:nvPicPr>
          <p:cNvPr id="1026" name="Picture 2" descr="H:\DCIM\101MSDCF - копия (2)\DSC015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836712"/>
            <a:ext cx="3096344" cy="1872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476672"/>
            <a:ext cx="5040560" cy="72008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971B8"/>
                </a:solidFill>
              </a:rPr>
              <a:t>«От худого слова»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834880" cy="4602163"/>
          </a:xfrm>
        </p:spPr>
        <p:txBody>
          <a:bodyPr/>
          <a:lstStyle/>
          <a:p>
            <a:endParaRPr lang="ru-RU" sz="1600" b="1" dirty="0" smtClean="0">
              <a:solidFill>
                <a:srgbClr val="FF0000"/>
              </a:solidFill>
            </a:endParaRPr>
          </a:p>
          <a:p>
            <a:r>
              <a:rPr lang="ru-RU" sz="1600" b="1" dirty="0" smtClean="0">
                <a:solidFill>
                  <a:srgbClr val="FF0000"/>
                </a:solidFill>
              </a:rPr>
              <a:t>Как </a:t>
            </a:r>
            <a:r>
              <a:rPr lang="ru-RU" sz="1600" b="1" dirty="0" smtClean="0">
                <a:solidFill>
                  <a:srgbClr val="FF0000"/>
                </a:solidFill>
              </a:rPr>
              <a:t>часто каждому из нас приходится слышать обращенные в наш адрес не самые приятные, а порой просто ужасные злобные слова, наполненные самыми недоброжелательными пожеланиями. А ведь зачастую любое недоброе вскользь сказанное слово может нести в себе разрушительную силу, способную притягивать неприятности, тягостные события и страшные заболевания. По старым поверьям жителей Урала для противодействия злым и скверным словам в качестве оберега в нагрудный карман одежды клали маленькую куколку, которая оберегала своего обладателя.</a:t>
            </a:r>
            <a:br>
              <a:rPr lang="ru-RU" sz="1600" b="1" dirty="0" smtClean="0">
                <a:solidFill>
                  <a:srgbClr val="FF0000"/>
                </a:solidFill>
              </a:rPr>
            </a:br>
            <a:endParaRPr lang="ru-RU" sz="1600" b="1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2" descr="H:\DCIM\101MSDCF\DSC018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772816"/>
            <a:ext cx="2808312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56792"/>
            <a:ext cx="8229600" cy="2232248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Конец 1 части</a:t>
            </a:r>
            <a:endParaRPr lang="ru-RU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933056"/>
            <a:ext cx="85689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6600CC"/>
                </a:solidFill>
              </a:rPr>
              <a:t>Куклы имели право изготавливать только женщины. Причем мужчина не мог даже взглянуть на процесс плетения или шитья.</a:t>
            </a:r>
          </a:p>
          <a:p>
            <a:r>
              <a:rPr lang="ru-RU" b="1" dirty="0" smtClean="0">
                <a:solidFill>
                  <a:srgbClr val="6600CC"/>
                </a:solidFill>
              </a:rPr>
              <a:t> Считалось, что мужской взгляд лишает куклу чистоты и магической силы. К изготовлению кукол подходили очень трепетно, ведь славяне верили, что именно от этой маленькой фигурки, так похожей на человека, зависит судьба рода и счастье каждого человека. Перед тем, как взяться за работу, нужно было прочитать особый заговор. Во время изготовления нужно было постоянно думать о хорошем. Нередки случаи, когда женщина не имела права разговаривать, пока работа не будет закончена.</a:t>
            </a:r>
            <a:endParaRPr lang="ru-RU" dirty="0">
              <a:solidFill>
                <a:srgbClr val="6600C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916832"/>
            <a:ext cx="84969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>
                <a:solidFill>
                  <a:srgbClr val="6600CC"/>
                </a:solidFill>
              </a:rPr>
              <a:t>К различным событиям, таким как новый урожай, уход зимы и другим жизненно-важным этапам года делались обрядовые куколки, и каждая из них наполнялась своим смыслом и имела своё личное предназначение – какая-то куколка сжигалась как символ очищения, а какая-то наоборот, наполнялась крупами и ставилась на видное место, чтоб в дом достаток привлекать. Куколки бывали самые разные, не только из ткани – и из глины делались, и из соломы, даже из золы</a:t>
            </a:r>
            <a:r>
              <a:rPr lang="ru-RU" dirty="0" smtClean="0">
                <a:solidFill>
                  <a:srgbClr val="6600CC"/>
                </a:solidFill>
              </a:rPr>
              <a:t>.</a:t>
            </a:r>
            <a:endParaRPr lang="ru-RU" b="1" dirty="0">
              <a:solidFill>
                <a:srgbClr val="6600C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88640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>
                <a:solidFill>
                  <a:srgbClr val="7030A0"/>
                </a:solidFill>
              </a:rPr>
              <a:t>Традиционные славянские куклы - это неотъемлемая часть культуры наших предков. На первый взгляд может показаться, что в них нет ничего особенного и все они почти одинаковые - кучка тряпочек, палочек и ниточек. На самом деле это совсем не так.</a:t>
            </a:r>
          </a:p>
          <a:p>
            <a:pPr fontAlgn="base"/>
            <a:r>
              <a:rPr lang="ru-RU" b="1" dirty="0" smtClean="0">
                <a:solidFill>
                  <a:srgbClr val="7030A0"/>
                </a:solidFill>
              </a:rPr>
              <a:t>Каждая такая куколка имеет свое значение, предназначение и свои особенности изготовления. 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4186808" cy="2160240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b="1" dirty="0" smtClean="0"/>
              <a:t> </a:t>
            </a:r>
            <a:r>
              <a:rPr lang="ru-RU" sz="2400" dirty="0" smtClean="0">
                <a:solidFill>
                  <a:srgbClr val="0000FF"/>
                </a:solidFill>
              </a:rPr>
              <a:t>По своему назначению куклы делятся на три большие группы</a:t>
            </a:r>
            <a:r>
              <a:rPr lang="ru-RU" sz="2400" b="1" dirty="0" smtClean="0">
                <a:solidFill>
                  <a:srgbClr val="0000FF"/>
                </a:solidFill>
              </a:rPr>
              <a:t>: куклы – обереги,</a:t>
            </a:r>
            <a:r>
              <a:rPr lang="ru-RU" sz="2400" dirty="0" smtClean="0">
                <a:solidFill>
                  <a:srgbClr val="0000FF"/>
                </a:solidFill>
              </a:rPr>
              <a:t> </a:t>
            </a:r>
            <a:r>
              <a:rPr lang="ru-RU" sz="2400" b="1" dirty="0" smtClean="0">
                <a:solidFill>
                  <a:srgbClr val="0000FF"/>
                </a:solidFill>
              </a:rPr>
              <a:t>игровые и обрядовые</a:t>
            </a:r>
            <a:r>
              <a:rPr lang="ru-RU" sz="2400" dirty="0" smtClean="0">
                <a:solidFill>
                  <a:srgbClr val="0000FF"/>
                </a:solidFill>
              </a:rPr>
              <a:t>.</a:t>
            </a:r>
            <a:r>
              <a:rPr lang="ru-RU" sz="2700" dirty="0" smtClean="0">
                <a:solidFill>
                  <a:srgbClr val="00B0F0"/>
                </a:solidFill>
              </a:rPr>
              <a:t/>
            </a:r>
            <a:br>
              <a:rPr lang="ru-RU" sz="2700" dirty="0" smtClean="0">
                <a:solidFill>
                  <a:srgbClr val="00B0F0"/>
                </a:solidFill>
              </a:rPr>
            </a:br>
            <a:endParaRPr lang="ru-RU" sz="2700" dirty="0">
              <a:solidFill>
                <a:srgbClr val="00B0F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7544" y="2564904"/>
            <a:ext cx="8435280" cy="3888432"/>
          </a:xfrm>
        </p:spPr>
        <p:txBody>
          <a:bodyPr>
            <a:normAutofit fontScale="85000" lnSpcReduction="10000"/>
          </a:bodyPr>
          <a:lstStyle/>
          <a:p>
            <a:pPr fontAlgn="base"/>
            <a:r>
              <a:rPr lang="ru-RU" sz="1900" b="1" dirty="0" smtClean="0">
                <a:solidFill>
                  <a:srgbClr val="9933FF"/>
                </a:solidFill>
              </a:rPr>
              <a:t>Интересно, что у тряпичных кукол лицо не изображалось. Это связано с древними представлениями, с ролью игрушки в прошлом, как магического предмета. Такая “безликая кукла” служила “оберегом”. Отсутствие лица было знаком того, что кукла – вещь неодушевленная, а значит не доступная для вселения в неё злых сил.</a:t>
            </a:r>
          </a:p>
          <a:p>
            <a:pPr fontAlgn="base"/>
            <a:r>
              <a:rPr lang="ru-RU" sz="1900" b="1" dirty="0" smtClean="0">
                <a:solidFill>
                  <a:srgbClr val="9933FF"/>
                </a:solidFill>
              </a:rPr>
              <a:t>Настоящая </a:t>
            </a:r>
            <a:r>
              <a:rPr lang="ru-RU" sz="1900" b="1" dirty="0" err="1" smtClean="0">
                <a:solidFill>
                  <a:srgbClr val="9933FF"/>
                </a:solidFill>
              </a:rPr>
              <a:t>обережная</a:t>
            </a:r>
            <a:r>
              <a:rPr lang="ru-RU" sz="1900" b="1" dirty="0" smtClean="0">
                <a:solidFill>
                  <a:srgbClr val="9933FF"/>
                </a:solidFill>
              </a:rPr>
              <a:t> кукла делается без иглы, а иногда даже без ножниц, - то есть ткань не сшивается, а скручивается определенным образом и скрепляется красной </a:t>
            </a:r>
            <a:r>
              <a:rPr lang="ru-RU" sz="1900" b="1" dirty="0" err="1" smtClean="0">
                <a:solidFill>
                  <a:srgbClr val="9933FF"/>
                </a:solidFill>
              </a:rPr>
              <a:t>обережной</a:t>
            </a:r>
            <a:r>
              <a:rPr lang="ru-RU" sz="1900" b="1" dirty="0" smtClean="0">
                <a:solidFill>
                  <a:srgbClr val="9933FF"/>
                </a:solidFill>
              </a:rPr>
              <a:t> нитью. Из этой же нити на груди куклы делается </a:t>
            </a:r>
            <a:r>
              <a:rPr lang="ru-RU" sz="1900" b="1" dirty="0" err="1" smtClean="0">
                <a:solidFill>
                  <a:srgbClr val="9933FF"/>
                </a:solidFill>
              </a:rPr>
              <a:t>обережный</a:t>
            </a:r>
            <a:r>
              <a:rPr lang="ru-RU" sz="1900" b="1" dirty="0" smtClean="0">
                <a:solidFill>
                  <a:srgbClr val="9933FF"/>
                </a:solidFill>
              </a:rPr>
              <a:t> крест. Изготовление такой куколки очень часто сопровождалось различными наговорами, чтобы усилить защитные свойства оберега и обязательно - с чистыми помыслами и благостными пожеланиями тому, кому предназначался подарок.</a:t>
            </a:r>
          </a:p>
          <a:p>
            <a:pPr fontAlgn="base"/>
            <a:r>
              <a:rPr lang="ru-RU" sz="1900" b="1" dirty="0" smtClean="0">
                <a:solidFill>
                  <a:srgbClr val="9933FF"/>
                </a:solidFill>
              </a:rPr>
              <a:t>Оберегли для собственного дома должны быть сделаны собственноручно хозяйкой - только тогда они имеют по настоящему защитные магические свойства. А еще у куклы не должно быть лица, потому что считается, что кукла, получающая лицо тем  самым получает и самостоятельность и свободу, а значит теряет </a:t>
            </a:r>
            <a:r>
              <a:rPr lang="ru-RU" sz="1900" b="1" dirty="0" err="1" smtClean="0">
                <a:solidFill>
                  <a:srgbClr val="9933FF"/>
                </a:solidFill>
              </a:rPr>
              <a:t>обережные</a:t>
            </a:r>
            <a:r>
              <a:rPr lang="ru-RU" sz="1900" b="1" dirty="0" smtClean="0">
                <a:solidFill>
                  <a:srgbClr val="9933FF"/>
                </a:solidFill>
              </a:rPr>
              <a:t> функции.</a:t>
            </a:r>
          </a:p>
          <a:p>
            <a:pPr fontAlgn="base"/>
            <a:endParaRPr lang="ru-RU" sz="1900" dirty="0"/>
          </a:p>
        </p:txBody>
      </p:sp>
      <p:pic>
        <p:nvPicPr>
          <p:cNvPr id="2050" name="Picture 2" descr="H:\DCIM\101MSDCF - копия (2)\DSC0149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88640"/>
            <a:ext cx="3600400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3050"/>
            <a:ext cx="8496944" cy="49165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8000"/>
                </a:solidFill>
              </a:rPr>
              <a:t>« </a:t>
            </a:r>
            <a:r>
              <a:rPr lang="ru-RU" sz="2800" b="1" dirty="0" err="1" smtClean="0">
                <a:solidFill>
                  <a:srgbClr val="008000"/>
                </a:solidFill>
              </a:rPr>
              <a:t>Домовушка</a:t>
            </a:r>
            <a:r>
              <a:rPr lang="ru-RU" sz="2800" b="1" dirty="0" smtClean="0">
                <a:solidFill>
                  <a:srgbClr val="008000"/>
                </a:solidFill>
              </a:rPr>
              <a:t>», «Хозяюшка» или «</a:t>
            </a:r>
            <a:r>
              <a:rPr lang="ru-RU" sz="2800" b="1" dirty="0" err="1" smtClean="0">
                <a:solidFill>
                  <a:srgbClr val="008000"/>
                </a:solidFill>
              </a:rPr>
              <a:t>Благополучница</a:t>
            </a:r>
            <a:r>
              <a:rPr lang="ru-RU" sz="2800" b="1" dirty="0" smtClean="0">
                <a:solidFill>
                  <a:srgbClr val="008000"/>
                </a:solidFill>
              </a:rPr>
              <a:t>»</a:t>
            </a:r>
            <a:endParaRPr lang="ru-RU" sz="2800" dirty="0">
              <a:solidFill>
                <a:srgbClr val="008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124744"/>
            <a:ext cx="4546848" cy="5256584"/>
          </a:xfrm>
        </p:spPr>
        <p:txBody>
          <a:bodyPr>
            <a:normAutofit lnSpcReduction="10000"/>
          </a:bodyPr>
          <a:lstStyle/>
          <a:p>
            <a:pPr fontAlgn="base"/>
            <a:r>
              <a:rPr lang="ru-RU" sz="1600" b="1" dirty="0" smtClean="0">
                <a:solidFill>
                  <a:srgbClr val="FF3300"/>
                </a:solidFill>
              </a:rPr>
              <a:t>Кукла-оберег </a:t>
            </a:r>
            <a:r>
              <a:rPr lang="ru-RU" sz="1600" b="1" dirty="0" err="1" smtClean="0">
                <a:solidFill>
                  <a:srgbClr val="FF3300"/>
                </a:solidFill>
              </a:rPr>
              <a:t>Домовушка</a:t>
            </a:r>
            <a:r>
              <a:rPr lang="ru-RU" sz="1600" b="1" dirty="0" smtClean="0">
                <a:solidFill>
                  <a:srgbClr val="FF3300"/>
                </a:solidFill>
              </a:rPr>
              <a:t> служит для защиты Вашего дома от различных неприятностей, а также она помогает в самом доме, так как сидит на «мешочке счастья», в который вложены различные предметы для ведения домашнего хозяйства: монетка — чтобы деньги всегда водились, </a:t>
            </a:r>
            <a:r>
              <a:rPr lang="ru-RU" sz="1600" b="1" dirty="0" err="1" smtClean="0">
                <a:solidFill>
                  <a:srgbClr val="FF3300"/>
                </a:solidFill>
              </a:rPr>
              <a:t>фасолина</a:t>
            </a:r>
            <a:r>
              <a:rPr lang="ru-RU" sz="1600" b="1" dirty="0" smtClean="0">
                <a:solidFill>
                  <a:srgbClr val="FF3300"/>
                </a:solidFill>
              </a:rPr>
              <a:t> — чтобы еды было вдоволь и целебные травки — чтобы здоровья хватало.</a:t>
            </a:r>
          </a:p>
          <a:p>
            <a:pPr fontAlgn="base"/>
            <a:r>
              <a:rPr lang="ru-RU" sz="1600" b="1" dirty="0" err="1" smtClean="0">
                <a:solidFill>
                  <a:srgbClr val="FF3300"/>
                </a:solidFill>
              </a:rPr>
              <a:t>Домовушку</a:t>
            </a:r>
            <a:r>
              <a:rPr lang="ru-RU" sz="1600" b="1" dirty="0" smtClean="0">
                <a:solidFill>
                  <a:srgbClr val="FF3300"/>
                </a:solidFill>
              </a:rPr>
              <a:t> делали для налаживания контакта с домовым, чтобы он берёг хозяйское добро, помогал по хозяйству, оберегал порядок и уют дома, лад и гармонию в семье. Ставили куколку около блюдечка домового где-то на кухне, недалеко от печки. На своём месте </a:t>
            </a:r>
            <a:r>
              <a:rPr lang="ru-RU" sz="1600" b="1" dirty="0" err="1" smtClean="0">
                <a:solidFill>
                  <a:srgbClr val="FF3300"/>
                </a:solidFill>
              </a:rPr>
              <a:t>домовушка</a:t>
            </a:r>
            <a:r>
              <a:rPr lang="ru-RU" sz="1600" b="1" dirty="0" smtClean="0">
                <a:solidFill>
                  <a:srgbClr val="FF3300"/>
                </a:solidFill>
              </a:rPr>
              <a:t> становится незаметной, оберегая порядок в доме и гармонию в семье.</a:t>
            </a:r>
          </a:p>
          <a:p>
            <a:pPr fontAlgn="base"/>
            <a:r>
              <a:rPr lang="ru-RU" sz="1600" b="1" dirty="0" smtClean="0">
                <a:solidFill>
                  <a:srgbClr val="FF3300"/>
                </a:solidFill>
              </a:rPr>
              <a:t>Кукла оберег Хозяюшка или </a:t>
            </a:r>
            <a:r>
              <a:rPr lang="ru-RU" sz="1600" b="1" dirty="0" err="1" smtClean="0">
                <a:solidFill>
                  <a:srgbClr val="FF3300"/>
                </a:solidFill>
              </a:rPr>
              <a:t>Благополучница</a:t>
            </a:r>
            <a:r>
              <a:rPr lang="ru-RU" sz="1600" b="1" dirty="0" smtClean="0">
                <a:solidFill>
                  <a:srgbClr val="FF3300"/>
                </a:solidFill>
              </a:rPr>
              <a:t> дариться в подарок на Рождество. </a:t>
            </a:r>
            <a:r>
              <a:rPr lang="ru-RU" sz="1600" b="1" dirty="0" err="1" smtClean="0">
                <a:solidFill>
                  <a:srgbClr val="FF3300"/>
                </a:solidFill>
              </a:rPr>
              <a:t>Благополучница</a:t>
            </a:r>
            <a:r>
              <a:rPr lang="ru-RU" sz="1600" b="1" dirty="0" smtClean="0">
                <a:solidFill>
                  <a:srgbClr val="FF3300"/>
                </a:solidFill>
              </a:rPr>
              <a:t> имеет размер с ладошку. Внутри мешочка у нее монетка с цифрой пять. Цифра пять является символом благополучия</a:t>
            </a:r>
            <a:r>
              <a:rPr lang="ru-RU" b="1" dirty="0" smtClean="0">
                <a:solidFill>
                  <a:srgbClr val="FF3300"/>
                </a:solidFill>
              </a:rPr>
              <a:t>.</a:t>
            </a:r>
          </a:p>
          <a:p>
            <a:endParaRPr lang="ru-RU" dirty="0">
              <a:solidFill>
                <a:srgbClr val="FF3300"/>
              </a:solidFill>
            </a:endParaRPr>
          </a:p>
        </p:txBody>
      </p:sp>
      <p:pic>
        <p:nvPicPr>
          <p:cNvPr id="4098" name="Picture 2" descr="H:\DCIM\101MSDCF\DSC0192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556792"/>
            <a:ext cx="3456384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404664"/>
            <a:ext cx="3168352" cy="13681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FF"/>
                </a:solidFill>
              </a:rPr>
              <a:t>«</a:t>
            </a:r>
            <a:r>
              <a:rPr lang="ru-RU" sz="2800" b="1" dirty="0" err="1" smtClean="0">
                <a:solidFill>
                  <a:srgbClr val="FF00FF"/>
                </a:solidFill>
              </a:rPr>
              <a:t>Крупеничка</a:t>
            </a:r>
            <a:r>
              <a:rPr lang="ru-RU" sz="2800" b="1" dirty="0" smtClean="0">
                <a:solidFill>
                  <a:srgbClr val="FF00FF"/>
                </a:solidFill>
              </a:rPr>
              <a:t>»                  и                                           «Богач»</a:t>
            </a:r>
            <a:endParaRPr lang="ru-RU" sz="2800" dirty="0">
              <a:solidFill>
                <a:srgbClr val="FF00FF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764704"/>
            <a:ext cx="4896544" cy="5904656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00FFFF"/>
                </a:solidFill>
              </a:rPr>
              <a:t>Куколка "</a:t>
            </a:r>
            <a:r>
              <a:rPr lang="ru-RU" sz="1600" b="1" dirty="0" err="1" smtClean="0">
                <a:solidFill>
                  <a:srgbClr val="00FFFF"/>
                </a:solidFill>
              </a:rPr>
              <a:t>Крупеничка</a:t>
            </a:r>
            <a:r>
              <a:rPr lang="ru-RU" sz="1600" b="1" dirty="0" smtClean="0">
                <a:solidFill>
                  <a:srgbClr val="00FFFF"/>
                </a:solidFill>
              </a:rPr>
              <a:t>" (другое название "</a:t>
            </a:r>
            <a:r>
              <a:rPr lang="ru-RU" sz="1600" b="1" dirty="0" err="1" smtClean="0">
                <a:solidFill>
                  <a:srgbClr val="00FFFF"/>
                </a:solidFill>
              </a:rPr>
              <a:t>Зернушка</a:t>
            </a:r>
            <a:r>
              <a:rPr lang="ru-RU" sz="1600" b="1" dirty="0" smtClean="0">
                <a:solidFill>
                  <a:srgbClr val="00FFFF"/>
                </a:solidFill>
              </a:rPr>
              <a:t>", ) - это оберег на сытость и достаток в семье (на хозяйственность). Традиционно эту куклу наполняли гречишным зерном или пшеницей. Это главная кукла в семье.</a:t>
            </a:r>
          </a:p>
          <a:p>
            <a:r>
              <a:rPr lang="ru-RU" sz="1600" b="1" dirty="0" smtClean="0">
                <a:solidFill>
                  <a:srgbClr val="00FFFF"/>
                </a:solidFill>
              </a:rPr>
              <a:t>Первые горсти при посеве зерна брали из мешочка, сшитого в образе этой куколки. Зерно в ней символизировало сбереженные силы Кормилицы Земли.</a:t>
            </a:r>
          </a:p>
          <a:p>
            <a:r>
              <a:rPr lang="ru-RU" sz="1600" b="1" dirty="0" smtClean="0">
                <a:solidFill>
                  <a:srgbClr val="00FFFF"/>
                </a:solidFill>
              </a:rPr>
              <a:t>После уборочной страды куколку вновь наполняли отборным зерном уже нового урожая. Ее наряжали и бережно хранили на видном месте в красном углу. Верили, что только тогда следующий год будет сытым и будет достаток в семье.</a:t>
            </a:r>
          </a:p>
          <a:p>
            <a:r>
              <a:rPr lang="ru-RU" sz="1600" b="1" dirty="0" smtClean="0">
                <a:solidFill>
                  <a:srgbClr val="00FFFF"/>
                </a:solidFill>
              </a:rPr>
              <a:t>В голодное время брали крупу из куколки и варили из нее кашу. Считалось, что эта каша передает силы Матери Земли.</a:t>
            </a:r>
            <a:br>
              <a:rPr lang="ru-RU" sz="1600" b="1" dirty="0" smtClean="0">
                <a:solidFill>
                  <a:srgbClr val="00FFFF"/>
                </a:solidFill>
              </a:rPr>
            </a:br>
            <a:r>
              <a:rPr lang="ru-RU" sz="1600" b="1" dirty="0" smtClean="0">
                <a:solidFill>
                  <a:srgbClr val="00FFFF"/>
                </a:solidFill>
              </a:rPr>
              <a:t>Входящий в избу гость мог по куколке определить, сытно ли живет семья. Если куколка была худа, значит в семье беда…</a:t>
            </a:r>
            <a:br>
              <a:rPr lang="ru-RU" sz="1600" b="1" dirty="0" smtClean="0">
                <a:solidFill>
                  <a:srgbClr val="00FFFF"/>
                </a:solidFill>
              </a:rPr>
            </a:br>
            <a:r>
              <a:rPr lang="ru-RU" sz="1600" b="1" dirty="0" smtClean="0">
                <a:solidFill>
                  <a:srgbClr val="00FFFF"/>
                </a:solidFill>
              </a:rPr>
              <a:t>И сегодня эта кукол</a:t>
            </a:r>
            <a:r>
              <a:rPr lang="ru-RU" sz="1500" b="1" dirty="0" smtClean="0">
                <a:solidFill>
                  <a:srgbClr val="00FFFF"/>
                </a:solidFill>
              </a:rPr>
              <a:t>ка поможет Вам иметь достаток в доме.</a:t>
            </a:r>
          </a:p>
          <a:p>
            <a:endParaRPr lang="ru-RU" sz="1500" b="1" dirty="0"/>
          </a:p>
        </p:txBody>
      </p:sp>
      <p:pic>
        <p:nvPicPr>
          <p:cNvPr id="5122" name="Picture 2" descr="H:\DCIM\101MSDCF\DSC0189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7" y="1988840"/>
            <a:ext cx="3384376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3008313" cy="50405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4CCD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3200" b="1" dirty="0" err="1" smtClean="0">
                <a:solidFill>
                  <a:srgbClr val="4CCD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Берегиня</a:t>
            </a:r>
            <a:r>
              <a:rPr lang="ru-RU" sz="3200" b="1" dirty="0" smtClean="0">
                <a:solidFill>
                  <a:srgbClr val="4CCD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3200" dirty="0">
              <a:solidFill>
                <a:srgbClr val="4CCD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980728"/>
            <a:ext cx="4546848" cy="5145435"/>
          </a:xfrm>
        </p:spPr>
        <p:txBody>
          <a:bodyPr>
            <a:normAutofit/>
          </a:bodyPr>
          <a:lstStyle/>
          <a:p>
            <a:endParaRPr lang="ru-RU" sz="1600" b="1" dirty="0" smtClean="0">
              <a:solidFill>
                <a:schemeClr val="accent4"/>
              </a:solidFill>
            </a:endParaRPr>
          </a:p>
          <a:p>
            <a:r>
              <a:rPr lang="ru-RU" sz="1800" b="1" dirty="0" smtClean="0">
                <a:solidFill>
                  <a:srgbClr val="FF0000"/>
                </a:solidFill>
              </a:rPr>
              <a:t> Кукла </a:t>
            </a:r>
            <a:r>
              <a:rPr lang="ru-RU" sz="1800" b="1" dirty="0" err="1" smtClean="0">
                <a:solidFill>
                  <a:srgbClr val="FF0000"/>
                </a:solidFill>
              </a:rPr>
              <a:t>Берегиня</a:t>
            </a:r>
            <a:r>
              <a:rPr lang="ru-RU" sz="1800" b="1" dirty="0" smtClean="0">
                <a:solidFill>
                  <a:srgbClr val="FF0000"/>
                </a:solidFill>
              </a:rPr>
              <a:t> наделялась сильными </a:t>
            </a:r>
            <a:r>
              <a:rPr lang="ru-RU" sz="1800" b="1" dirty="0" err="1" smtClean="0">
                <a:solidFill>
                  <a:srgbClr val="FF0000"/>
                </a:solidFill>
              </a:rPr>
              <a:t>обережными</a:t>
            </a:r>
            <a:r>
              <a:rPr lang="ru-RU" sz="1800" b="1" dirty="0" smtClean="0">
                <a:solidFill>
                  <a:srgbClr val="FF0000"/>
                </a:solidFill>
              </a:rPr>
              <a:t> свойствами и поэтому обязательно присутствовала на Руси в каждом доме. </a:t>
            </a:r>
            <a:r>
              <a:rPr lang="ru-RU" sz="1800" b="1" dirty="0" err="1" smtClean="0">
                <a:solidFill>
                  <a:srgbClr val="FF0000"/>
                </a:solidFill>
              </a:rPr>
              <a:t>Берегиня</a:t>
            </a:r>
            <a:r>
              <a:rPr lang="ru-RU" sz="1800" b="1" dirty="0" smtClean="0">
                <a:solidFill>
                  <a:srgbClr val="FF0000"/>
                </a:solidFill>
              </a:rPr>
              <a:t> от слова «бережет», вот  главный смысл этой </a:t>
            </a:r>
            <a:r>
              <a:rPr lang="ru-RU" sz="1800" b="1" dirty="0" err="1" smtClean="0">
                <a:solidFill>
                  <a:srgbClr val="FF0000"/>
                </a:solidFill>
              </a:rPr>
              <a:t>обережной</a:t>
            </a:r>
            <a:r>
              <a:rPr lang="ru-RU" sz="1800" b="1" dirty="0" smtClean="0">
                <a:solidFill>
                  <a:srgbClr val="FF0000"/>
                </a:solidFill>
              </a:rPr>
              <a:t> куклы – беречь, сберегать дом и семью от внешних напастей, а внутри дома сохранять гармонию и согласие. И наши предки свято верили в такие магические силы </a:t>
            </a:r>
            <a:r>
              <a:rPr lang="ru-RU" sz="1800" b="1" dirty="0" err="1" smtClean="0">
                <a:solidFill>
                  <a:srgbClr val="FF0000"/>
                </a:solidFill>
              </a:rPr>
              <a:t>Берегини</a:t>
            </a:r>
            <a:r>
              <a:rPr lang="ru-RU" sz="1800" b="1" dirty="0" smtClean="0">
                <a:solidFill>
                  <a:srgbClr val="FF0000"/>
                </a:solidFill>
              </a:rPr>
              <a:t>, доверяли ей и в свою очередь тщательно берегли саму куклу. </a:t>
            </a:r>
            <a:r>
              <a:rPr lang="ru-RU" sz="1800" b="1" dirty="0" err="1" smtClean="0">
                <a:solidFill>
                  <a:srgbClr val="FF0000"/>
                </a:solidFill>
              </a:rPr>
              <a:t>Берегиню</a:t>
            </a:r>
            <a:r>
              <a:rPr lang="ru-RU" sz="1800" b="1" dirty="0" smtClean="0">
                <a:solidFill>
                  <a:srgbClr val="FF0000"/>
                </a:solidFill>
              </a:rPr>
              <a:t> обычно ставили на уровне или выше головы. Около </a:t>
            </a:r>
            <a:r>
              <a:rPr lang="ru-RU" sz="1800" b="1" dirty="0" err="1" smtClean="0">
                <a:solidFill>
                  <a:srgbClr val="FF0000"/>
                </a:solidFill>
              </a:rPr>
              <a:t>Берегини</a:t>
            </a:r>
            <a:r>
              <a:rPr lang="ru-RU" sz="1800" b="1" dirty="0" smtClean="0">
                <a:solidFill>
                  <a:srgbClr val="FF0000"/>
                </a:solidFill>
              </a:rPr>
              <a:t> размещали и других </a:t>
            </a:r>
            <a:r>
              <a:rPr lang="ru-RU" sz="1800" b="1" dirty="0" err="1" smtClean="0">
                <a:solidFill>
                  <a:srgbClr val="FF0000"/>
                </a:solidFill>
              </a:rPr>
              <a:t>обережных</a:t>
            </a:r>
            <a:r>
              <a:rPr lang="ru-RU" sz="1800" b="1" dirty="0" smtClean="0">
                <a:solidFill>
                  <a:srgbClr val="FF0000"/>
                </a:solidFill>
              </a:rPr>
              <a:t> кукол.</a:t>
            </a:r>
            <a:endParaRPr lang="ru-RU" sz="18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H:\DCIM\101MSDCF\DSC0186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052736"/>
            <a:ext cx="3024336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273050"/>
            <a:ext cx="3456384" cy="70767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5BF3F7"/>
                </a:solidFill>
              </a:rPr>
              <a:t>«День и Ночь»</a:t>
            </a:r>
            <a:endParaRPr lang="ru-RU" sz="2800" dirty="0">
              <a:solidFill>
                <a:srgbClr val="5BF3F7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548680"/>
            <a:ext cx="4546848" cy="6048672"/>
          </a:xfrm>
        </p:spPr>
        <p:txBody>
          <a:bodyPr>
            <a:normAutofit fontScale="92500" lnSpcReduction="20000"/>
          </a:bodyPr>
          <a:lstStyle/>
          <a:p>
            <a:r>
              <a:rPr lang="ru-RU" sz="1700" dirty="0" smtClean="0">
                <a:solidFill>
                  <a:srgbClr val="C00000"/>
                </a:solidFill>
              </a:rPr>
              <a:t>Куклы "День и Ночь" - куклы-обереги жилища. </a:t>
            </a:r>
            <a:r>
              <a:rPr lang="ru-RU" sz="1700" b="1" dirty="0" smtClean="0">
                <a:solidFill>
                  <a:srgbClr val="C00000"/>
                </a:solidFill>
              </a:rPr>
              <a:t>Куколки оберегают смену дня и ночи, порядок в мире. Днем выставляют вперед светлую, а ночью - темную.</a:t>
            </a:r>
          </a:p>
          <a:p>
            <a:endParaRPr lang="ru-RU" sz="1700" b="1" dirty="0" smtClean="0">
              <a:solidFill>
                <a:srgbClr val="C00000"/>
              </a:solidFill>
            </a:endParaRPr>
          </a:p>
          <a:p>
            <a:r>
              <a:rPr lang="ru-RU" sz="1700" b="1" dirty="0" smtClean="0">
                <a:solidFill>
                  <a:srgbClr val="C00000"/>
                </a:solidFill>
              </a:rPr>
              <a:t>Куколка "День" - молодая, живая, подвижная, работящая и веселая. Она - хозяйка дня, и следит, чтобы в будни дни люди работали, трудились, в праздники веселились, пели, плясали, играли, чтобы днем светило солнышко. Куколка следит за жизнью людей при свете дня, оберегает день. Чтобы день не зря прошел, а с толком. Тогда и куколка довольна, и у людей все ладно.</a:t>
            </a:r>
          </a:p>
          <a:p>
            <a:r>
              <a:rPr lang="ru-RU" sz="1700" b="1" dirty="0" smtClean="0">
                <a:solidFill>
                  <a:srgbClr val="C00000"/>
                </a:solidFill>
              </a:rPr>
              <a:t/>
            </a:r>
            <a:br>
              <a:rPr lang="ru-RU" sz="1700" b="1" dirty="0" smtClean="0">
                <a:solidFill>
                  <a:srgbClr val="C00000"/>
                </a:solidFill>
              </a:rPr>
            </a:br>
            <a:r>
              <a:rPr lang="ru-RU" sz="1700" b="1" dirty="0" smtClean="0">
                <a:solidFill>
                  <a:srgbClr val="C00000"/>
                </a:solidFill>
              </a:rPr>
              <a:t>Куколка "Ночь" - мудрая, задумчивая, спокойная, она хозяйка ночи. Ночь - волшебница. Она меняет и вещи и людей. Она несет другой мир. Ночью все таинственно. Все привычное без солнечного света становится неузнаваемым. И люди становятся другие. Более откровенные, открытые. Самые душевные разговоры за полночь затягиваются. Но главное, ночью люди спят. Ночь следит, чтобы все угомонились и легли спать, отдыхать от дневных дел, набираться сил. Она дарит сон и оберегает его.</a:t>
            </a:r>
          </a:p>
          <a:p>
            <a:endParaRPr lang="ru-RU" b="1" dirty="0">
              <a:solidFill>
                <a:srgbClr val="FF99CC"/>
              </a:solidFill>
            </a:endParaRPr>
          </a:p>
        </p:txBody>
      </p:sp>
      <p:pic>
        <p:nvPicPr>
          <p:cNvPr id="7170" name="Picture 2" descr="H:\DCIM\101MSDCF\DSC018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556792"/>
            <a:ext cx="3096344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476672"/>
            <a:ext cx="3312368" cy="115212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«</a:t>
            </a:r>
            <a:r>
              <a:rPr lang="ru-RU" sz="2800" b="1" dirty="0" err="1" smtClean="0">
                <a:solidFill>
                  <a:srgbClr val="FF0000"/>
                </a:solidFill>
              </a:rPr>
              <a:t>Шестиручка</a:t>
            </a:r>
            <a:r>
              <a:rPr lang="ru-RU" sz="2800" b="1" dirty="0" smtClean="0">
                <a:solidFill>
                  <a:srgbClr val="FF0000"/>
                </a:solidFill>
              </a:rPr>
              <a:t>»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548680"/>
            <a:ext cx="4474840" cy="5577483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</a:rPr>
              <a:t>Ее дарили хозяйке для помощи во всех делах , делали </a:t>
            </a:r>
            <a:r>
              <a:rPr lang="ru-RU" sz="1800" b="1" dirty="0" err="1" smtClean="0">
                <a:solidFill>
                  <a:schemeClr val="accent3">
                    <a:lumMod val="75000"/>
                  </a:schemeClr>
                </a:solidFill>
              </a:rPr>
              <a:t>Шестиручку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</a:rPr>
              <a:t> на Филиппов день (27 ноября), отдавая дань непростому женскому труду. Это кукла для рукодельниц и просто для хозяюшек, которым лишние пары рук не помешают.. Считалось, что она оберегает женские руки от усталости, травм, а также облегчает женский труд и превращает его в удовольствие. Чтобы рукоделие и другие дела денежку приносили, на пояске у куклы привязывают узелок- </a:t>
            </a:r>
            <a:r>
              <a:rPr lang="ru-RU" sz="1800" b="1" dirty="0" err="1" smtClean="0">
                <a:solidFill>
                  <a:schemeClr val="accent3">
                    <a:lumMod val="75000"/>
                  </a:schemeClr>
                </a:solidFill>
              </a:rPr>
              <a:t>лакомник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</a:rPr>
              <a:t> с зернами и монеткой. Хранилась кукла в течение всего года. Филипповка- особа шустрая и благодаря своим ручкам гребет все подряд, что может в хозяйстве пригодится. Приносит в дом достаток и семейное счастье и оберегает его</a:t>
            </a:r>
            <a:endParaRPr lang="ru-RU" sz="1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170" name="Picture 2" descr="H:\DCIM\101MSDCF\DSC0179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204864"/>
            <a:ext cx="3672407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1337</TotalTime>
  <Words>1583</Words>
  <Application>Microsoft Office PowerPoint</Application>
  <PresentationFormat>Экран (4:3)</PresentationFormat>
  <Paragraphs>73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   Славянские куклы-обереги своими руками   1 часть   </vt:lpstr>
      <vt:lpstr>История</vt:lpstr>
      <vt:lpstr>Слайд 3</vt:lpstr>
      <vt:lpstr>   По своему назначению куклы делятся на три большие группы: куклы – обереги, игровые и обрядовые. </vt:lpstr>
      <vt:lpstr>« Домовушка», «Хозяюшка» или «Благополучница»</vt:lpstr>
      <vt:lpstr>«Крупеничка»                  и                                           «Богач»</vt:lpstr>
      <vt:lpstr>«Берегиня»</vt:lpstr>
      <vt:lpstr>«День и Ночь»</vt:lpstr>
      <vt:lpstr>«Шестиручка» </vt:lpstr>
      <vt:lpstr>«Кубышка-Травница»</vt:lpstr>
      <vt:lpstr>«Метлушка»</vt:lpstr>
      <vt:lpstr>  Кукла «Коза»</vt:lpstr>
      <vt:lpstr>«Купавка»</vt:lpstr>
      <vt:lpstr>«Масленица»</vt:lpstr>
      <vt:lpstr> «Здоровье»</vt:lpstr>
      <vt:lpstr>«Детская  утешница» </vt:lpstr>
      <vt:lpstr>Кукла "Желанница" </vt:lpstr>
      <vt:lpstr>Кукла "Отдарок на подарок" </vt:lpstr>
      <vt:lpstr>Кукла                   «Счастье»</vt:lpstr>
      <vt:lpstr>«От худого слова»</vt:lpstr>
      <vt:lpstr>Конец 1 части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 Борисовна</dc:creator>
  <cp:lastModifiedBy>Елена Борисовна</cp:lastModifiedBy>
  <cp:revision>131</cp:revision>
  <dcterms:created xsi:type="dcterms:W3CDTF">2015-03-12T16:02:30Z</dcterms:created>
  <dcterms:modified xsi:type="dcterms:W3CDTF">2015-10-24T20:10:08Z</dcterms:modified>
</cp:coreProperties>
</file>