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58C1-69F1-4479-9BC7-D6B905CC108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A11920-2B1E-4F03-82B8-778165F5A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58C1-69F1-4479-9BC7-D6B905CC108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920-2B1E-4F03-82B8-778165F5A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58C1-69F1-4479-9BC7-D6B905CC108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920-2B1E-4F03-82B8-778165F5A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58C1-69F1-4479-9BC7-D6B905CC108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A11920-2B1E-4F03-82B8-778165F5A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58C1-69F1-4479-9BC7-D6B905CC108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920-2B1E-4F03-82B8-778165F5A6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58C1-69F1-4479-9BC7-D6B905CC108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920-2B1E-4F03-82B8-778165F5A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58C1-69F1-4479-9BC7-D6B905CC108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A11920-2B1E-4F03-82B8-778165F5A6F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58C1-69F1-4479-9BC7-D6B905CC108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920-2B1E-4F03-82B8-778165F5A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58C1-69F1-4479-9BC7-D6B905CC108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920-2B1E-4F03-82B8-778165F5A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58C1-69F1-4479-9BC7-D6B905CC108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920-2B1E-4F03-82B8-778165F5A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58C1-69F1-4479-9BC7-D6B905CC108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1920-2B1E-4F03-82B8-778165F5A6F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6B58C1-69F1-4479-9BC7-D6B905CC108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A11920-2B1E-4F03-82B8-778165F5A6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5589240"/>
            <a:ext cx="4339208" cy="11521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Воспитатели: </a:t>
            </a:r>
            <a:r>
              <a:rPr lang="ru-RU" sz="2000" dirty="0" err="1" smtClean="0"/>
              <a:t>Кренделева</a:t>
            </a:r>
            <a:r>
              <a:rPr lang="ru-RU" sz="2000" dirty="0" smtClean="0"/>
              <a:t>  </a:t>
            </a:r>
            <a:r>
              <a:rPr lang="ru-RU" sz="2000" dirty="0" err="1" smtClean="0"/>
              <a:t>м.с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                 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836712"/>
            <a:ext cx="8458200" cy="3168352"/>
          </a:xfrm>
        </p:spPr>
        <p:txBody>
          <a:bodyPr>
            <a:norm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  <a:latin typeface="Adver Gothic" panose="020B0500000000000000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dver Gothic" panose="020B0500000000000000" pitchFamily="34" charset="0"/>
              </a:rPr>
              <a:t>НЕДЕЛЯ ПРАВ РЕБЕНКА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dver Gothic" panose="020B0500000000000000" pitchFamily="34" charset="0"/>
              </a:rPr>
              <a:t>10 средняя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dver Gothic" panose="020B0500000000000000" pitchFamily="34" charset="0"/>
              </a:rPr>
              <a:t>группа</a:t>
            </a:r>
            <a:endParaRPr lang="ru-RU" sz="3600" b="1" dirty="0">
              <a:solidFill>
                <a:srgbClr val="FF0000"/>
              </a:solidFill>
              <a:latin typeface="Adver Gothic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565150"/>
            <a:ext cx="82550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Понедельник – «Имя»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/>
              <a:t>Ребенок имеет право на имя и на приобретение гражданства, </a:t>
            </a:r>
            <a:br>
              <a:rPr lang="ru-RU" b="1" dirty="0"/>
            </a:br>
            <a:r>
              <a:rPr lang="ru-RU" b="1" dirty="0"/>
              <a:t>а также, насколько это возможно, право знать своих родителей и право на их заботу. </a:t>
            </a:r>
            <a:endParaRPr lang="ru-RU" b="1" dirty="0" smtClean="0"/>
          </a:p>
          <a:p>
            <a:endParaRPr lang="ru-RU" b="1" dirty="0"/>
          </a:p>
          <a:p>
            <a:r>
              <a:rPr lang="ru-RU" dirty="0" smtClean="0"/>
              <a:t> Право </a:t>
            </a:r>
            <a:r>
              <a:rPr lang="ru-RU" dirty="0"/>
              <a:t>первое - на имя,</a:t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Знать </a:t>
            </a:r>
            <a:r>
              <a:rPr lang="ru-RU" dirty="0"/>
              <a:t>родителей своих</a:t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И</a:t>
            </a:r>
            <a:r>
              <a:rPr lang="ru-RU" dirty="0"/>
              <a:t>, конечно, быть любимым,</a:t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Жить </a:t>
            </a:r>
            <a:r>
              <a:rPr lang="ru-RU" dirty="0"/>
              <a:t>в семье, среди родных.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858285"/>
            <a:ext cx="2609354" cy="331236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130" y="2348880"/>
            <a:ext cx="237626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5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Вторник – «Мой дом, моя семья»</a:t>
            </a:r>
          </a:p>
          <a:p>
            <a:pPr algn="ctr"/>
            <a:r>
              <a:rPr lang="ru-RU" b="1" dirty="0"/>
              <a:t>Это право является одним из важнейших прав ребенка, поскольку воспитание в семье имеет чрезвычайно важное значение для его физического и нравственного становления. В процессе воспитания ребенка принимают участие, как правило, все взрослые члены семьи, однако ответственность за воспитание детей возлагается на его </a:t>
            </a:r>
            <a:r>
              <a:rPr lang="ru-RU" b="1" dirty="0" smtClean="0"/>
              <a:t>родителей.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dirty="0" smtClean="0"/>
              <a:t>Право </a:t>
            </a:r>
            <a:r>
              <a:rPr lang="ru-RU" dirty="0"/>
              <a:t>дом иметь уютный,</a:t>
            </a:r>
            <a:br>
              <a:rPr lang="ru-RU" dirty="0"/>
            </a:br>
            <a:r>
              <a:rPr lang="ru-RU" dirty="0" smtClean="0"/>
              <a:t>    Где </a:t>
            </a:r>
            <a:r>
              <a:rPr lang="ru-RU" dirty="0"/>
              <a:t>всегда поймут, </a:t>
            </a:r>
            <a:r>
              <a:rPr lang="ru-RU" dirty="0" smtClean="0"/>
              <a:t>поддержат,</a:t>
            </a:r>
            <a:endParaRPr lang="ru-RU" dirty="0"/>
          </a:p>
          <a:p>
            <a:pPr algn="ctr"/>
            <a:r>
              <a:rPr lang="ru-RU" dirty="0" smtClean="0"/>
              <a:t>Где </a:t>
            </a:r>
            <a:r>
              <a:rPr lang="ru-RU" dirty="0"/>
              <a:t>счастливые </a:t>
            </a:r>
            <a:r>
              <a:rPr lang="ru-RU" dirty="0" smtClean="0"/>
              <a:t>минуты</a:t>
            </a:r>
            <a:endParaRPr lang="ru-RU" dirty="0"/>
          </a:p>
          <a:p>
            <a:pPr algn="ctr"/>
            <a:r>
              <a:rPr lang="ru-RU" dirty="0" smtClean="0"/>
              <a:t> </a:t>
            </a:r>
            <a:r>
              <a:rPr lang="ru-RU" dirty="0"/>
              <a:t>Дарят веру и надежду.</a:t>
            </a:r>
          </a:p>
          <a:p>
            <a:pPr algn="ctr"/>
            <a:endParaRPr lang="ru-RU" sz="15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2656"/>
            <a:ext cx="1998222" cy="26642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0648"/>
            <a:ext cx="2784309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31078"/>
            <a:ext cx="2232248" cy="16741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40968"/>
            <a:ext cx="326436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3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900" b="1" dirty="0" smtClean="0">
                <a:solidFill>
                  <a:srgbClr val="FF0000"/>
                </a:solidFill>
              </a:rPr>
              <a:t>Среда – «Семья»</a:t>
            </a:r>
            <a:r>
              <a:rPr lang="ru-RU" sz="1900" dirty="0"/>
              <a:t> </a:t>
            </a:r>
            <a:endParaRPr lang="ru-RU" sz="1900" dirty="0" smtClean="0"/>
          </a:p>
          <a:p>
            <a:pPr algn="just"/>
            <a:r>
              <a:rPr lang="ru-RU" b="1" dirty="0" smtClean="0"/>
              <a:t>Обогащение </a:t>
            </a:r>
            <a:r>
              <a:rPr lang="ru-RU" b="1" dirty="0"/>
              <a:t>социально- игрового опыта между детьми; развитие игровых умений по сюжету «Семья».</a:t>
            </a:r>
          </a:p>
          <a:p>
            <a:r>
              <a:rPr lang="ru-RU" b="1" dirty="0"/>
              <a:t>Программное содержание:</a:t>
            </a:r>
          </a:p>
          <a:p>
            <a:r>
              <a:rPr lang="ru-RU" b="1" dirty="0"/>
              <a:t>Закреплять представления детей о семье, об обязанностях членов семьи.</a:t>
            </a:r>
          </a:p>
          <a:p>
            <a:r>
              <a:rPr lang="ru-RU" b="1" dirty="0"/>
              <a:t>Развивать интерес к игре.</a:t>
            </a:r>
          </a:p>
          <a:p>
            <a:r>
              <a:rPr lang="ru-RU" b="1" dirty="0"/>
              <a:t>Продолжать учить детей распределять роли и действовать согласно принятой на себя роли, развивать сюжет.</a:t>
            </a:r>
          </a:p>
          <a:p>
            <a:r>
              <a:rPr lang="ru-RU" b="1" dirty="0"/>
              <a:t>Побуждать детей к творческому воспроизведению в игре быта семьи</a:t>
            </a:r>
            <a:r>
              <a:rPr lang="ru-RU" dirty="0"/>
              <a:t>.</a:t>
            </a:r>
          </a:p>
          <a:p>
            <a:pPr algn="ctr"/>
            <a:r>
              <a:rPr lang="ru-RU" dirty="0" smtClean="0"/>
              <a:t>На </a:t>
            </a:r>
            <a:r>
              <a:rPr lang="ru-RU" dirty="0"/>
              <a:t>любовь имеют право</a:t>
            </a:r>
            <a:br>
              <a:rPr lang="ru-RU" dirty="0"/>
            </a:br>
            <a:r>
              <a:rPr lang="ru-RU" dirty="0"/>
              <a:t>Все ребята на Земле,</a:t>
            </a:r>
            <a:br>
              <a:rPr lang="ru-RU" dirty="0"/>
            </a:br>
            <a:r>
              <a:rPr lang="ru-RU" dirty="0"/>
              <a:t>На заботу и на ласку,</a:t>
            </a:r>
            <a:br>
              <a:rPr lang="ru-RU" dirty="0"/>
            </a:br>
            <a:r>
              <a:rPr lang="ru-RU" dirty="0"/>
              <a:t>Право жить в своей семье.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8363"/>
            <a:ext cx="2232248" cy="297633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01008"/>
            <a:ext cx="2889321" cy="2166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89021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7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Четверг – «Наши руки не для скуки»</a:t>
            </a:r>
          </a:p>
          <a:p>
            <a:r>
              <a:rPr lang="ru-RU" b="1" dirty="0"/>
              <a:t>Ввести понятие  «образование» беседа о необходимости и значимости образования. Знакомство детей с правом  на обучение и образование о преимуществе образованных людей над образованными.</a:t>
            </a:r>
          </a:p>
          <a:p>
            <a:endParaRPr lang="ru-RU" sz="1800" b="1" dirty="0" smtClean="0">
              <a:solidFill>
                <a:srgbClr val="FF0000"/>
              </a:solidFill>
            </a:endParaRPr>
          </a:p>
          <a:p>
            <a:r>
              <a:rPr lang="ru-RU" dirty="0"/>
              <a:t>Есть в Конвенции ООН</a:t>
            </a:r>
            <a:br>
              <a:rPr lang="ru-RU" dirty="0"/>
            </a:br>
            <a:r>
              <a:rPr lang="ru-RU" dirty="0" smtClean="0"/>
              <a:t>На </a:t>
            </a:r>
            <a:r>
              <a:rPr lang="ru-RU" dirty="0"/>
              <a:t>учебу право - </a:t>
            </a:r>
            <a:br>
              <a:rPr lang="ru-RU" dirty="0"/>
            </a:br>
            <a:r>
              <a:rPr lang="ru-RU" dirty="0" smtClean="0"/>
              <a:t>Очень </a:t>
            </a:r>
            <a:r>
              <a:rPr lang="ru-RU" dirty="0"/>
              <a:t>нужный всем закон- </a:t>
            </a:r>
            <a:br>
              <a:rPr lang="ru-RU" dirty="0"/>
            </a:br>
            <a:r>
              <a:rPr lang="ru-RU" dirty="0" smtClean="0"/>
              <a:t>Он </a:t>
            </a:r>
            <a:r>
              <a:rPr lang="ru-RU" dirty="0"/>
              <a:t>один из главных.</a:t>
            </a:r>
          </a:p>
          <a:p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4664"/>
            <a:ext cx="1961282" cy="261504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7836"/>
            <a:ext cx="3456384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84984"/>
            <a:ext cx="3384375" cy="253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2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Пятница – «Нам весело живется»</a:t>
            </a:r>
          </a:p>
          <a:p>
            <a:pPr algn="ctr"/>
            <a:endParaRPr lang="ru-RU" sz="1800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/>
              <a:t>Ребенок имеет право на игры, отдых и </a:t>
            </a:r>
            <a:r>
              <a:rPr lang="ru-RU" b="1" dirty="0" smtClean="0"/>
              <a:t>досуг</a:t>
            </a:r>
          </a:p>
          <a:p>
            <a:pPr algn="ctr"/>
            <a:r>
              <a:rPr lang="ru-RU" b="1" dirty="0"/>
              <a:t/>
            </a:r>
            <a:br>
              <a:rPr lang="ru-RU" b="1" dirty="0"/>
            </a:br>
            <a:endParaRPr lang="ru-RU" b="1" dirty="0" smtClean="0"/>
          </a:p>
          <a:p>
            <a:pPr algn="ctr"/>
            <a:r>
              <a:rPr lang="ru-RU" dirty="0" smtClean="0"/>
              <a:t>Бабушка </a:t>
            </a:r>
            <a:r>
              <a:rPr lang="ru-RU" dirty="0"/>
              <a:t>не прыгает, дедушка </a:t>
            </a:r>
            <a:r>
              <a:rPr lang="ru-RU" dirty="0" smtClean="0"/>
              <a:t>не скачет</a:t>
            </a:r>
            <a:r>
              <a:rPr lang="ru-RU" dirty="0"/>
              <a:t>. </a:t>
            </a:r>
            <a:endParaRPr lang="ru-RU" dirty="0" smtClean="0"/>
          </a:p>
          <a:p>
            <a:pPr algn="ctr"/>
            <a:r>
              <a:rPr lang="ru-RU" dirty="0" smtClean="0"/>
              <a:t>Это </a:t>
            </a:r>
            <a:r>
              <a:rPr lang="ru-RU" dirty="0"/>
              <a:t>для Конвенции ничего не значит. </a:t>
            </a:r>
            <a:br>
              <a:rPr lang="ru-RU" dirty="0"/>
            </a:br>
            <a:r>
              <a:rPr lang="ru-RU" dirty="0"/>
              <a:t>Положено ребенку расти, шуметь, играть. 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права этого никто не может отобрать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632"/>
            <a:ext cx="2808312" cy="187220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77072"/>
            <a:ext cx="2386192" cy="1590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38" y="4012829"/>
            <a:ext cx="2578920" cy="1719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2555776" cy="19168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04" y="116632"/>
            <a:ext cx="240026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7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56792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dver Gothic" panose="020B0500000000000000" pitchFamily="34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Adver Gothic" panose="020B0500000000000000" pitchFamily="34" charset="0"/>
              </a:rPr>
              <a:t>РЕБЕНОК – дар любви. </a:t>
            </a:r>
            <a:br>
              <a:rPr lang="ru-RU" sz="3200" b="1" dirty="0">
                <a:solidFill>
                  <a:srgbClr val="FF0000"/>
                </a:solidFill>
                <a:latin typeface="Adver Gothic" panose="020B0500000000000000" pitchFamily="34" charset="0"/>
              </a:rPr>
            </a:br>
            <a:r>
              <a:rPr lang="ru-RU" sz="3200" b="1" dirty="0">
                <a:solidFill>
                  <a:srgbClr val="FF0000"/>
                </a:solidFill>
                <a:latin typeface="Adver Gothic" panose="020B0500000000000000" pitchFamily="34" charset="0"/>
              </a:rPr>
              <a:t>Храни его и с ним живи </a:t>
            </a:r>
            <a:br>
              <a:rPr lang="ru-RU" sz="3200" b="1" dirty="0">
                <a:solidFill>
                  <a:srgbClr val="FF0000"/>
                </a:solidFill>
                <a:latin typeface="Adver Gothic" panose="020B0500000000000000" pitchFamily="34" charset="0"/>
              </a:rPr>
            </a:br>
            <a:r>
              <a:rPr lang="ru-RU" sz="3200" b="1" dirty="0">
                <a:solidFill>
                  <a:srgbClr val="FF0000"/>
                </a:solidFill>
                <a:latin typeface="Adver Gothic" panose="020B0500000000000000" pitchFamily="34" charset="0"/>
              </a:rPr>
              <a:t>В единстве и созвучье тонком. </a:t>
            </a:r>
            <a:br>
              <a:rPr lang="ru-RU" sz="3200" b="1" dirty="0">
                <a:solidFill>
                  <a:srgbClr val="FF0000"/>
                </a:solidFill>
                <a:latin typeface="Adver Gothic" panose="020B0500000000000000" pitchFamily="34" charset="0"/>
              </a:rPr>
            </a:br>
            <a:r>
              <a:rPr lang="ru-RU" sz="3200" b="1" dirty="0">
                <a:solidFill>
                  <a:srgbClr val="FF0000"/>
                </a:solidFill>
                <a:latin typeface="Adver Gothic" panose="020B0500000000000000" pitchFamily="34" charset="0"/>
              </a:rPr>
              <a:t>ТЫ отвечаешь за РЕБЕНКА!»</a:t>
            </a:r>
          </a:p>
        </p:txBody>
      </p:sp>
    </p:spTree>
    <p:extLst>
      <p:ext uri="{BB962C8B-B14F-4D97-AF65-F5344CB8AC3E}">
        <p14:creationId xmlns:p14="http://schemas.microsoft.com/office/powerpoint/2010/main" val="2247934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</TotalTime>
  <Words>220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Adver Gothic</vt:lpstr>
      <vt:lpstr>Franklin Gothic Book</vt:lpstr>
      <vt:lpstr>Franklin Gothic Medium</vt:lpstr>
      <vt:lpstr>Wingdings 2</vt:lpstr>
      <vt:lpstr>Трек</vt:lpstr>
      <vt:lpstr>Воспитатели: Кренделева  м.с.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Воспитатели: Кренделева  м.с.                    Кулинич м.д.</dc:title>
  <dc:creator>Малинка</dc:creator>
  <cp:lastModifiedBy>Microsoft Office</cp:lastModifiedBy>
  <cp:revision>13</cp:revision>
  <dcterms:created xsi:type="dcterms:W3CDTF">2013-11-16T17:47:34Z</dcterms:created>
  <dcterms:modified xsi:type="dcterms:W3CDTF">2015-10-25T17:18:18Z</dcterms:modified>
</cp:coreProperties>
</file>