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00" r:id="rId3"/>
    <p:sldId id="301" r:id="rId4"/>
    <p:sldId id="302" r:id="rId5"/>
    <p:sldId id="304" r:id="rId6"/>
    <p:sldId id="305" r:id="rId7"/>
    <p:sldId id="297" r:id="rId8"/>
    <p:sldId id="292" r:id="rId9"/>
    <p:sldId id="293" r:id="rId10"/>
    <p:sldId id="294" r:id="rId11"/>
    <p:sldId id="296" r:id="rId12"/>
    <p:sldId id="299" r:id="rId13"/>
    <p:sldId id="295" r:id="rId14"/>
    <p:sldId id="298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  <a:srgbClr val="FFFFC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7E1A-6772-45E2-BD12-FE3AAC25A540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46303-1F3B-455E-8510-010316FBB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9F21-FD19-468F-89AF-AED401EB028C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0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5DFC-7563-4138-9315-4479012842F2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AF7F-FC4B-4D6C-B826-66A1D82BDC8B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80D1-BBF7-46BC-9B06-A08677CEBE8B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4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1B0BF-FB8A-4583-9A03-6F67B885A37B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7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54AE-A4CF-4F37-9415-36645734A3DC}" type="datetime1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2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194D6-1B69-4056-8B52-C5CF070A2BC2}" type="datetime1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9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B750-4095-4ACC-A175-47057727FA30}" type="datetime1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6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C85A-D5DE-440D-A79D-718FEC352262}" type="datetime1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02AEF-00E2-481B-A4FB-CB56292CC2D3}" type="datetime1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0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751E-674A-41EA-9543-AF3278C805AB}" type="datetime1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B63B-8EF7-449E-9055-E930ED2E78FB}" type="datetime1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50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922" y="0"/>
            <a:ext cx="9427213" cy="70706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2274838"/>
            <a:ext cx="4950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95987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«Золушка»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20770" y="5869662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Васильева Т.В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15" y="0"/>
            <a:ext cx="9179416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93853" y="620688"/>
            <a:ext cx="7920880" cy="5616624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этой удивительной гимнастики можно вылечить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системы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 - сосудистые заболевания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бронхиальную астму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гайморит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сахарный диабет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неврологического характера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вернуть потерянный голос 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ильное заикание у детей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8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36" y="0"/>
            <a:ext cx="915083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5612130"/>
            <a:ext cx="394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E:\SAM_1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4424354" cy="29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5164" y="2950160"/>
            <a:ext cx="2328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7"/>
            <a:ext cx="584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режимных моментов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E:\фото васильева\SAM_14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183"/>
            <a:ext cx="4479362" cy="31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452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57752" y="5612130"/>
            <a:ext cx="39433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4665" y="638979"/>
            <a:ext cx="5846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непосредственно образовательной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фото васильева\SAM_1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098934" cy="339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фото васильева\SAM_14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81" y="3284984"/>
            <a:ext cx="4913743" cy="32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0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88" y="0"/>
            <a:ext cx="9171587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620688"/>
            <a:ext cx="8082786" cy="5845184"/>
          </a:xfrm>
          <a:prstGeom prst="roundRect">
            <a:avLst/>
          </a:prstGeom>
          <a:solidFill>
            <a:srgbClr val="FFFFFF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применения данной методики мы ожидаем следующие результаты: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-снижение заболеваемости детей;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-укрепление иммунитета;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-восстановление дыхания через нос;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-улучшение речевого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дыхания.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фото васильева\SAM_1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609"/>
            <a:ext cx="4580638" cy="305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SAM_1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36" y="1369655"/>
            <a:ext cx="3816424" cy="505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93822" y="6926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E:\фото васильева\SAM_1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3764"/>
            <a:ext cx="4580638" cy="28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600079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ascadeUp">
              <a:avLst/>
            </a:prstTxWarp>
          </a:bodyPr>
          <a:lstStyle/>
          <a:p>
            <a:pPr algn="ctr">
              <a:defRPr/>
            </a:pP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6571" y="0"/>
            <a:ext cx="9470571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428604"/>
            <a:ext cx="8501092" cy="6000792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endParaRPr lang="ru-RU" sz="3200" b="1" i="1" dirty="0" smtClean="0">
              <a:solidFill>
                <a:schemeClr val="tx1"/>
              </a:solidFill>
            </a:endParaRPr>
          </a:p>
          <a:p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о здоровье — </a:t>
            </a:r>
          </a:p>
          <a:p>
            <a:pPr marL="82296" indent="0">
              <a:buNone/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714356"/>
            <a:ext cx="23923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470571" cy="6858000"/>
          </a:xfrm>
          <a:prstGeom prst="rect">
            <a:avLst/>
          </a:prstGeom>
          <a:solidFill>
            <a:srgbClr val="FFFFCC">
              <a:alpha val="47059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04664"/>
            <a:ext cx="7560839" cy="6048672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проблема сохранения и укрепления здоровья детей является как никогда ранее актуальной. Это объясняется тем, что к ним предъявляются весьма высокие требования, соответствовать которым могут только здоровые дети. А о здоровье можно говорить не только при отсутствии каких-либо заболеваний, но и при условии гармоничного нервно-психологического развития, высокой умственной и физической работоспособности.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должно постоянно осваивать комплекс мер, направленных на сохранение здоровья ребёнка на всех этапах его обучения и развития.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разнообразные формы и виды деятельности, направленные на сохранение и укрепление здоровья воспитанников. Их комплекс получил в настоящее время  общее название «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технологии».</a:t>
            </a:r>
          </a:p>
        </p:txBody>
      </p:sp>
    </p:spTree>
    <p:extLst>
      <p:ext uri="{BB962C8B-B14F-4D97-AF65-F5344CB8AC3E}">
        <p14:creationId xmlns:p14="http://schemas.microsoft.com/office/powerpoint/2010/main" val="18885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470571" cy="6858000"/>
          </a:xfrm>
          <a:prstGeom prst="rect">
            <a:avLst/>
          </a:prstGeom>
          <a:solidFill>
            <a:srgbClr val="FFFFCC">
              <a:alpha val="47059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980728"/>
            <a:ext cx="7560839" cy="4680520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в дошкольном образовании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4666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243" y="0"/>
            <a:ext cx="9470571" cy="6858000"/>
          </a:xfrm>
          <a:prstGeom prst="rect">
            <a:avLst/>
          </a:prstGeom>
          <a:solidFill>
            <a:srgbClr val="FFFFCC">
              <a:alpha val="47059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404664"/>
            <a:ext cx="7560839" cy="6048672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49757"/>
              </p:ext>
            </p:extLst>
          </p:nvPr>
        </p:nvGraphicFramePr>
        <p:xfrm>
          <a:off x="1115616" y="620688"/>
          <a:ext cx="6504384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2192"/>
                <a:gridCol w="3252192"/>
              </a:tblGrid>
              <a:tr h="96463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Цели здоровьесберегающих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образовательных технологий: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Задачи здоровьесберегающих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образовательных технологий: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4793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создание условий для</a:t>
                      </a:r>
                    </a:p>
                    <a:p>
                      <a:r>
                        <a:rPr lang="ru-RU" dirty="0" smtClean="0"/>
                        <a:t>развития, обучения, оздоровления</a:t>
                      </a:r>
                    </a:p>
                    <a:p>
                      <a:r>
                        <a:rPr lang="ru-RU" dirty="0" smtClean="0"/>
                        <a:t>детей</a:t>
                      </a:r>
                    </a:p>
                    <a:p>
                      <a:r>
                        <a:rPr lang="ru-RU" dirty="0" smtClean="0"/>
                        <a:t>• сохранение здоровья детей и</a:t>
                      </a:r>
                    </a:p>
                    <a:p>
                      <a:r>
                        <a:rPr lang="ru-RU" dirty="0" smtClean="0"/>
                        <a:t>повышение двигательной</a:t>
                      </a:r>
                    </a:p>
                    <a:p>
                      <a:r>
                        <a:rPr lang="ru-RU" dirty="0" smtClean="0"/>
                        <a:t>активности и умственной</a:t>
                      </a:r>
                    </a:p>
                    <a:p>
                      <a:r>
                        <a:rPr lang="ru-RU" dirty="0" smtClean="0"/>
                        <a:t>работоспособности</a:t>
                      </a:r>
                    </a:p>
                    <a:p>
                      <a:r>
                        <a:rPr lang="ru-RU" dirty="0" smtClean="0"/>
                        <a:t>• создание положительного</a:t>
                      </a:r>
                    </a:p>
                    <a:p>
                      <a:r>
                        <a:rPr lang="ru-RU" dirty="0" smtClean="0"/>
                        <a:t>эмоционального настроя и снятие</a:t>
                      </a:r>
                    </a:p>
                    <a:p>
                      <a:r>
                        <a:rPr lang="ru-RU" dirty="0" smtClean="0"/>
                        <a:t>психоэмоционального напряжения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обеспечить дошкольнику возможность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сохранения здоровья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сформировать у него необходимые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знания, умения и навыки ЗОЖ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научить использовать полученные знания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 повседневной жизни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86"/>
            <a:ext cx="9453328" cy="6845514"/>
          </a:xfrm>
          <a:prstGeom prst="rect">
            <a:avLst/>
          </a:prstGeom>
          <a:solidFill>
            <a:srgbClr val="FFFFCC">
              <a:alpha val="47059"/>
            </a:srgbClr>
          </a:soli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3" y="980728"/>
            <a:ext cx="7560839" cy="4896544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1366" y="112474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здоровьесберегающей работы: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5342" y="2564904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 спортивные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после сна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самомассаж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по методике А.Н Стрельниковой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291" y="12536"/>
            <a:ext cx="9756291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1052736"/>
            <a:ext cx="7776864" cy="5040560"/>
          </a:xfrm>
          <a:prstGeom prst="roundRect">
            <a:avLst/>
          </a:prstGeom>
          <a:solidFill>
            <a:srgbClr val="FFFFFF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А. Н.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Стрельниковой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одной из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популярных методик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 организма. Ее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и важным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является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форсированного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вдоха и вовлечение самой мощной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мышцы – диафрагмы.</a:t>
            </a:r>
          </a:p>
        </p:txBody>
      </p:sp>
    </p:spTree>
    <p:extLst>
      <p:ext uri="{BB962C8B-B14F-4D97-AF65-F5344CB8AC3E}">
        <p14:creationId xmlns:p14="http://schemas.microsoft.com/office/powerpoint/2010/main" val="31616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291" y="12536"/>
            <a:ext cx="9756291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620688"/>
            <a:ext cx="8280920" cy="5760640"/>
          </a:xfrm>
          <a:prstGeom prst="roundRect">
            <a:avLst/>
          </a:prstGeom>
          <a:solidFill>
            <a:schemeClr val="bg1">
              <a:alpha val="4705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на организм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Основной задачей дыхательной гимнастики Стрельниковой является нарушение альвеолярного барьера для усиления обмена газов в легочных альвеолах.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гимнастика тренирует всю дыхательную систему, прежде всего легочную ткань, диафрагму, мышцы гортани и носоглотки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9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AppData\Local\Temp\Rar$DI06.620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44" y="0"/>
            <a:ext cx="9159944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260648"/>
            <a:ext cx="8621588" cy="6480720"/>
          </a:xfrm>
          <a:prstGeom prst="roundRect">
            <a:avLst/>
          </a:prstGeom>
          <a:solidFill>
            <a:schemeClr val="bg1">
              <a:alpha val="47059"/>
            </a:schemeClr>
          </a:solidFill>
          <a:ln>
            <a:solidFill>
              <a:srgbClr val="385D8A">
                <a:alpha val="47059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гимнастика, разработанная А.  Н. Стрельниковой, способствует: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активности, подвижности тела;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ликвидации венозного полнокровия в органах грудной и брюшной полостей;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обеспечению вентиляции легких с одновременным массирующим действием мускулатуры органов брюшной полости;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тренировке и стимуляции отдельных мышц и их групп, необходимых для сужения проходов в различных органах и системах – дыхательной, мочевыделительной, пищеварительной, половых органах, кровеносных и лимфатических сосудах, органах зрения</a:t>
            </a:r>
            <a:r>
              <a:rPr lang="ru-RU" sz="2400" dirty="0">
                <a:solidFill>
                  <a:schemeClr val="tx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5423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458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Компьютер</cp:lastModifiedBy>
  <cp:revision>67</cp:revision>
  <dcterms:created xsi:type="dcterms:W3CDTF">2015-01-26T17:41:23Z</dcterms:created>
  <dcterms:modified xsi:type="dcterms:W3CDTF">2015-10-07T14:41:07Z</dcterms:modified>
</cp:coreProperties>
</file>