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63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арья\Desktop\картинки\03labejri1306744646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9" y="39137"/>
            <a:ext cx="9999380" cy="68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адпись 2"/>
          <p:cNvSpPr txBox="1">
            <a:spLocks noChangeArrowheads="1"/>
          </p:cNvSpPr>
          <p:nvPr/>
        </p:nvSpPr>
        <p:spPr bwMode="auto">
          <a:xfrm>
            <a:off x="1115616" y="1458596"/>
            <a:ext cx="7562031" cy="20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i="1" kern="1200" spc="50" dirty="0">
                <a:ln w="6744" cap="flat" cmpd="sng" algn="ctr">
                  <a:solidFill>
                    <a:srgbClr val="06111E">
                      <a:alpha val="6000"/>
                    </a:srgbClr>
                  </a:solidFill>
                  <a:prstDash val="solid"/>
                  <a:round/>
                </a:ln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50927" dist="38481" dir="13500000" sx="0" sy="0">
                    <a:srgbClr val="000000">
                      <a:alpha val="60000"/>
                    </a:srgbClr>
                  </a:outerShdw>
                </a:effectLst>
                <a:latin typeface="Calibri"/>
                <a:ea typeface="Calibri"/>
              </a:rPr>
              <a:t>Бажов П. П. «Серебряное копытце»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971600" y="4301821"/>
            <a:ext cx="7562031" cy="132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i="1" kern="1200" spc="50" dirty="0" smtClean="0">
                <a:ln w="6744" cap="flat" cmpd="sng" algn="ctr">
                  <a:solidFill>
                    <a:srgbClr val="06111E">
                      <a:alpha val="6000"/>
                    </a:srgbClr>
                  </a:solidFill>
                  <a:prstDash val="solid"/>
                  <a:round/>
                </a:ln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50927" dist="38481" dir="13500000" sx="0" sy="0">
                    <a:srgbClr val="000000">
                      <a:alpha val="60000"/>
                    </a:srgbClr>
                  </a:outerShdw>
                </a:effectLst>
                <a:latin typeface="Calibri"/>
                <a:ea typeface="Calibri"/>
              </a:rPr>
              <a:t>Романова С. А. МКОУ «Киреевский лицей»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925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Дарья\Desktop\картинки\03labejri1306744646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9" y="39137"/>
            <a:ext cx="9999380" cy="68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арья\Desktop\картинки\Безымянный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4464"/>
            <a:ext cx="8316416" cy="5760640"/>
          </a:xfrm>
          <a:prstGeom prst="rect">
            <a:avLst/>
          </a:prstGeom>
          <a:noFill/>
          <a:effectLst>
            <a:glow rad="1714500">
              <a:schemeClr val="tx2">
                <a:lumMod val="60000"/>
                <a:lumOff val="40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2771800" y="4906055"/>
            <a:ext cx="5979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5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ы с л е ж и в а </a:t>
            </a:r>
            <a:r>
              <a:rPr lang="ru-RU" sz="5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</a:t>
            </a:r>
            <a:endParaRPr lang="ru-RU" sz="5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096" y="1895773"/>
            <a:ext cx="2388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5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ошк</a:t>
            </a:r>
            <a:r>
              <a:rPr lang="ru-RU" sz="5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</a:t>
            </a:r>
            <a:endParaRPr lang="ru-RU" sz="5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2912040"/>
            <a:ext cx="2746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 о ж к и</a:t>
            </a:r>
            <a:endParaRPr lang="ru-RU" sz="5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5161" y="3933056"/>
            <a:ext cx="3073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5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р о та</a:t>
            </a:r>
            <a:endParaRPr lang="ru-RU" sz="5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980725"/>
            <a:ext cx="3722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5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 л а г  а н</a:t>
            </a:r>
            <a:endParaRPr lang="ru-RU" sz="5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9500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Дарья\Desktop\картинки\03labejri1306744646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198" y="0"/>
            <a:ext cx="9999380" cy="68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1183259" y="0"/>
            <a:ext cx="2520280" cy="118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600" b="1" i="1" u="sng" kern="1200" spc="50" dirty="0">
                <a:ln w="6744" cap="flat" cmpd="sng" algn="ctr">
                  <a:solidFill>
                    <a:srgbClr val="06111E">
                      <a:alpha val="6000"/>
                    </a:srgbClr>
                  </a:solidFill>
                  <a:prstDash val="solid"/>
                  <a:round/>
                </a:ln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50927" dist="38481" dir="13500000" sx="0" sy="0">
                    <a:srgbClr val="000000">
                      <a:alpha val="60000"/>
                    </a:srgbClr>
                  </a:outerShdw>
                </a:effectLst>
                <a:latin typeface="Calibri"/>
                <a:ea typeface="Calibri"/>
              </a:rPr>
              <a:t>Сказ</a:t>
            </a:r>
            <a:endParaRPr lang="ru-RU" sz="6600" u="sng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5734311" y="609169"/>
            <a:ext cx="3163894" cy="126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600" b="1" i="1" u="sng" kern="1200" spc="50" dirty="0">
                <a:ln w="6744" cap="flat" cmpd="sng" algn="ctr">
                  <a:solidFill>
                    <a:srgbClr val="06111E">
                      <a:alpha val="6000"/>
                    </a:srgbClr>
                  </a:solidFill>
                  <a:prstDash val="solid"/>
                  <a:round/>
                </a:ln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50927" dist="38481" dir="13500000" sx="0" sy="0">
                    <a:srgbClr val="000000">
                      <a:alpha val="60000"/>
                    </a:srgbClr>
                  </a:outerShdw>
                </a:effectLst>
                <a:latin typeface="Calibri"/>
                <a:ea typeface="Calibri"/>
              </a:rPr>
              <a:t>Сказка</a:t>
            </a:r>
            <a:endParaRPr lang="ru-RU" sz="6600" u="sng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Блок-схема: внутренняя память 6"/>
          <p:cNvSpPr/>
          <p:nvPr/>
        </p:nvSpPr>
        <p:spPr>
          <a:xfrm>
            <a:off x="179512" y="1443284"/>
            <a:ext cx="4087713" cy="4315742"/>
          </a:xfrm>
          <a:prstGeom prst="flowChartInternalStorage">
            <a:avLst/>
          </a:prstGeom>
          <a:noFill/>
          <a:ln w="88900" cmpd="thinThick">
            <a:gradFill>
              <a:gsLst>
                <a:gs pos="49000">
                  <a:schemeClr val="tx2">
                    <a:lumMod val="40000"/>
                    <a:lumOff val="60000"/>
                  </a:schemeClr>
                </a:gs>
                <a:gs pos="0">
                  <a:schemeClr val="bg1"/>
                </a:gs>
                <a:gs pos="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-вымысел;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о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браз рассказчика;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г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ерои – добрые или злые</a:t>
            </a:r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.</a:t>
            </a:r>
            <a:endParaRPr lang="ru-RU" sz="1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9" name="Блок-схема: внутренняя память 8"/>
          <p:cNvSpPr/>
          <p:nvPr/>
        </p:nvSpPr>
        <p:spPr>
          <a:xfrm>
            <a:off x="4810492" y="2180654"/>
            <a:ext cx="4087713" cy="4315742"/>
          </a:xfrm>
          <a:prstGeom prst="flowChartInternalStorage">
            <a:avLst/>
          </a:prstGeom>
          <a:noFill/>
          <a:ln w="88900" cmpd="thinThick">
            <a:gradFill>
              <a:gsLst>
                <a:gs pos="49000">
                  <a:schemeClr val="tx2">
                    <a:lumMod val="40000"/>
                    <a:lumOff val="60000"/>
                  </a:schemeClr>
                </a:gs>
                <a:gs pos="0">
                  <a:schemeClr val="bg1"/>
                </a:gs>
                <a:gs pos="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-реальная основа;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-нет образа рассказчика;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-нет деления героев.</a:t>
            </a:r>
            <a:endParaRPr lang="ru-RU" sz="1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52360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арья\Desktop\картинки\03labejri1306744646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1335108" y="188640"/>
            <a:ext cx="6915150" cy="121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i="1" kern="1200" spc="50" dirty="0">
                <a:ln w="6744" cap="flat" cmpd="sng" algn="ctr">
                  <a:solidFill>
                    <a:srgbClr val="06111E">
                      <a:alpha val="6000"/>
                    </a:srgbClr>
                  </a:solidFill>
                  <a:prstDash val="solid"/>
                  <a:round/>
                </a:ln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50927" dist="38481" dir="13500000" sx="0" sy="0">
                    <a:srgbClr val="000000">
                      <a:alpha val="60000"/>
                    </a:srgbClr>
                  </a:outerShdw>
                </a:effectLst>
                <a:latin typeface="Calibri"/>
                <a:ea typeface="Calibri"/>
              </a:rPr>
              <a:t>План урока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251520" y="1628800"/>
            <a:ext cx="864096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4400" b="1" i="1" kern="1200" spc="50" dirty="0">
                <a:ln w="6744" cap="flat" cmpd="sng" algn="ctr">
                  <a:solidFill>
                    <a:srgbClr val="06111E">
                      <a:alpha val="6000"/>
                    </a:srgbClr>
                  </a:solidFill>
                  <a:prstDash val="solid"/>
                  <a:round/>
                </a:ln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50927" dist="38481" dir="13500000" sx="0" sy="0">
                    <a:srgbClr val="000000">
                      <a:alpha val="60000"/>
                    </a:srgbClr>
                  </a:outerShdw>
                </a:effectLst>
                <a:latin typeface="Calibri"/>
                <a:ea typeface="Calibri"/>
              </a:rPr>
              <a:t>-Жизнь и творчество П.П. Бажова.</a:t>
            </a:r>
            <a:endParaRPr lang="ru-RU" sz="4400" dirty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400" b="1" i="1" kern="1200" spc="50" dirty="0">
                <a:ln w="6744" cap="flat" cmpd="sng" algn="ctr">
                  <a:solidFill>
                    <a:srgbClr val="06111E">
                      <a:alpha val="6000"/>
                    </a:srgbClr>
                  </a:solidFill>
                  <a:prstDash val="solid"/>
                  <a:round/>
                </a:ln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50927" dist="38481" dir="13500000" sx="0" sy="0">
                    <a:srgbClr val="000000">
                      <a:alpha val="60000"/>
                    </a:srgbClr>
                  </a:outerShdw>
                </a:effectLst>
                <a:latin typeface="Calibri"/>
                <a:ea typeface="Calibri"/>
              </a:rPr>
              <a:t> -Знакомство с новыми словами.</a:t>
            </a:r>
            <a:endParaRPr lang="ru-RU" sz="4400" dirty="0"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i="1" kern="1200" spc="50" dirty="0">
                <a:ln w="6744" cap="flat" cmpd="sng" algn="ctr">
                  <a:solidFill>
                    <a:srgbClr val="06111E">
                      <a:alpha val="6000"/>
                    </a:srgbClr>
                  </a:solidFill>
                  <a:prstDash val="solid"/>
                  <a:round/>
                </a:ln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50927" dist="38481" dir="13500000" sx="0" sy="0">
                    <a:srgbClr val="000000">
                      <a:alpha val="60000"/>
                    </a:srgbClr>
                  </a:outerShdw>
                </a:effectLst>
                <a:latin typeface="Calibri"/>
                <a:ea typeface="Calibri"/>
              </a:rPr>
              <a:t> - Выразительное чтение.</a:t>
            </a:r>
            <a:endParaRPr lang="ru-RU" sz="4400" dirty="0"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i="1" kern="1200" spc="50" dirty="0">
                <a:ln w="6744" cap="flat" cmpd="sng" algn="ctr">
                  <a:solidFill>
                    <a:srgbClr val="06111E">
                      <a:alpha val="6000"/>
                    </a:srgbClr>
                  </a:solidFill>
                  <a:prstDash val="solid"/>
                  <a:round/>
                </a:ln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50927" dist="38481" dir="13500000" sx="0" sy="0">
                    <a:srgbClr val="000000">
                      <a:alpha val="60000"/>
                    </a:srgbClr>
                  </a:outerShdw>
                </a:effectLst>
                <a:latin typeface="Calibri"/>
                <a:ea typeface="Calibri"/>
              </a:rPr>
              <a:t> - Главные герои и их поступки.</a:t>
            </a:r>
            <a:endParaRPr lang="ru-RU" sz="4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827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арья\Desktop\картинки\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9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арья\Desktop\картинки\MkEPVrb3LphZdEN2JFZ4snMU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12767"/>
            <a:ext cx="4139952" cy="334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арья\Desktop\картинки\White_Snake_by_Redju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81" y="3512767"/>
            <a:ext cx="5026629" cy="334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арья\Desktop\картинки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72" y="-28201"/>
            <a:ext cx="3939900" cy="35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Дарья\Desktop\картинки\img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-28201"/>
            <a:ext cx="5220072" cy="35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20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Дарья\Desktop\картинки\03labejri1306744646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9" y="39137"/>
            <a:ext cx="9999380" cy="68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адпись 2"/>
          <p:cNvSpPr txBox="1">
            <a:spLocks noChangeArrowheads="1"/>
          </p:cNvSpPr>
          <p:nvPr/>
        </p:nvSpPr>
        <p:spPr bwMode="auto">
          <a:xfrm>
            <a:off x="1174302" y="188640"/>
            <a:ext cx="7638698" cy="104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i="1" spc="50" dirty="0" smtClean="0">
                <a:ln w="6744" cap="flat" cmpd="sng" algn="ctr">
                  <a:solidFill>
                    <a:srgbClr val="06111E">
                      <a:alpha val="6000"/>
                    </a:srgbClr>
                  </a:solidFill>
                  <a:prstDash val="solid"/>
                  <a:round/>
                </a:ln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50927" dist="38481" dir="13500000" sx="0" sy="0">
                    <a:srgbClr val="000000">
                      <a:alpha val="60000"/>
                    </a:srgbClr>
                  </a:outerShdw>
                </a:effectLst>
                <a:latin typeface="Calibri"/>
                <a:ea typeface="Times New Roman"/>
              </a:rPr>
              <a:t>Объясни значение слов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157285" y="1236619"/>
            <a:ext cx="578729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i="1" kern="1200" spc="50" dirty="0" smtClean="0">
                <a:ln w="6744" cap="flat" cmpd="sng" algn="ctr">
                  <a:solidFill>
                    <a:srgbClr val="06111E">
                      <a:alpha val="6000"/>
                    </a:srgbClr>
                  </a:solidFill>
                  <a:prstDash val="solid"/>
                  <a:round/>
                </a:ln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50927" dist="38481" dir="13500000" sx="0" sy="0">
                    <a:srgbClr val="000000">
                      <a:alpha val="60000"/>
                    </a:srgbClr>
                  </a:outerShdw>
                </a:effectLst>
                <a:latin typeface="Calibri"/>
                <a:ea typeface="Calibri"/>
              </a:rPr>
              <a:t>Барская </a:t>
            </a:r>
            <a:r>
              <a:rPr lang="ru-RU" sz="4000" b="1" i="1" kern="1200" spc="50" dirty="0" err="1" smtClean="0">
                <a:ln w="6744" cap="flat" cmpd="sng" algn="ctr">
                  <a:solidFill>
                    <a:srgbClr val="06111E">
                      <a:alpha val="6000"/>
                    </a:srgbClr>
                  </a:solidFill>
                  <a:prstDash val="solid"/>
                  <a:round/>
                </a:ln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50927" dist="38481" dir="13500000" sx="0" sy="0">
                    <a:srgbClr val="000000">
                      <a:alpha val="60000"/>
                    </a:srgbClr>
                  </a:outerShdw>
                </a:effectLst>
                <a:latin typeface="Calibri"/>
                <a:ea typeface="Calibri"/>
              </a:rPr>
              <a:t>рукодельня</a:t>
            </a:r>
            <a:endParaRPr lang="ru-RU" sz="4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5520730" y="3911997"/>
            <a:ext cx="396044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i="1" spc="50" dirty="0" smtClean="0">
                <a:ln w="6744" cap="flat" cmpd="sng" algn="ctr">
                  <a:solidFill>
                    <a:srgbClr val="06111E">
                      <a:alpha val="6000"/>
                    </a:srgbClr>
                  </a:solidFill>
                  <a:prstDash val="solid"/>
                  <a:round/>
                </a:ln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50927" dist="38481" dir="13500000" sx="0" sy="0">
                    <a:srgbClr val="000000">
                      <a:alpha val="60000"/>
                    </a:srgbClr>
                  </a:outerShdw>
                </a:effectLst>
                <a:latin typeface="Calibri"/>
                <a:ea typeface="Calibri"/>
              </a:rPr>
              <a:t>Взъесться</a:t>
            </a:r>
            <a:endParaRPr lang="ru-RU" sz="4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157285" y="2412103"/>
            <a:ext cx="446687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i="1" kern="1200" spc="50" dirty="0" err="1" smtClean="0">
                <a:ln w="6744" cap="flat" cmpd="sng" algn="ctr">
                  <a:solidFill>
                    <a:srgbClr val="06111E">
                      <a:alpha val="6000"/>
                    </a:srgbClr>
                  </a:solidFill>
                  <a:prstDash val="solid"/>
                  <a:round/>
                </a:ln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50927" dist="38481" dir="13500000" sx="0" sy="0">
                    <a:srgbClr val="000000">
                      <a:alpha val="60000"/>
                    </a:srgbClr>
                  </a:outerShdw>
                </a:effectLst>
                <a:latin typeface="Calibri"/>
                <a:ea typeface="Calibri"/>
              </a:rPr>
              <a:t>Голбчик</a:t>
            </a:r>
            <a:endParaRPr lang="ru-RU" sz="4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969217" y="3567113"/>
            <a:ext cx="432286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i="1" kern="1200" spc="50" dirty="0" smtClean="0">
                <a:ln w="6744" cap="flat" cmpd="sng" algn="ctr">
                  <a:solidFill>
                    <a:srgbClr val="06111E">
                      <a:alpha val="6000"/>
                    </a:srgbClr>
                  </a:solidFill>
                  <a:prstDash val="solid"/>
                  <a:round/>
                </a:ln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50927" dist="38481" dir="13500000" sx="0" sy="0">
                    <a:srgbClr val="000000">
                      <a:alpha val="60000"/>
                    </a:srgbClr>
                  </a:outerShdw>
                </a:effectLst>
                <a:latin typeface="Calibri"/>
                <a:ea typeface="Calibri"/>
              </a:rPr>
              <a:t>Пожитки</a:t>
            </a:r>
            <a:endParaRPr lang="ru-RU" sz="4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Надпись 2"/>
          <p:cNvSpPr txBox="1">
            <a:spLocks noChangeArrowheads="1"/>
          </p:cNvSpPr>
          <p:nvPr/>
        </p:nvSpPr>
        <p:spPr bwMode="auto">
          <a:xfrm>
            <a:off x="4250855" y="1844824"/>
            <a:ext cx="468171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i="1" kern="1200" spc="50" dirty="0" smtClean="0">
                <a:ln w="6744" cap="flat" cmpd="sng" algn="ctr">
                  <a:solidFill>
                    <a:srgbClr val="06111E">
                      <a:alpha val="6000"/>
                    </a:srgbClr>
                  </a:solidFill>
                  <a:prstDash val="solid"/>
                  <a:round/>
                </a:ln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50927" dist="38481" dir="13500000" sx="0" sy="0">
                    <a:srgbClr val="000000">
                      <a:alpha val="60000"/>
                    </a:srgbClr>
                  </a:outerShdw>
                </a:effectLst>
                <a:latin typeface="Calibri"/>
                <a:ea typeface="Calibri"/>
              </a:rPr>
              <a:t>Похлёбка</a:t>
            </a:r>
            <a:endParaRPr lang="ru-RU" sz="4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5135966" y="2812212"/>
            <a:ext cx="415034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i="1" kern="1200" spc="50" dirty="0" smtClean="0">
                <a:ln w="6744" cap="flat" cmpd="sng" algn="ctr">
                  <a:solidFill>
                    <a:srgbClr val="06111E">
                      <a:alpha val="6000"/>
                    </a:srgbClr>
                  </a:solidFill>
                  <a:prstDash val="solid"/>
                  <a:round/>
                </a:ln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50927" dist="38481" dir="13500000" sx="0" sy="0">
                    <a:srgbClr val="000000">
                      <a:alpha val="60000"/>
                    </a:srgbClr>
                  </a:outerShdw>
                </a:effectLst>
                <a:latin typeface="Calibri"/>
                <a:ea typeface="Calibri"/>
              </a:rPr>
              <a:t>Несподручно</a:t>
            </a:r>
            <a:endParaRPr lang="ru-RU" sz="4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Надпись 2"/>
          <p:cNvSpPr txBox="1">
            <a:spLocks noChangeArrowheads="1"/>
          </p:cNvSpPr>
          <p:nvPr/>
        </p:nvSpPr>
        <p:spPr bwMode="auto">
          <a:xfrm>
            <a:off x="3407178" y="5733255"/>
            <a:ext cx="34575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i="1" kern="1200" spc="50" dirty="0" smtClean="0">
                <a:ln w="6744" cap="flat" cmpd="sng" algn="ctr">
                  <a:solidFill>
                    <a:srgbClr val="06111E">
                      <a:alpha val="6000"/>
                    </a:srgbClr>
                  </a:solidFill>
                  <a:prstDash val="solid"/>
                  <a:round/>
                </a:ln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50927" dist="38481" dir="13500000" sx="0" sy="0">
                    <a:srgbClr val="000000">
                      <a:alpha val="60000"/>
                    </a:srgbClr>
                  </a:outerShdw>
                </a:effectLst>
                <a:latin typeface="Calibri"/>
                <a:ea typeface="Calibri"/>
              </a:rPr>
              <a:t>Пособник</a:t>
            </a:r>
            <a:endParaRPr lang="ru-RU" sz="4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Надпись 2"/>
          <p:cNvSpPr txBox="1">
            <a:spLocks noChangeArrowheads="1"/>
          </p:cNvSpPr>
          <p:nvPr/>
        </p:nvSpPr>
        <p:spPr bwMode="auto">
          <a:xfrm>
            <a:off x="5520730" y="5229200"/>
            <a:ext cx="439248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i="1" kern="1200" spc="50" dirty="0" smtClean="0">
                <a:ln w="6744" cap="flat" cmpd="sng" algn="ctr">
                  <a:solidFill>
                    <a:srgbClr val="06111E">
                      <a:alpha val="6000"/>
                    </a:srgbClr>
                  </a:solidFill>
                  <a:prstDash val="solid"/>
                  <a:round/>
                </a:ln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50927" dist="38481" dir="13500000" sx="0" sy="0">
                    <a:srgbClr val="000000">
                      <a:alpha val="60000"/>
                    </a:srgbClr>
                  </a:outerShdw>
                </a:effectLst>
                <a:latin typeface="Calibri"/>
                <a:ea typeface="Calibri"/>
              </a:rPr>
              <a:t>Хризолит</a:t>
            </a:r>
            <a:endParaRPr lang="ru-RU" sz="4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4" name="Надпись 2"/>
          <p:cNvSpPr txBox="1">
            <a:spLocks noChangeArrowheads="1"/>
          </p:cNvSpPr>
          <p:nvPr/>
        </p:nvSpPr>
        <p:spPr bwMode="auto">
          <a:xfrm>
            <a:off x="1570072" y="4712217"/>
            <a:ext cx="540298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i="1" kern="1200" spc="50" dirty="0" smtClean="0">
                <a:ln w="6744" cap="flat" cmpd="sng" algn="ctr">
                  <a:solidFill>
                    <a:srgbClr val="06111E">
                      <a:alpha val="6000"/>
                    </a:srgbClr>
                  </a:solidFill>
                  <a:prstDash val="solid"/>
                  <a:round/>
                </a:ln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50927" dist="38481" dir="13500000" sx="0" sy="0">
                    <a:srgbClr val="000000">
                      <a:alpha val="60000"/>
                    </a:srgbClr>
                  </a:outerShdw>
                </a:effectLst>
                <a:latin typeface="Calibri"/>
                <a:ea typeface="Calibri"/>
              </a:rPr>
              <a:t>Бескорыстный</a:t>
            </a:r>
            <a:endParaRPr lang="ru-RU" sz="4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7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арья\Desktop\картинки\02lab671p1296246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85"/>
            <a:ext cx="5580112" cy="377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арья\Desktop\картинки\05lab671p12975378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90800"/>
            <a:ext cx="356388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арья\Desktop\картинки\632c48ab292aa79ce0a4a3958d2ac6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984"/>
            <a:ext cx="3563888" cy="258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Дарья\Desktop\картинки\1312443_or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5580112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8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арья\Desktop\картинки\mqRDTDXUz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47" y="3329731"/>
            <a:ext cx="3240779" cy="31237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Дарья\Desktop\картинки\pi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00" y="3229941"/>
            <a:ext cx="3205422" cy="3223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Дарья\Desktop\картинки\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012" y="405083"/>
            <a:ext cx="3528392" cy="2838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4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120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</dc:creator>
  <cp:lastModifiedBy>Костантин</cp:lastModifiedBy>
  <cp:revision>16</cp:revision>
  <dcterms:created xsi:type="dcterms:W3CDTF">2015-10-18T10:54:50Z</dcterms:created>
  <dcterms:modified xsi:type="dcterms:W3CDTF">2015-10-21T16:22:52Z</dcterms:modified>
</cp:coreProperties>
</file>