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6" r:id="rId10"/>
    <p:sldId id="265" r:id="rId11"/>
    <p:sldId id="267" r:id="rId12"/>
    <p:sldId id="261" r:id="rId13"/>
    <p:sldId id="26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6600"/>
    <a:srgbClr val="00FF00"/>
    <a:srgbClr val="FCFDED"/>
    <a:srgbClr val="000066"/>
    <a:srgbClr val="0099CC"/>
    <a:srgbClr val="FF99FF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22" autoAdjust="0"/>
  </p:normalViewPr>
  <p:slideViewPr>
    <p:cSldViewPr>
      <p:cViewPr>
        <p:scale>
          <a:sx n="75" d="100"/>
          <a:sy n="75" d="100"/>
        </p:scale>
        <p:origin x="-348" y="11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00 w 5184"/>
                  <a:gd name="T3" fmla="*/ 3159 h 3159"/>
                  <a:gd name="T4" fmla="*/ 5200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8 w 556"/>
                  <a:gd name="T5" fmla="*/ 3159 h 3159"/>
                  <a:gd name="T6" fmla="*/ 558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2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2 w 251"/>
                <a:gd name="T7" fmla="*/ 12 h 12"/>
                <a:gd name="T8" fmla="*/ 252 w 251"/>
                <a:gd name="T9" fmla="*/ 0 h 12"/>
                <a:gd name="T10" fmla="*/ 252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351 w 251"/>
                <a:gd name="T5" fmla="*/ 12 h 12"/>
                <a:gd name="T6" fmla="*/ 3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4609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4609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BD68C3-9906-47C8-9262-98CB39565D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1408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6D954-A645-4C5C-B9A0-2533999387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2436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85E2C-DBEC-4536-A4F3-CA38578B43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6181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066800" y="1981200"/>
            <a:ext cx="75438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22716-4DE1-4C1D-ABE3-6A699FCB2D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6264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A1307-5F5E-4133-BD44-8B36721757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9536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29C64-DD78-496D-B554-D70F708153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8154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55C84-0696-4127-A070-0634EF5028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6405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4E104-ABAF-405E-96BA-C5AC17C394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3614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6427E-7410-4E57-90CD-47AAFFBCAC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1988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18208-AD62-4EA6-BAD7-D6541DF083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6659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195A3-17D5-400E-8C34-E961BE93D8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2943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D0822-5803-4426-A1B0-5A5660A29D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6462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6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9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067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1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2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070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4507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507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507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07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07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fld id="{CF90AC4B-33AD-4EA1-B4E7-DC35BFA932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page?&amp;p=13&amp;text=%D0%B0%D1%81%D1%82%D1%80%D0%B8%D0%B4%20%D0%BB%D0%B8%D0%BD%D0%B4%D0%B3%D1%80%D0%B5%D0%BD%20%D0%BA%D0%BD%D0%B8%D0%B3%D0%B8&amp;rpt=simage" TargetMode="Externa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http://im8-tub.yandex.net/i?id=25071064&amp;tov=8" TargetMode="Externa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page?&amp;p=27&amp;ed=1&amp;text=%D0%B0%D1%81%D1%82%D1%80%D0%B8%D0%B4%20%D0%BB%D0%B8%D0%BD%D0%B4%D0%B3%D1%80%D0%B5%D0%BD%20%D0%BA%D0%BD%D0%B8%D0%B3%D0%B8&amp;rpt=simage" TargetMode="External"/><Relationship Id="rId13" Type="http://schemas.openxmlformats.org/officeDocument/2006/relationships/image" Target="http://im2-tub.yandex.net/i?id=39484643&amp;tov=2" TargetMode="External"/><Relationship Id="rId18" Type="http://schemas.openxmlformats.org/officeDocument/2006/relationships/image" Target="../media/image23.jpeg"/><Relationship Id="rId3" Type="http://schemas.openxmlformats.org/officeDocument/2006/relationships/image" Target="../media/image18.jpeg"/><Relationship Id="rId21" Type="http://schemas.openxmlformats.org/officeDocument/2006/relationships/image" Target="../media/image24.jpeg"/><Relationship Id="rId7" Type="http://schemas.openxmlformats.org/officeDocument/2006/relationships/image" Target="http://im3-tub.yandex.net/i?id=23500594&amp;tov=3" TargetMode="External"/><Relationship Id="rId12" Type="http://schemas.openxmlformats.org/officeDocument/2006/relationships/image" Target="../media/image21.jpeg"/><Relationship Id="rId17" Type="http://schemas.openxmlformats.org/officeDocument/2006/relationships/hyperlink" Target="http://images.yandex.ru/yandpage?&amp;p=71&amp;ed=1&amp;text=%D0%B0%D1%81%D1%82%D1%80%D0%B8%D0%B4%20%D0%BB%D0%B8%D0%BD%D0%B4%D0%B3%D1%80%D0%B5%D0%BD%20%D0%BA%D0%BD%D0%B8%D0%B3%D0%B8&amp;rpt=simage" TargetMode="External"/><Relationship Id="rId25" Type="http://schemas.openxmlformats.org/officeDocument/2006/relationships/image" Target="http://im7-tub.yandex.net/i?id=25166726&amp;tov=7" TargetMode="External"/><Relationship Id="rId2" Type="http://schemas.openxmlformats.org/officeDocument/2006/relationships/hyperlink" Target="http://images.yandex.ru/yandpage?&amp;p=98&amp;ed=1&amp;text=%D0%B0%D1%81%D1%82%D1%80%D0%B8%D0%B4%20%D0%BB%D0%B8%D0%BD%D0%B4%D0%B3%D1%80%D0%B5%D0%BD%20%D0%BA%D0%BD%D0%B8%D0%B3%D0%B8&amp;rpt=simage" TargetMode="External"/><Relationship Id="rId16" Type="http://schemas.openxmlformats.org/officeDocument/2006/relationships/image" Target="http://im6-tub.yandex.net/i?id=7376997&amp;tov=6" TargetMode="External"/><Relationship Id="rId20" Type="http://schemas.openxmlformats.org/officeDocument/2006/relationships/hyperlink" Target="http://images.yandex.ru/yandpage?&amp;p=249&amp;ed=1&amp;text=%D0%B0%D1%81%D1%82%D1%80%D0%B8%D0%B4%20%D0%BB%D0%B8%D0%BD%D0%B4%D0%B3%D1%80%D0%B5%D0%BD%20%D0%BA%D0%BD%D0%B8%D0%B3%D0%B8&amp;rpt=simage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hyperlink" Target="http://images.yandex.ru/yandpage?&amp;p=102&amp;ed=1&amp;text=%D0%B0%D1%81%D1%82%D1%80%D0%B8%D0%B4%20%D0%BB%D0%B8%D0%BD%D0%B4%D0%B3%D1%80%D0%B5%D0%BD%20%D0%BA%D0%BD%D0%B8%D0%B3%D0%B8&amp;rpt=simage" TargetMode="External"/><Relationship Id="rId24" Type="http://schemas.openxmlformats.org/officeDocument/2006/relationships/image" Target="../media/image25.jpeg"/><Relationship Id="rId5" Type="http://schemas.openxmlformats.org/officeDocument/2006/relationships/hyperlink" Target="http://images.yandex.ru/yandpage?&amp;p=298&amp;ed=1&amp;text=%D0%B0%D1%81%D1%82%D1%80%D0%B8%D0%B4%20%D0%BB%D0%B8%D0%BD%D0%B4%D0%B3%D1%80%D0%B5%D0%BD%20%D0%BA%D0%BD%D0%B8%D0%B3%D0%B8&amp;rpt=simage" TargetMode="External"/><Relationship Id="rId15" Type="http://schemas.openxmlformats.org/officeDocument/2006/relationships/image" Target="../media/image22.jpeg"/><Relationship Id="rId23" Type="http://schemas.openxmlformats.org/officeDocument/2006/relationships/hyperlink" Target="http://images.yandex.ru/yandpage?&amp;p=30&amp;ed=1&amp;text=%D0%B0%D1%81%D1%82%D1%80%D0%B8%D0%B4%20%D0%BB%D0%B8%D0%BD%D0%B4%D0%B3%D1%80%D0%B5%D0%BD%20%D0%BA%D0%BD%D0%B8%D0%B3%D0%B8&amp;rpt=simage" TargetMode="External"/><Relationship Id="rId10" Type="http://schemas.openxmlformats.org/officeDocument/2006/relationships/image" Target="http://im3-tub.yandex.net/i?id=18557771&amp;tov=3" TargetMode="External"/><Relationship Id="rId19" Type="http://schemas.openxmlformats.org/officeDocument/2006/relationships/image" Target="http://im2-tub.yandex.net/i?id=7484375&amp;tov=2" TargetMode="External"/><Relationship Id="rId4" Type="http://schemas.openxmlformats.org/officeDocument/2006/relationships/image" Target="http://im8-tub.yandex.net/i?id=7437651&amp;tov=8" TargetMode="External"/><Relationship Id="rId9" Type="http://schemas.openxmlformats.org/officeDocument/2006/relationships/image" Target="../media/image20.jpeg"/><Relationship Id="rId14" Type="http://schemas.openxmlformats.org/officeDocument/2006/relationships/hyperlink" Target="http://images.yandex.ru/yandpage?&amp;p=134&amp;ed=1&amp;text=%D0%B0%D1%81%D1%82%D1%80%D0%B8%D0%B4%20%D0%BB%D0%B8%D0%BD%D0%B4%D0%B3%D1%80%D0%B5%D0%BD%20%D0%BA%D0%BD%D0%B8%D0%B3%D0%B8&amp;rpt=simage" TargetMode="External"/><Relationship Id="rId22" Type="http://schemas.openxmlformats.org/officeDocument/2006/relationships/image" Target="http://im2-tub.yandex.net/i?id=2787668&amp;tov=2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00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5"/>
          <p:cNvSpPr txBox="1">
            <a:spLocks noChangeArrowheads="1"/>
          </p:cNvSpPr>
          <p:nvPr/>
        </p:nvSpPr>
        <p:spPr bwMode="auto">
          <a:xfrm>
            <a:off x="1331913" y="3789363"/>
            <a:ext cx="68405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5795963" y="4365625"/>
            <a:ext cx="316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5003800" y="4398963"/>
            <a:ext cx="3816350" cy="30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lnSpc>
                <a:spcPct val="65000"/>
              </a:lnSpc>
              <a:spcBef>
                <a:spcPct val="50000"/>
              </a:spcBef>
            </a:pPr>
            <a:endParaRPr lang="ru-RU" sz="20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3077" name="Rectangle 12"/>
          <p:cNvSpPr>
            <a:spLocks noChangeArrowheads="1"/>
          </p:cNvSpPr>
          <p:nvPr/>
        </p:nvSpPr>
        <p:spPr bwMode="auto">
          <a:xfrm>
            <a:off x="611188" y="2636838"/>
            <a:ext cx="4248150" cy="3384550"/>
          </a:xfrm>
          <a:prstGeom prst="rect">
            <a:avLst/>
          </a:prstGeom>
          <a:solidFill>
            <a:schemeClr val="accent1"/>
          </a:solidFill>
          <a:ln w="57150" cmpd="thinThick">
            <a:solidFill>
              <a:srgbClr val="FF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13" y="3141663"/>
            <a:ext cx="3671887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64" name="WordArt 16"/>
          <p:cNvSpPr>
            <a:spLocks noChangeArrowheads="1" noChangeShapeType="1" noTextEdit="1"/>
          </p:cNvSpPr>
          <p:nvPr/>
        </p:nvSpPr>
        <p:spPr bwMode="auto">
          <a:xfrm rot="717727">
            <a:off x="1908175" y="3500438"/>
            <a:ext cx="1443038" cy="13319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25097"/>
              </a:avLst>
            </a:prstTxWarp>
          </a:bodyPr>
          <a:lstStyle/>
          <a:p>
            <a:pPr algn="ctr"/>
            <a:r>
              <a:rPr lang="ru-RU" sz="1600" b="1" kern="1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Урок </a:t>
            </a:r>
          </a:p>
          <a:p>
            <a:pPr algn="ctr"/>
            <a:r>
              <a:rPr lang="ru-RU" sz="1600" b="1" kern="1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математики </a:t>
            </a:r>
          </a:p>
          <a:p>
            <a:pPr algn="ctr"/>
            <a:r>
              <a:rPr lang="ru-RU" sz="1600" b="1" kern="1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в 3 классе</a:t>
            </a:r>
          </a:p>
        </p:txBody>
      </p:sp>
      <p:pic>
        <p:nvPicPr>
          <p:cNvPr id="2065" name="Picture 17" descr="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13" y="2781300"/>
            <a:ext cx="40513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67693" y="116632"/>
            <a:ext cx="7803738" cy="240065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Деление</a:t>
            </a: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двузначного числа</a:t>
            </a:r>
          </a:p>
          <a:p>
            <a:pPr algn="ctr">
              <a:defRPr/>
            </a:pP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на однозначное</a:t>
            </a:r>
          </a:p>
          <a:p>
            <a:pPr algn="ctr">
              <a:defRPr/>
            </a:pPr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РЕШЕНИЕ ЗАДАЧ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6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1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  <p:bldP spid="206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WordArt 4"/>
          <p:cNvSpPr>
            <a:spLocks noChangeArrowheads="1" noChangeShapeType="1" noTextEdit="1"/>
          </p:cNvSpPr>
          <p:nvPr/>
        </p:nvSpPr>
        <p:spPr bwMode="auto">
          <a:xfrm>
            <a:off x="755650" y="620713"/>
            <a:ext cx="7345363" cy="4460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kern="10" spc="800">
                <a:solidFill>
                  <a:srgbClr val="FFFF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+mn-lt"/>
                <a:ea typeface="+mn-lt"/>
                <a:cs typeface="+mn-lt"/>
              </a:rPr>
              <a:t>ЛОГИЧЕСКИЕ ЗАДАНИЯ</a:t>
            </a:r>
          </a:p>
        </p:txBody>
      </p:sp>
      <p:pic>
        <p:nvPicPr>
          <p:cNvPr id="1229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975" y="1628775"/>
            <a:ext cx="35623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8"/>
          <p:cNvSpPr>
            <a:spLocks noChangeArrowheads="1"/>
          </p:cNvSpPr>
          <p:nvPr/>
        </p:nvSpPr>
        <p:spPr bwMode="auto">
          <a:xfrm>
            <a:off x="3851275" y="1628775"/>
            <a:ext cx="5041900" cy="3600450"/>
          </a:xfrm>
          <a:prstGeom prst="rect">
            <a:avLst/>
          </a:prstGeom>
          <a:solidFill>
            <a:schemeClr val="accent2"/>
          </a:solidFill>
          <a:ln w="57150" cmpd="thinThick">
            <a:solidFill>
              <a:srgbClr val="FF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rgbClr val="0000FF"/>
              </a:solidFill>
            </a:endParaRPr>
          </a:p>
          <a:p>
            <a:pPr algn="ctr"/>
            <a:endParaRPr lang="ru-RU" sz="2400" b="1">
              <a:solidFill>
                <a:srgbClr val="0000FF"/>
              </a:solidFill>
            </a:endParaRPr>
          </a:p>
          <a:p>
            <a:pPr algn="ctr"/>
            <a:r>
              <a:rPr lang="ru-RU" sz="2400" b="1">
                <a:solidFill>
                  <a:srgbClr val="0000FF"/>
                </a:solidFill>
              </a:rPr>
              <a:t>Когда Малыш и Карлсон </a:t>
            </a:r>
          </a:p>
          <a:p>
            <a:pPr algn="ctr"/>
            <a:r>
              <a:rPr lang="ru-RU" sz="2400" b="1">
                <a:solidFill>
                  <a:srgbClr val="0000FF"/>
                </a:solidFill>
              </a:rPr>
              <a:t>вышли на крышу,</a:t>
            </a:r>
          </a:p>
          <a:p>
            <a:pPr algn="ctr"/>
            <a:r>
              <a:rPr lang="ru-RU" sz="2400" b="1">
                <a:solidFill>
                  <a:srgbClr val="0000FF"/>
                </a:solidFill>
              </a:rPr>
              <a:t>на часах было 19 – 25. </a:t>
            </a:r>
          </a:p>
          <a:p>
            <a:pPr algn="ctr"/>
            <a:r>
              <a:rPr lang="ru-RU" sz="2400" b="1">
                <a:solidFill>
                  <a:srgbClr val="0000FF"/>
                </a:solidFill>
              </a:rPr>
              <a:t>Они пробыли там </a:t>
            </a:r>
          </a:p>
          <a:p>
            <a:pPr algn="ctr"/>
            <a:r>
              <a:rPr lang="ru-RU" sz="2400" b="1">
                <a:solidFill>
                  <a:srgbClr val="0000FF"/>
                </a:solidFill>
              </a:rPr>
              <a:t>ровно 35 минут.</a:t>
            </a:r>
          </a:p>
          <a:p>
            <a:pPr algn="ctr"/>
            <a:r>
              <a:rPr lang="ru-RU" sz="2400" b="1">
                <a:solidFill>
                  <a:srgbClr val="0000FF"/>
                </a:solidFill>
              </a:rPr>
              <a:t>Сколько времени </a:t>
            </a:r>
          </a:p>
          <a:p>
            <a:pPr algn="ctr"/>
            <a:r>
              <a:rPr lang="ru-RU" sz="2400" b="1">
                <a:solidFill>
                  <a:srgbClr val="0000FF"/>
                </a:solidFill>
              </a:rPr>
              <a:t>было на часах,</a:t>
            </a:r>
          </a:p>
          <a:p>
            <a:pPr algn="ctr"/>
            <a:r>
              <a:rPr lang="ru-RU" sz="2400" b="1">
                <a:solidFill>
                  <a:srgbClr val="0000FF"/>
                </a:solidFill>
              </a:rPr>
              <a:t>когда Малыша сняли </a:t>
            </a:r>
          </a:p>
          <a:p>
            <a:pPr algn="ctr"/>
            <a:r>
              <a:rPr lang="ru-RU" sz="2400" b="1">
                <a:solidFill>
                  <a:srgbClr val="0000FF"/>
                </a:solidFill>
              </a:rPr>
              <a:t>с крыши пожарные?</a:t>
            </a:r>
          </a:p>
          <a:p>
            <a:pPr algn="ctr"/>
            <a:endParaRPr lang="ru-RU" sz="2400" b="1">
              <a:solidFill>
                <a:srgbClr val="0000FF"/>
              </a:solidFill>
            </a:endParaRPr>
          </a:p>
          <a:p>
            <a:pPr algn="ctr"/>
            <a:endParaRPr lang="ru-RU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2268538" y="476250"/>
            <a:ext cx="5256212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РЕШИТЕ ЗАДАЧУ</a:t>
            </a:r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4211638" y="1844675"/>
            <a:ext cx="4608512" cy="3960813"/>
          </a:xfrm>
          <a:prstGeom prst="rect">
            <a:avLst/>
          </a:prstGeom>
          <a:solidFill>
            <a:schemeClr val="accent2"/>
          </a:solidFill>
          <a:ln w="57150" cmpd="thinThick">
            <a:solidFill>
              <a:srgbClr val="FF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Фрекен Бок</a:t>
            </a:r>
          </a:p>
          <a:p>
            <a:pPr algn="ctr"/>
            <a:r>
              <a:rPr lang="ru-RU" sz="2400" b="1">
                <a:solidFill>
                  <a:srgbClr val="0000FF"/>
                </a:solidFill>
              </a:rPr>
              <a:t> испекла к ужину </a:t>
            </a:r>
          </a:p>
          <a:p>
            <a:pPr algn="ctr"/>
            <a:r>
              <a:rPr lang="ru-RU" sz="2400" b="1">
                <a:solidFill>
                  <a:srgbClr val="0000FF"/>
                </a:solidFill>
              </a:rPr>
              <a:t>35 плюшек с марципаном</a:t>
            </a:r>
          </a:p>
          <a:p>
            <a:pPr algn="ctr"/>
            <a:r>
              <a:rPr lang="ru-RU" sz="2400" b="1">
                <a:solidFill>
                  <a:srgbClr val="0000FF"/>
                </a:solidFill>
              </a:rPr>
              <a:t> и 15 с шоколадным кремом. </a:t>
            </a:r>
          </a:p>
          <a:p>
            <a:pPr algn="ctr"/>
            <a:r>
              <a:rPr lang="ru-RU" sz="2400" b="1">
                <a:solidFill>
                  <a:srgbClr val="0000FF"/>
                </a:solidFill>
              </a:rPr>
              <a:t>Все плюшки поровну </a:t>
            </a:r>
          </a:p>
          <a:p>
            <a:pPr algn="ctr"/>
            <a:r>
              <a:rPr lang="ru-RU" sz="2400" b="1">
                <a:solidFill>
                  <a:srgbClr val="0000FF"/>
                </a:solidFill>
              </a:rPr>
              <a:t>разделили между собой </a:t>
            </a:r>
          </a:p>
          <a:p>
            <a:pPr algn="ctr"/>
            <a:r>
              <a:rPr lang="ru-RU" sz="2400" b="1">
                <a:solidFill>
                  <a:srgbClr val="0000FF"/>
                </a:solidFill>
              </a:rPr>
              <a:t>мама, папа, Боссе, Бетан</a:t>
            </a:r>
          </a:p>
          <a:p>
            <a:pPr algn="ctr"/>
            <a:r>
              <a:rPr lang="ru-RU" sz="2400" b="1">
                <a:solidFill>
                  <a:srgbClr val="0000FF"/>
                </a:solidFill>
              </a:rPr>
              <a:t>и Малыш.</a:t>
            </a:r>
          </a:p>
          <a:p>
            <a:pPr algn="ctr"/>
            <a:r>
              <a:rPr lang="ru-RU" sz="2400" b="1">
                <a:solidFill>
                  <a:srgbClr val="0000FF"/>
                </a:solidFill>
              </a:rPr>
              <a:t>По сколько плюшек </a:t>
            </a:r>
          </a:p>
          <a:p>
            <a:pPr algn="ctr"/>
            <a:r>
              <a:rPr lang="ru-RU" sz="2400" b="1">
                <a:solidFill>
                  <a:srgbClr val="0000FF"/>
                </a:solidFill>
              </a:rPr>
              <a:t>досталось каждому?</a:t>
            </a:r>
          </a:p>
        </p:txBody>
      </p:sp>
      <p:pic>
        <p:nvPicPr>
          <p:cNvPr id="73734" name="Picture 6" descr="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200" y="1844675"/>
            <a:ext cx="3649663" cy="3994150"/>
          </a:xfrm>
          <a:prstGeom prst="rect">
            <a:avLst/>
          </a:prstGeom>
          <a:noFill/>
          <a:ln w="57150" cmpd="thinThick">
            <a:solidFill>
              <a:srgbClr val="FF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2" grpId="0"/>
      <p:bldP spid="737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8" descr="smile80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8713788" cy="613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05" name="Rectangle 17"/>
          <p:cNvSpPr>
            <a:spLocks noChangeArrowheads="1"/>
          </p:cNvSpPr>
          <p:nvPr/>
        </p:nvSpPr>
        <p:spPr bwMode="auto">
          <a:xfrm>
            <a:off x="3203575" y="620713"/>
            <a:ext cx="25447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ru-RU" b="1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3506" name="Picture 18" descr="http://im8-tub.yandex.net/i?id=25071064&amp;tov=8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141663"/>
            <a:ext cx="4032250" cy="3035300"/>
          </a:xfrm>
          <a:prstGeom prst="rect">
            <a:avLst/>
          </a:prstGeom>
          <a:noFill/>
          <a:ln w="57150" cmpd="thinThick">
            <a:solidFill>
              <a:srgbClr val="FF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3507" name="Rectangle 19"/>
          <p:cNvSpPr>
            <a:spLocks noChangeArrowheads="1"/>
          </p:cNvSpPr>
          <p:nvPr/>
        </p:nvSpPr>
        <p:spPr bwMode="auto">
          <a:xfrm>
            <a:off x="1042988" y="1120775"/>
            <a:ext cx="72009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sz="2800" b="1"/>
              <a:t>АСТРИД АННА ЭМИЛИЯ ЛИНДГРЕН</a:t>
            </a:r>
            <a:r>
              <a:rPr lang="ru-RU" sz="2800"/>
              <a:t> </a:t>
            </a:r>
          </a:p>
        </p:txBody>
      </p:sp>
      <p:sp>
        <p:nvSpPr>
          <p:cNvPr id="63508" name="Rectangle 20"/>
          <p:cNvSpPr>
            <a:spLocks noChangeArrowheads="1"/>
          </p:cNvSpPr>
          <p:nvPr/>
        </p:nvSpPr>
        <p:spPr bwMode="auto">
          <a:xfrm>
            <a:off x="1763713" y="1727200"/>
            <a:ext cx="59769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sz="2400" b="1">
                <a:solidFill>
                  <a:srgbClr val="0000FF"/>
                </a:solidFill>
              </a:rPr>
              <a:t>14 ноября 1907 — 28 января 2002 </a:t>
            </a:r>
          </a:p>
        </p:txBody>
      </p:sp>
      <p:sp>
        <p:nvSpPr>
          <p:cNvPr id="63509" name="Rectangle 21"/>
          <p:cNvSpPr>
            <a:spLocks noChangeArrowheads="1"/>
          </p:cNvSpPr>
          <p:nvPr/>
        </p:nvSpPr>
        <p:spPr bwMode="auto">
          <a:xfrm>
            <a:off x="327025" y="2808288"/>
            <a:ext cx="4089400" cy="124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</a:rPr>
              <a:t>шведская писательница</a:t>
            </a:r>
          </a:p>
          <a:p>
            <a:pPr algn="ctr"/>
            <a:r>
              <a:rPr lang="ru-RU" sz="2000" b="1"/>
              <a:t> </a:t>
            </a:r>
            <a:r>
              <a:rPr lang="ru-RU" sz="2400" b="1">
                <a:solidFill>
                  <a:srgbClr val="0000FF"/>
                </a:solidFill>
                <a:latin typeface="Times New Roman" pitchFamily="18" charset="0"/>
              </a:rPr>
              <a:t>автор всемирно известных</a:t>
            </a:r>
          </a:p>
          <a:p>
            <a:pPr algn="ctr"/>
            <a:r>
              <a:rPr lang="ru-RU" sz="2400" b="1">
                <a:solidFill>
                  <a:srgbClr val="0000FF"/>
                </a:solidFill>
                <a:latin typeface="Times New Roman" pitchFamily="18" charset="0"/>
              </a:rPr>
              <a:t> книг для детей</a:t>
            </a:r>
          </a:p>
        </p:txBody>
      </p:sp>
      <p:sp>
        <p:nvSpPr>
          <p:cNvPr id="63511" name="Rectangle 23"/>
          <p:cNvSpPr>
            <a:spLocks noChangeArrowheads="1"/>
          </p:cNvSpPr>
          <p:nvPr/>
        </p:nvSpPr>
        <p:spPr bwMode="auto">
          <a:xfrm>
            <a:off x="0" y="4406900"/>
            <a:ext cx="4716463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449263" algn="ctr"/>
            <a:endParaRPr lang="en-US" sz="2800" b="1">
              <a:cs typeface="Times New Roman" pitchFamily="18" charset="0"/>
            </a:endParaRPr>
          </a:p>
          <a:p>
            <a:pPr indent="449263"/>
            <a:r>
              <a:rPr lang="en-US" sz="2800" b="1">
                <a:cs typeface="Times New Roman" pitchFamily="18" charset="0"/>
              </a:rPr>
              <a:t>          </a:t>
            </a:r>
            <a:r>
              <a:rPr lang="ru-RU" sz="2800" b="1">
                <a:cs typeface="Times New Roman" pitchFamily="18" charset="0"/>
              </a:rPr>
              <a:t>лауреат </a:t>
            </a:r>
          </a:p>
          <a:p>
            <a:pPr indent="449263"/>
            <a:r>
              <a:rPr lang="ru-RU" sz="24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Международной премии </a:t>
            </a:r>
            <a:endParaRPr lang="ru-RU" sz="2400" b="1">
              <a:solidFill>
                <a:srgbClr val="0000FF"/>
              </a:solidFill>
              <a:latin typeface="Arial" charset="0"/>
            </a:endParaRPr>
          </a:p>
          <a:p>
            <a:pPr indent="449263"/>
            <a:r>
              <a:rPr lang="en-US" sz="24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      </a:t>
            </a:r>
            <a:r>
              <a:rPr lang="ru-RU" sz="24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им. Х.К.Андерсена</a:t>
            </a:r>
            <a:endParaRPr lang="ru-RU" sz="2400" b="1">
              <a:solidFill>
                <a:srgbClr val="0000FF"/>
              </a:solidFill>
              <a:latin typeface="Arial" charset="0"/>
            </a:endParaRPr>
          </a:p>
          <a:p>
            <a:pPr indent="449263" eaLnBrk="0" hangingPunct="0"/>
            <a:endParaRPr lang="ru-RU" sz="2400" b="1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63513" name="Picture 25" descr="Медаль_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30761">
            <a:off x="3203575" y="4221163"/>
            <a:ext cx="1144588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3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3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3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3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3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3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1000"/>
                                        <p:tgtEl>
                                          <p:spTgt spid="63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3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3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63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3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3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3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3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07" grpId="0"/>
      <p:bldP spid="63508" grpId="0"/>
      <p:bldP spid="63509" grpId="0"/>
      <p:bldP spid="635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Picture 4" descr="http://im8-tub.yandex.net/i?id=7437651&amp;tov=8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628775"/>
            <a:ext cx="1392238" cy="1944688"/>
          </a:xfrm>
          <a:prstGeom prst="rect">
            <a:avLst/>
          </a:prstGeom>
          <a:noFill/>
          <a:ln w="57150" cmpd="thinThick">
            <a:solidFill>
              <a:srgbClr val="FF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4757" name="Picture 5" descr="http://im3-tub.yandex.net/i?id=23500594&amp;tov=3">
            <a:hlinkClick r:id="rId5"/>
          </p:cNvPr>
          <p:cNvPicPr>
            <a:picLocks noChangeAspect="1" noChangeArrowheads="1"/>
          </p:cNvPicPr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3860800"/>
            <a:ext cx="1573212" cy="2520950"/>
          </a:xfrm>
          <a:prstGeom prst="rect">
            <a:avLst/>
          </a:prstGeom>
          <a:noFill/>
          <a:ln w="57150" cmpd="thinThick">
            <a:solidFill>
              <a:srgbClr val="FF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4758" name="Picture 6" descr="http://im3-tub.yandex.net/i?id=18557771&amp;tov=3">
            <a:hlinkClick r:id="rId8"/>
          </p:cNvPr>
          <p:cNvPicPr>
            <a:picLocks noChangeAspect="1" noChangeArrowheads="1"/>
          </p:cNvPicPr>
          <p:nvPr/>
        </p:nvPicPr>
        <p:blipFill>
          <a:blip r:embed="rId9" r:link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57338"/>
            <a:ext cx="1441450" cy="2008187"/>
          </a:xfrm>
          <a:prstGeom prst="rect">
            <a:avLst/>
          </a:prstGeom>
          <a:noFill/>
          <a:ln w="57150" cmpd="thinThick">
            <a:solidFill>
              <a:srgbClr val="FF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4759" name="Picture 7" descr="http://im2-tub.yandex.net/i?id=39484643&amp;tov=2">
            <a:hlinkClick r:id="rId11"/>
          </p:cNvPr>
          <p:cNvPicPr>
            <a:picLocks noChangeAspect="1" noChangeArrowheads="1"/>
          </p:cNvPicPr>
          <p:nvPr/>
        </p:nvPicPr>
        <p:blipFill>
          <a:blip r:embed="rId12" r:link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005263"/>
            <a:ext cx="1658937" cy="2376487"/>
          </a:xfrm>
          <a:prstGeom prst="rect">
            <a:avLst/>
          </a:prstGeom>
          <a:noFill/>
          <a:ln w="57150" cmpd="thinThick">
            <a:solidFill>
              <a:srgbClr val="FF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4760" name="Picture 8" descr="http://im6-tub.yandex.net/i?id=7376997&amp;tov=6">
            <a:hlinkClick r:id="rId14"/>
          </p:cNvPr>
          <p:cNvPicPr>
            <a:picLocks noChangeAspect="1" noChangeArrowheads="1"/>
          </p:cNvPicPr>
          <p:nvPr/>
        </p:nvPicPr>
        <p:blipFill>
          <a:blip r:embed="rId15" r:link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7950" y="4005263"/>
            <a:ext cx="1733550" cy="2376487"/>
          </a:xfrm>
          <a:prstGeom prst="rect">
            <a:avLst/>
          </a:prstGeom>
          <a:noFill/>
          <a:ln w="57150" cmpd="thinThick">
            <a:solidFill>
              <a:srgbClr val="FF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4762" name="Picture 10" descr="http://im2-tub.yandex.net/i?id=7484375&amp;tov=2">
            <a:hlinkClick r:id="rId17"/>
          </p:cNvPr>
          <p:cNvPicPr>
            <a:picLocks noChangeAspect="1" noChangeArrowheads="1"/>
          </p:cNvPicPr>
          <p:nvPr/>
        </p:nvPicPr>
        <p:blipFill>
          <a:blip r:embed="rId18" r:link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9925" y="981075"/>
            <a:ext cx="1693863" cy="2655888"/>
          </a:xfrm>
          <a:prstGeom prst="rect">
            <a:avLst/>
          </a:prstGeom>
          <a:noFill/>
          <a:ln w="57150" cmpd="thinThick">
            <a:solidFill>
              <a:srgbClr val="FF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4763" name="Picture 11" descr="http://im2-tub.yandex.net/i?id=2787668&amp;tov=2">
            <a:hlinkClick r:id="rId20"/>
          </p:cNvPr>
          <p:cNvPicPr>
            <a:picLocks noChangeAspect="1" noChangeArrowheads="1"/>
          </p:cNvPicPr>
          <p:nvPr/>
        </p:nvPicPr>
        <p:blipFill>
          <a:blip r:embed="rId21" r:link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005263"/>
            <a:ext cx="1566863" cy="2376487"/>
          </a:xfrm>
          <a:prstGeom prst="rect">
            <a:avLst/>
          </a:prstGeom>
          <a:noFill/>
          <a:ln w="57150" cmpd="thinThick">
            <a:solidFill>
              <a:srgbClr val="FF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4764" name="Picture 12" descr="http://im7-tub.yandex.net/i?id=25166726&amp;tov=7">
            <a:hlinkClick r:id="rId23"/>
          </p:cNvPr>
          <p:cNvPicPr>
            <a:picLocks noChangeAspect="1" noChangeArrowheads="1"/>
          </p:cNvPicPr>
          <p:nvPr/>
        </p:nvPicPr>
        <p:blipFill>
          <a:blip r:embed="rId24" r:link="rId2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844675"/>
            <a:ext cx="2305050" cy="1717675"/>
          </a:xfrm>
          <a:prstGeom prst="rect">
            <a:avLst/>
          </a:prstGeom>
          <a:noFill/>
          <a:ln w="57150" cmpd="thinThick">
            <a:solidFill>
              <a:srgbClr val="FF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31132" y="116632"/>
            <a:ext cx="5386410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КНИГИ</a:t>
            </a:r>
            <a:b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АСТРИД ЛИНДГРЕН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4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4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4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4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470" name="Group 246"/>
          <p:cNvGraphicFramePr>
            <a:graphicFrameLocks noGrp="1"/>
          </p:cNvGraphicFramePr>
          <p:nvPr/>
        </p:nvGraphicFramePr>
        <p:xfrm>
          <a:off x="3995738" y="2997200"/>
          <a:ext cx="4248150" cy="2195513"/>
        </p:xfrm>
        <a:graphic>
          <a:graphicData uri="http://schemas.openxmlformats.org/drawingml/2006/table">
            <a:tbl>
              <a:tblPr/>
              <a:tblGrid>
                <a:gridCol w="849312"/>
                <a:gridCol w="849313"/>
                <a:gridCol w="850900"/>
                <a:gridCol w="849312"/>
                <a:gridCol w="849313"/>
              </a:tblGrid>
              <a:tr h="1185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Rounded MT Bold" pitchFamily="34" charset="0"/>
                          <a:ea typeface="Times New Roman" pitchFamily="18" charset="0"/>
                          <a:cs typeface="Arial" charset="0"/>
                        </a:rPr>
                        <a:t>Л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М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Ы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Ш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А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009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pic>
        <p:nvPicPr>
          <p:cNvPr id="52291" name="Picture 67" descr="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075" y="1916113"/>
            <a:ext cx="3632200" cy="3529012"/>
          </a:xfrm>
          <a:prstGeom prst="rect">
            <a:avLst/>
          </a:prstGeom>
          <a:noFill/>
          <a:ln w="57150" cmpd="thinThick">
            <a:solidFill>
              <a:srgbClr val="FF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2445" name="Text Box 221"/>
          <p:cNvSpPr txBox="1">
            <a:spLocks noChangeArrowheads="1"/>
          </p:cNvSpPr>
          <p:nvPr/>
        </p:nvSpPr>
        <p:spPr bwMode="auto">
          <a:xfrm>
            <a:off x="539750" y="569913"/>
            <a:ext cx="7920038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sz="4000" b="1">
                <a:solidFill>
                  <a:srgbClr val="FFFF00"/>
                </a:solidFill>
              </a:rPr>
              <a:t>Р А З Г А Д А Й Т Е   Р Е Б У С</a:t>
            </a:r>
          </a:p>
        </p:txBody>
      </p:sp>
      <p:graphicFrame>
        <p:nvGraphicFramePr>
          <p:cNvPr id="52522" name="Group 298"/>
          <p:cNvGraphicFramePr>
            <a:graphicFrameLocks noGrp="1"/>
          </p:cNvGraphicFramePr>
          <p:nvPr/>
        </p:nvGraphicFramePr>
        <p:xfrm>
          <a:off x="3995738" y="1844675"/>
          <a:ext cx="4824410" cy="3600450"/>
        </p:xfrm>
        <a:graphic>
          <a:graphicData uri="http://schemas.openxmlformats.org/drawingml/2006/table">
            <a:tbl>
              <a:tblPr/>
              <a:tblGrid>
                <a:gridCol w="964521"/>
                <a:gridCol w="964522"/>
                <a:gridCol w="966324"/>
                <a:gridCol w="964521"/>
                <a:gridCol w="964522"/>
              </a:tblGrid>
              <a:tr h="18083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М</a:t>
                      </a:r>
                    </a:p>
                  </a:txBody>
                  <a:tcPr marL="91434" marR="91434" marT="45721" marB="4572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А</a:t>
                      </a:r>
                    </a:p>
                  </a:txBody>
                  <a:tcPr marL="91434" marR="91434" marT="45721" marB="4572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Л</a:t>
                      </a:r>
                    </a:p>
                  </a:txBody>
                  <a:tcPr marL="91434" marR="91434" marT="45721" marB="4572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Ы</a:t>
                      </a:r>
                    </a:p>
                  </a:txBody>
                  <a:tcPr marL="91434" marR="91434" marT="45721" marB="4572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Ш</a:t>
                      </a:r>
                    </a:p>
                  </a:txBody>
                  <a:tcPr marL="91434" marR="91434" marT="45721" marB="4572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7921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91434" marR="91434" marT="45721" marB="4572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91434" marR="91434" marT="45721" marB="4572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L="91434" marR="91434" marT="45721" marB="4572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marL="91434" marR="91434" marT="45721" marB="4572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L="91434" marR="91434" marT="45721" marB="4572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2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52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5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4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0" y="2393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>
              <a:latin typeface="Arial" charset="0"/>
            </a:endParaRPr>
          </a:p>
        </p:txBody>
      </p:sp>
      <p:pic>
        <p:nvPicPr>
          <p:cNvPr id="55765" name="Picture 469" descr="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284538"/>
            <a:ext cx="3816350" cy="3195637"/>
          </a:xfrm>
          <a:prstGeom prst="rect">
            <a:avLst/>
          </a:prstGeom>
          <a:noFill/>
          <a:ln w="57150" cmpd="thinThick">
            <a:solidFill>
              <a:srgbClr val="FF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5767" name="Rectangle 471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304800"/>
            <a:ext cx="8893175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FFFF00"/>
                </a:solidFill>
              </a:rPr>
              <a:t>НАЙДИТЕ ЗНАЧЕНИЯ ВЫРАЖЕНИЙ</a:t>
            </a:r>
          </a:p>
        </p:txBody>
      </p:sp>
      <p:graphicFrame>
        <p:nvGraphicFramePr>
          <p:cNvPr id="56268" name="Group 972"/>
          <p:cNvGraphicFramePr>
            <a:graphicFrameLocks noGrp="1"/>
          </p:cNvGraphicFramePr>
          <p:nvPr/>
        </p:nvGraphicFramePr>
        <p:xfrm>
          <a:off x="3357563" y="1576388"/>
          <a:ext cx="5175250" cy="1492250"/>
        </p:xfrm>
        <a:graphic>
          <a:graphicData uri="http://schemas.openxmlformats.org/drawingml/2006/table">
            <a:tbl>
              <a:tblPr/>
              <a:tblGrid>
                <a:gridCol w="785349"/>
                <a:gridCol w="781993"/>
                <a:gridCol w="706478"/>
                <a:gridCol w="783672"/>
                <a:gridCol w="704801"/>
                <a:gridCol w="706478"/>
                <a:gridCol w="706479"/>
              </a:tblGrid>
              <a:tr h="7916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18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1433" marR="91433"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12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1433" marR="91433"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24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1433" marR="91433"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23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1433" marR="91433"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16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1433" marR="91433"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27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1433" marR="91433"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15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1433" marR="91433"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7005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1433" marR="91433"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Р</a:t>
                      </a:r>
                    </a:p>
                  </a:txBody>
                  <a:tcPr marL="91433" marR="91433"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К</a:t>
                      </a:r>
                    </a:p>
                  </a:txBody>
                  <a:tcPr marL="91433" marR="91433"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О</a:t>
                      </a:r>
                    </a:p>
                  </a:txBody>
                  <a:tcPr marL="91433" marR="91433"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А</a:t>
                      </a:r>
                    </a:p>
                  </a:txBody>
                  <a:tcPr marL="91433" marR="91433"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Н</a:t>
                      </a:r>
                    </a:p>
                  </a:txBody>
                  <a:tcPr marL="91433" marR="91433"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Л</a:t>
                      </a:r>
                    </a:p>
                  </a:txBody>
                  <a:tcPr marL="91433" marR="91433"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6280" name="Group 984"/>
          <p:cNvGraphicFramePr>
            <a:graphicFrameLocks noGrp="1"/>
          </p:cNvGraphicFramePr>
          <p:nvPr/>
        </p:nvGraphicFramePr>
        <p:xfrm>
          <a:off x="395288" y="1557338"/>
          <a:ext cx="1655762" cy="4895850"/>
        </p:xfrm>
        <a:graphic>
          <a:graphicData uri="http://schemas.openxmlformats.org/drawingml/2006/table">
            <a:tbl>
              <a:tblPr/>
              <a:tblGrid>
                <a:gridCol w="1655762"/>
              </a:tblGrid>
              <a:tr h="6929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48 : 2</a:t>
                      </a:r>
                    </a:p>
                  </a:txBody>
                  <a:tcPr marL="91454" marR="91454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6741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96 : 6</a:t>
                      </a:r>
                    </a:p>
                  </a:txBody>
                  <a:tcPr marL="91454" marR="91454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7155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72 : 6</a:t>
                      </a:r>
                    </a:p>
                  </a:txBody>
                  <a:tcPr marL="91454" marR="91454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6835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75 : 5</a:t>
                      </a:r>
                    </a:p>
                  </a:txBody>
                  <a:tcPr marL="91454" marR="91454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6647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54 :3</a:t>
                      </a:r>
                    </a:p>
                  </a:txBody>
                  <a:tcPr marL="91454" marR="91454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6967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92 : 4</a:t>
                      </a:r>
                    </a:p>
                  </a:txBody>
                  <a:tcPr marL="91454" marR="91454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768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81 : 3</a:t>
                      </a:r>
                    </a:p>
                  </a:txBody>
                  <a:tcPr marL="91454" marR="91454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56254" name="Rectangle 958"/>
          <p:cNvSpPr>
            <a:spLocks noChangeArrowheads="1"/>
          </p:cNvSpPr>
          <p:nvPr/>
        </p:nvSpPr>
        <p:spPr bwMode="auto">
          <a:xfrm>
            <a:off x="2298700" y="5732463"/>
            <a:ext cx="663575" cy="73025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Н</a:t>
            </a:r>
          </a:p>
        </p:txBody>
      </p:sp>
      <p:sp>
        <p:nvSpPr>
          <p:cNvPr id="56255" name="Rectangle 959"/>
          <p:cNvSpPr>
            <a:spLocks noChangeArrowheads="1"/>
          </p:cNvSpPr>
          <p:nvPr/>
        </p:nvSpPr>
        <p:spPr bwMode="auto">
          <a:xfrm>
            <a:off x="2314575" y="5013325"/>
            <a:ext cx="642938" cy="57626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О</a:t>
            </a:r>
          </a:p>
        </p:txBody>
      </p:sp>
      <p:sp>
        <p:nvSpPr>
          <p:cNvPr id="56256" name="Rectangle 960"/>
          <p:cNvSpPr>
            <a:spLocks noChangeArrowheads="1"/>
          </p:cNvSpPr>
          <p:nvPr/>
        </p:nvSpPr>
        <p:spPr bwMode="auto">
          <a:xfrm>
            <a:off x="2339975" y="4371975"/>
            <a:ext cx="642938" cy="57626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С</a:t>
            </a:r>
          </a:p>
        </p:txBody>
      </p:sp>
      <p:sp>
        <p:nvSpPr>
          <p:cNvPr id="56257" name="Rectangle 961"/>
          <p:cNvSpPr>
            <a:spLocks noChangeArrowheads="1"/>
          </p:cNvSpPr>
          <p:nvPr/>
        </p:nvSpPr>
        <p:spPr bwMode="auto">
          <a:xfrm>
            <a:off x="2339975" y="3716338"/>
            <a:ext cx="647700" cy="57626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Л</a:t>
            </a:r>
          </a:p>
        </p:txBody>
      </p:sp>
      <p:sp>
        <p:nvSpPr>
          <p:cNvPr id="56258" name="Rectangle 962"/>
          <p:cNvSpPr>
            <a:spLocks noChangeArrowheads="1"/>
          </p:cNvSpPr>
          <p:nvPr/>
        </p:nvSpPr>
        <p:spPr bwMode="auto">
          <a:xfrm>
            <a:off x="2314575" y="2276475"/>
            <a:ext cx="657225" cy="68738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А</a:t>
            </a:r>
          </a:p>
        </p:txBody>
      </p:sp>
      <p:sp>
        <p:nvSpPr>
          <p:cNvPr id="56259" name="Rectangle 963"/>
          <p:cNvSpPr>
            <a:spLocks noChangeArrowheads="1"/>
          </p:cNvSpPr>
          <p:nvPr/>
        </p:nvSpPr>
        <p:spPr bwMode="auto">
          <a:xfrm>
            <a:off x="2339975" y="3016250"/>
            <a:ext cx="647700" cy="62865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Р</a:t>
            </a:r>
          </a:p>
        </p:txBody>
      </p:sp>
      <p:sp>
        <p:nvSpPr>
          <p:cNvPr id="56261" name="Rectangle 965"/>
          <p:cNvSpPr>
            <a:spLocks noChangeArrowheads="1"/>
          </p:cNvSpPr>
          <p:nvPr/>
        </p:nvSpPr>
        <p:spPr bwMode="auto">
          <a:xfrm>
            <a:off x="2314575" y="1592263"/>
            <a:ext cx="647700" cy="6127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2000"/>
                                        <p:tgtEl>
                                          <p:spTgt spid="55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767" grpId="0"/>
      <p:bldP spid="56254" grpId="0" animBg="1"/>
      <p:bldP spid="56255" grpId="0" animBg="1"/>
      <p:bldP spid="56256" grpId="0" animBg="1"/>
      <p:bldP spid="56257" grpId="0" animBg="1"/>
      <p:bldP spid="56258" grpId="0" animBg="1"/>
      <p:bldP spid="56259" grpId="0" animBg="1"/>
      <p:bldP spid="562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1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971550" y="333375"/>
            <a:ext cx="7543800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dirty="0" smtClean="0">
                <a:solidFill>
                  <a:srgbClr val="FFFF00"/>
                </a:solidFill>
              </a:rPr>
              <a:t>РЕШИТЕ ЗАДАЧУ</a:t>
            </a:r>
          </a:p>
        </p:txBody>
      </p:sp>
      <p:pic>
        <p:nvPicPr>
          <p:cNvPr id="57353" name="Picture 9" descr="4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6675" y="1989138"/>
            <a:ext cx="3729038" cy="3311525"/>
          </a:xfrm>
          <a:prstGeom prst="rect">
            <a:avLst/>
          </a:prstGeom>
          <a:noFill/>
          <a:ln w="57150" cmpd="thinThick">
            <a:solidFill>
              <a:srgbClr val="FF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Rectangle 11"/>
          <p:cNvSpPr>
            <a:spLocks noChangeArrowheads="1"/>
          </p:cNvSpPr>
          <p:nvPr/>
        </p:nvSpPr>
        <p:spPr bwMode="auto">
          <a:xfrm>
            <a:off x="395288" y="1989138"/>
            <a:ext cx="4537075" cy="3311525"/>
          </a:xfrm>
          <a:prstGeom prst="rect">
            <a:avLst/>
          </a:prstGeom>
          <a:solidFill>
            <a:schemeClr val="accent2"/>
          </a:solidFill>
          <a:ln w="57150" cmpd="thinThick">
            <a:solidFill>
              <a:srgbClr val="FF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sz="2800" b="1">
              <a:solidFill>
                <a:srgbClr val="0000FF"/>
              </a:solidFill>
            </a:endParaRPr>
          </a:p>
          <a:p>
            <a:pPr algn="ctr"/>
            <a:r>
              <a:rPr lang="ru-RU" sz="2800" b="1">
                <a:solidFill>
                  <a:srgbClr val="0000FF"/>
                </a:solidFill>
              </a:rPr>
              <a:t>Комната Малыша</a:t>
            </a:r>
          </a:p>
          <a:p>
            <a:pPr algn="ctr"/>
            <a:r>
              <a:rPr lang="ru-RU" sz="2800" b="1">
                <a:solidFill>
                  <a:srgbClr val="0000FF"/>
                </a:solidFill>
              </a:rPr>
              <a:t> имеет длину 17 м,</a:t>
            </a:r>
          </a:p>
          <a:p>
            <a:pPr algn="ctr"/>
            <a:r>
              <a:rPr lang="ru-RU" sz="2800" b="1">
                <a:solidFill>
                  <a:srgbClr val="0000FF"/>
                </a:solidFill>
              </a:rPr>
              <a:t>а ширину 4 м.</a:t>
            </a:r>
          </a:p>
          <a:p>
            <a:pPr algn="ctr"/>
            <a:r>
              <a:rPr lang="ru-RU" sz="2800" b="1">
                <a:solidFill>
                  <a:srgbClr val="0000FF"/>
                </a:solidFill>
              </a:rPr>
              <a:t>Вычислите</a:t>
            </a:r>
          </a:p>
          <a:p>
            <a:pPr algn="ctr"/>
            <a:r>
              <a:rPr lang="ru-RU" sz="2800" b="1">
                <a:solidFill>
                  <a:srgbClr val="0000FF"/>
                </a:solidFill>
              </a:rPr>
              <a:t> площадь </a:t>
            </a:r>
          </a:p>
          <a:p>
            <a:pPr algn="ctr"/>
            <a:r>
              <a:rPr lang="ru-RU" sz="2800" b="1">
                <a:solidFill>
                  <a:srgbClr val="0000FF"/>
                </a:solidFill>
              </a:rPr>
              <a:t>данной комнаты.</a:t>
            </a:r>
          </a:p>
          <a:p>
            <a:pPr algn="ctr"/>
            <a:endParaRPr lang="ru-RU" sz="2800" b="1">
              <a:solidFill>
                <a:srgbClr val="0000FF"/>
              </a:solidFill>
            </a:endParaRPr>
          </a:p>
          <a:p>
            <a:pPr algn="ctr"/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24" name="Rectangle 32"/>
          <p:cNvSpPr>
            <a:spLocks noGrp="1" noChangeArrowheads="1"/>
          </p:cNvSpPr>
          <p:nvPr>
            <p:ph type="title"/>
          </p:nvPr>
        </p:nvSpPr>
        <p:spPr>
          <a:xfrm>
            <a:off x="827088" y="333375"/>
            <a:ext cx="7543800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dirty="0" smtClean="0">
                <a:solidFill>
                  <a:srgbClr val="FFFF00"/>
                </a:solidFill>
              </a:rPr>
              <a:t>ОБРАТНЫЕ ЗАДАЧИ</a:t>
            </a:r>
          </a:p>
        </p:txBody>
      </p:sp>
      <p:sp>
        <p:nvSpPr>
          <p:cNvPr id="7171" name="Text Box 37"/>
          <p:cNvSpPr txBox="1">
            <a:spLocks noChangeArrowheads="1"/>
          </p:cNvSpPr>
          <p:nvPr/>
        </p:nvSpPr>
        <p:spPr bwMode="auto">
          <a:xfrm>
            <a:off x="2411413" y="2349500"/>
            <a:ext cx="55451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59435" name="Rectangle 43"/>
          <p:cNvSpPr>
            <a:spLocks noChangeArrowheads="1"/>
          </p:cNvSpPr>
          <p:nvPr/>
        </p:nvSpPr>
        <p:spPr bwMode="auto">
          <a:xfrm>
            <a:off x="250825" y="2060575"/>
            <a:ext cx="5797550" cy="1800225"/>
          </a:xfrm>
          <a:prstGeom prst="rect">
            <a:avLst/>
          </a:prstGeom>
          <a:solidFill>
            <a:schemeClr val="accent2"/>
          </a:solidFill>
          <a:ln w="57150" cmpd="thinThick">
            <a:solidFill>
              <a:srgbClr val="FF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 u="sng"/>
              <a:t>Задача № 1</a:t>
            </a:r>
          </a:p>
          <a:p>
            <a:pPr algn="ctr"/>
            <a:r>
              <a:rPr lang="ru-RU" sz="2400" b="1">
                <a:solidFill>
                  <a:srgbClr val="0000FF"/>
                </a:solidFill>
              </a:rPr>
              <a:t>  Площадь комнаты Малыша 68 м</a:t>
            </a:r>
            <a:r>
              <a:rPr lang="ru-RU" sz="2400" b="1" i="1">
                <a:solidFill>
                  <a:srgbClr val="0000FF"/>
                </a:solidFill>
                <a:latin typeface="Arial" charset="0"/>
              </a:rPr>
              <a:t>²</a:t>
            </a:r>
            <a:r>
              <a:rPr lang="ru-RU" sz="2400" b="1">
                <a:solidFill>
                  <a:srgbClr val="0000FF"/>
                </a:solidFill>
              </a:rPr>
              <a:t>, </a:t>
            </a:r>
          </a:p>
          <a:p>
            <a:pPr algn="ctr"/>
            <a:r>
              <a:rPr lang="ru-RU" sz="2400" b="1">
                <a:solidFill>
                  <a:srgbClr val="0000FF"/>
                </a:solidFill>
              </a:rPr>
              <a:t>  а ширина 4 м. </a:t>
            </a:r>
          </a:p>
          <a:p>
            <a:pPr algn="ctr"/>
            <a:r>
              <a:rPr lang="ru-RU" sz="2400" b="1">
                <a:solidFill>
                  <a:srgbClr val="0000FF"/>
                </a:solidFill>
              </a:rPr>
              <a:t>  Какова длина данной комнаты? </a:t>
            </a:r>
          </a:p>
          <a:p>
            <a:pPr algn="ctr"/>
            <a:endParaRPr lang="ru-RU" sz="2400"/>
          </a:p>
        </p:txBody>
      </p:sp>
      <p:sp>
        <p:nvSpPr>
          <p:cNvPr id="59436" name="Rectangle 44"/>
          <p:cNvSpPr>
            <a:spLocks noChangeArrowheads="1"/>
          </p:cNvSpPr>
          <p:nvPr/>
        </p:nvSpPr>
        <p:spPr bwMode="auto">
          <a:xfrm>
            <a:off x="250825" y="4292600"/>
            <a:ext cx="5761038" cy="1873250"/>
          </a:xfrm>
          <a:prstGeom prst="rect">
            <a:avLst/>
          </a:prstGeom>
          <a:solidFill>
            <a:schemeClr val="accent2"/>
          </a:solidFill>
          <a:ln w="57150" cmpd="thinThick">
            <a:solidFill>
              <a:srgbClr val="FF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 u="sng"/>
              <a:t>Задача № 2</a:t>
            </a:r>
          </a:p>
          <a:p>
            <a:pPr algn="ctr"/>
            <a:r>
              <a:rPr lang="ru-RU" sz="2400" b="1">
                <a:solidFill>
                  <a:srgbClr val="0000FF"/>
                </a:solidFill>
              </a:rPr>
              <a:t>Площадь комнаты Малыша 68 м</a:t>
            </a:r>
            <a:r>
              <a:rPr lang="ru-RU" sz="2400" b="1" i="1">
                <a:solidFill>
                  <a:srgbClr val="0000FF"/>
                </a:solidFill>
                <a:latin typeface="Arial" charset="0"/>
              </a:rPr>
              <a:t>²</a:t>
            </a:r>
            <a:r>
              <a:rPr lang="ru-RU" sz="2400" b="1">
                <a:solidFill>
                  <a:srgbClr val="0000FF"/>
                </a:solidFill>
              </a:rPr>
              <a:t>, </a:t>
            </a:r>
          </a:p>
          <a:p>
            <a:pPr algn="ctr"/>
            <a:r>
              <a:rPr lang="ru-RU" sz="2400" b="1">
                <a:solidFill>
                  <a:srgbClr val="0000FF"/>
                </a:solidFill>
              </a:rPr>
              <a:t>а длина 17 м. </a:t>
            </a:r>
          </a:p>
          <a:p>
            <a:pPr algn="ctr"/>
            <a:r>
              <a:rPr lang="ru-RU" sz="2400" b="1">
                <a:solidFill>
                  <a:srgbClr val="0000FF"/>
                </a:solidFill>
              </a:rPr>
              <a:t>Какова ширина данной комнаты?</a:t>
            </a:r>
          </a:p>
          <a:p>
            <a:pPr algn="ctr"/>
            <a:endParaRPr lang="ru-RU"/>
          </a:p>
        </p:txBody>
      </p:sp>
      <p:pic>
        <p:nvPicPr>
          <p:cNvPr id="59439" name="Picture 47" descr="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060575"/>
            <a:ext cx="2532062" cy="4105275"/>
          </a:xfrm>
          <a:prstGeom prst="rect">
            <a:avLst/>
          </a:prstGeom>
          <a:noFill/>
          <a:ln w="57150" cmpd="thinThick">
            <a:solidFill>
              <a:srgbClr val="FF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9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9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9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59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24" grpId="0"/>
      <p:bldP spid="59435" grpId="0" animBg="1"/>
      <p:bldP spid="594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2"/>
          <p:cNvSpPr>
            <a:spLocks noChangeArrowheads="1"/>
          </p:cNvSpPr>
          <p:nvPr/>
        </p:nvSpPr>
        <p:spPr bwMode="auto">
          <a:xfrm>
            <a:off x="1835150" y="2205038"/>
            <a:ext cx="2952750" cy="1079500"/>
          </a:xfrm>
          <a:prstGeom prst="rect">
            <a:avLst/>
          </a:prstGeom>
          <a:solidFill>
            <a:schemeClr val="accent2"/>
          </a:solidFill>
          <a:ln w="57150" cmpd="thinThick">
            <a:solidFill>
              <a:srgbClr val="FF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200" b="1">
                <a:solidFill>
                  <a:srgbClr val="0000FF"/>
                </a:solidFill>
              </a:rPr>
              <a:t>( 35 + 15 ) : 5 = 10</a:t>
            </a:r>
          </a:p>
        </p:txBody>
      </p:sp>
      <p:sp>
        <p:nvSpPr>
          <p:cNvPr id="67597" name="Rectangle 13"/>
          <p:cNvSpPr>
            <a:spLocks noChangeArrowheads="1"/>
          </p:cNvSpPr>
          <p:nvPr/>
        </p:nvSpPr>
        <p:spPr bwMode="auto">
          <a:xfrm>
            <a:off x="1879600" y="3649663"/>
            <a:ext cx="2879725" cy="1008062"/>
          </a:xfrm>
          <a:prstGeom prst="rect">
            <a:avLst/>
          </a:prstGeom>
          <a:solidFill>
            <a:schemeClr val="accent2"/>
          </a:solidFill>
          <a:ln w="57150" cmpd="thinThick">
            <a:solidFill>
              <a:srgbClr val="FF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200" b="1">
                <a:solidFill>
                  <a:srgbClr val="0000FF"/>
                </a:solidFill>
              </a:rPr>
              <a:t>( 45 + 19 ) : 8 = 7</a:t>
            </a:r>
          </a:p>
        </p:txBody>
      </p:sp>
      <p:sp>
        <p:nvSpPr>
          <p:cNvPr id="67598" name="Rectangle 14"/>
          <p:cNvSpPr>
            <a:spLocks noChangeArrowheads="1"/>
          </p:cNvSpPr>
          <p:nvPr/>
        </p:nvSpPr>
        <p:spPr bwMode="auto">
          <a:xfrm>
            <a:off x="1908175" y="5072063"/>
            <a:ext cx="2879725" cy="1079500"/>
          </a:xfrm>
          <a:prstGeom prst="rect">
            <a:avLst/>
          </a:prstGeom>
          <a:solidFill>
            <a:schemeClr val="accent2"/>
          </a:solidFill>
          <a:ln w="57150" cmpd="thinThick">
            <a:solidFill>
              <a:srgbClr val="FF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200" b="1">
                <a:solidFill>
                  <a:srgbClr val="0000FF"/>
                </a:solidFill>
              </a:rPr>
              <a:t>( 30 + 9 ) : 3 = 16</a:t>
            </a:r>
          </a:p>
        </p:txBody>
      </p:sp>
      <p:sp>
        <p:nvSpPr>
          <p:cNvPr id="67599" name="Rectangle 15"/>
          <p:cNvSpPr>
            <a:spLocks noChangeArrowheads="1"/>
          </p:cNvSpPr>
          <p:nvPr/>
        </p:nvSpPr>
        <p:spPr bwMode="auto">
          <a:xfrm>
            <a:off x="5940425" y="2205038"/>
            <a:ext cx="2952750" cy="1079500"/>
          </a:xfrm>
          <a:prstGeom prst="rect">
            <a:avLst/>
          </a:prstGeom>
          <a:solidFill>
            <a:schemeClr val="accent2"/>
          </a:solidFill>
          <a:ln w="57150" cmpd="thinThick">
            <a:solidFill>
              <a:srgbClr val="FF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200" b="1">
                <a:solidFill>
                  <a:srgbClr val="0000FF"/>
                </a:solidFill>
              </a:rPr>
              <a:t>( 24 + 18 ) : 6 = 6</a:t>
            </a:r>
          </a:p>
        </p:txBody>
      </p:sp>
      <p:sp>
        <p:nvSpPr>
          <p:cNvPr id="8198" name="Rectangle 16"/>
          <p:cNvSpPr>
            <a:spLocks noChangeArrowheads="1"/>
          </p:cNvSpPr>
          <p:nvPr/>
        </p:nvSpPr>
        <p:spPr bwMode="auto">
          <a:xfrm>
            <a:off x="5973763" y="3644900"/>
            <a:ext cx="2952750" cy="1081088"/>
          </a:xfrm>
          <a:prstGeom prst="rect">
            <a:avLst/>
          </a:prstGeom>
          <a:solidFill>
            <a:schemeClr val="accent2"/>
          </a:solidFill>
          <a:ln w="57150" cmpd="thinThick">
            <a:solidFill>
              <a:srgbClr val="FF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200" b="1">
                <a:solidFill>
                  <a:srgbClr val="0000FF"/>
                </a:solidFill>
              </a:rPr>
              <a:t>( 42 + 18 ) : 6 = 10</a:t>
            </a:r>
          </a:p>
        </p:txBody>
      </p:sp>
      <p:sp>
        <p:nvSpPr>
          <p:cNvPr id="8199" name="Rectangle 17"/>
          <p:cNvSpPr>
            <a:spLocks noChangeArrowheads="1"/>
          </p:cNvSpPr>
          <p:nvPr/>
        </p:nvSpPr>
        <p:spPr bwMode="auto">
          <a:xfrm>
            <a:off x="5962650" y="5084763"/>
            <a:ext cx="2952750" cy="1079500"/>
          </a:xfrm>
          <a:prstGeom prst="rect">
            <a:avLst/>
          </a:prstGeom>
          <a:solidFill>
            <a:schemeClr val="accent2"/>
          </a:solidFill>
          <a:ln w="57150" cmpd="thinThick">
            <a:solidFill>
              <a:srgbClr val="FF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200" b="1">
                <a:solidFill>
                  <a:srgbClr val="0000FF"/>
                </a:solidFill>
              </a:rPr>
              <a:t>( 26 + 23 ) : 7 = 7</a:t>
            </a:r>
          </a:p>
        </p:txBody>
      </p:sp>
      <p:sp>
        <p:nvSpPr>
          <p:cNvPr id="67602" name="Text Box 18"/>
          <p:cNvSpPr txBox="1">
            <a:spLocks noChangeArrowheads="1"/>
          </p:cNvSpPr>
          <p:nvPr/>
        </p:nvSpPr>
        <p:spPr bwMode="auto">
          <a:xfrm>
            <a:off x="1403350" y="549275"/>
            <a:ext cx="712946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200" b="1">
                <a:solidFill>
                  <a:schemeClr val="bg2"/>
                </a:solidFill>
              </a:rPr>
              <a:t>Найдите </a:t>
            </a:r>
            <a:br>
              <a:rPr lang="ru-RU" sz="3200" b="1">
                <a:solidFill>
                  <a:schemeClr val="bg2"/>
                </a:solidFill>
              </a:rPr>
            </a:br>
            <a:r>
              <a:rPr lang="ru-RU" sz="3200" b="1">
                <a:solidFill>
                  <a:schemeClr val="bg2"/>
                </a:solidFill>
              </a:rPr>
              <a:t>верные и неверные равенства</a:t>
            </a:r>
          </a:p>
        </p:txBody>
      </p:sp>
      <p:sp>
        <p:nvSpPr>
          <p:cNvPr id="67604" name="Oval 20"/>
          <p:cNvSpPr>
            <a:spLocks noChangeArrowheads="1"/>
          </p:cNvSpPr>
          <p:nvPr/>
        </p:nvSpPr>
        <p:spPr bwMode="auto">
          <a:xfrm>
            <a:off x="1116013" y="2492375"/>
            <a:ext cx="504825" cy="43338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hlink"/>
                </a:solidFill>
              </a:rPr>
              <a:t>1</a:t>
            </a:r>
          </a:p>
        </p:txBody>
      </p:sp>
      <p:sp>
        <p:nvSpPr>
          <p:cNvPr id="67605" name="Oval 21"/>
          <p:cNvSpPr>
            <a:spLocks noChangeArrowheads="1"/>
          </p:cNvSpPr>
          <p:nvPr/>
        </p:nvSpPr>
        <p:spPr bwMode="auto">
          <a:xfrm>
            <a:off x="1116013" y="3933825"/>
            <a:ext cx="504825" cy="43338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hlink"/>
                </a:solidFill>
              </a:rPr>
              <a:t>2</a:t>
            </a:r>
          </a:p>
        </p:txBody>
      </p:sp>
      <p:sp>
        <p:nvSpPr>
          <p:cNvPr id="67606" name="Oval 22"/>
          <p:cNvSpPr>
            <a:spLocks noChangeArrowheads="1"/>
          </p:cNvSpPr>
          <p:nvPr/>
        </p:nvSpPr>
        <p:spPr bwMode="auto">
          <a:xfrm>
            <a:off x="1187450" y="5516563"/>
            <a:ext cx="504825" cy="433387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hlink"/>
                </a:solidFill>
              </a:rPr>
              <a:t>3</a:t>
            </a:r>
          </a:p>
        </p:txBody>
      </p:sp>
      <p:sp>
        <p:nvSpPr>
          <p:cNvPr id="67607" name="Oval 23"/>
          <p:cNvSpPr>
            <a:spLocks noChangeArrowheads="1"/>
          </p:cNvSpPr>
          <p:nvPr/>
        </p:nvSpPr>
        <p:spPr bwMode="auto">
          <a:xfrm>
            <a:off x="5219700" y="2565400"/>
            <a:ext cx="504825" cy="43338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hlink"/>
                </a:solidFill>
              </a:rPr>
              <a:t>4</a:t>
            </a:r>
          </a:p>
        </p:txBody>
      </p:sp>
      <p:sp>
        <p:nvSpPr>
          <p:cNvPr id="67608" name="Oval 24"/>
          <p:cNvSpPr>
            <a:spLocks noChangeArrowheads="1"/>
          </p:cNvSpPr>
          <p:nvPr/>
        </p:nvSpPr>
        <p:spPr bwMode="auto">
          <a:xfrm>
            <a:off x="5219700" y="4005263"/>
            <a:ext cx="504825" cy="433387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hlink"/>
                </a:solidFill>
              </a:rPr>
              <a:t>5</a:t>
            </a:r>
          </a:p>
        </p:txBody>
      </p:sp>
      <p:sp>
        <p:nvSpPr>
          <p:cNvPr id="67609" name="Oval 25"/>
          <p:cNvSpPr>
            <a:spLocks noChangeArrowheads="1"/>
          </p:cNvSpPr>
          <p:nvPr/>
        </p:nvSpPr>
        <p:spPr bwMode="auto">
          <a:xfrm>
            <a:off x="5148263" y="5589588"/>
            <a:ext cx="504825" cy="433387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hlink"/>
                </a:solidFill>
              </a:rPr>
              <a:t>6</a:t>
            </a:r>
          </a:p>
        </p:txBody>
      </p:sp>
      <p:pic>
        <p:nvPicPr>
          <p:cNvPr id="67611" name="Picture 27" descr="slad39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13" y="1989138"/>
            <a:ext cx="1398587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15" name="Picture 31" descr="13ddd5407fc2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59" b="10143"/>
          <a:stretch>
            <a:fillRect/>
          </a:stretch>
        </p:blipFill>
        <p:spPr bwMode="auto">
          <a:xfrm>
            <a:off x="4284663" y="3429000"/>
            <a:ext cx="1511300" cy="1409700"/>
          </a:xfrm>
          <a:prstGeom prst="rect">
            <a:avLst/>
          </a:prstGeom>
          <a:noFill/>
          <a:ln w="57150" cmpd="thinThick">
            <a:solidFill>
              <a:srgbClr val="FF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7616" name="Picture 32" descr="i?id=35187666&amp;tov=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25" r="8629" b="-1976"/>
          <a:stretch>
            <a:fillRect/>
          </a:stretch>
        </p:blipFill>
        <p:spPr bwMode="auto">
          <a:xfrm>
            <a:off x="4211638" y="5013325"/>
            <a:ext cx="1584325" cy="1517650"/>
          </a:xfrm>
          <a:prstGeom prst="rect">
            <a:avLst/>
          </a:prstGeom>
          <a:noFill/>
          <a:ln w="57150" cmpd="thinThick">
            <a:solidFill>
              <a:srgbClr val="FF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7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7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7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7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7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7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7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7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7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7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67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7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675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67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675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67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675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67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67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67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7" grpId="0" animBg="1"/>
      <p:bldP spid="67597" grpId="1" animBg="1"/>
      <p:bldP spid="67598" grpId="0" animBg="1"/>
      <p:bldP spid="67598" grpId="1" animBg="1"/>
      <p:bldP spid="67599" grpId="0" animBg="1"/>
      <p:bldP spid="67599" grpId="1" animBg="1"/>
      <p:bldP spid="67602" grpId="0"/>
      <p:bldP spid="67604" grpId="0" animBg="1"/>
      <p:bldP spid="67605" grpId="0" animBg="1"/>
      <p:bldP spid="67605" grpId="1" animBg="1"/>
      <p:bldP spid="67606" grpId="0" animBg="1"/>
      <p:bldP spid="67606" grpId="1" animBg="1"/>
      <p:bldP spid="67607" grpId="0" animBg="1"/>
      <p:bldP spid="67607" grpId="1" animBg="1"/>
      <p:bldP spid="67608" grpId="0" animBg="1"/>
      <p:bldP spid="6760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mtClean="0">
                <a:solidFill>
                  <a:schemeClr val="bg2"/>
                </a:solidFill>
              </a:rPr>
              <a:t>Приторный порошок</a:t>
            </a:r>
          </a:p>
        </p:txBody>
      </p:sp>
      <p:pic>
        <p:nvPicPr>
          <p:cNvPr id="68615" name="Picture 7" descr="i?id=35187666&amp;tov=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69" r="8507" b="4303"/>
          <a:stretch>
            <a:fillRect/>
          </a:stretch>
        </p:blipFill>
        <p:spPr bwMode="auto">
          <a:xfrm>
            <a:off x="6227763" y="2133600"/>
            <a:ext cx="2089150" cy="1871663"/>
          </a:xfrm>
          <a:prstGeom prst="rect">
            <a:avLst/>
          </a:prstGeom>
          <a:noFill/>
          <a:ln w="57150" cmpd="thinThick">
            <a:solidFill>
              <a:srgbClr val="FF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8616" name="Picture 8" descr="13ddd5407fc2t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59" b="10143"/>
          <a:stretch>
            <a:fillRect/>
          </a:stretch>
        </p:blipFill>
        <p:spPr>
          <a:xfrm>
            <a:off x="1116013" y="2060575"/>
            <a:ext cx="1930400" cy="1800225"/>
          </a:xfrm>
          <a:noFill/>
          <a:ln w="57150" cmpd="thinThick">
            <a:solidFill>
              <a:srgbClr val="FF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619" name="Picture 11" descr="slad39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789363"/>
            <a:ext cx="230505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21" name="Picture 13" descr="Карлсон_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133600"/>
            <a:ext cx="1943100" cy="15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8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8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8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8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8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8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33" dur="2000" fill="hold"/>
                                        <p:tgtEl>
                                          <p:spTgt spid="686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84313"/>
            <a:ext cx="8642350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7" name="WordArt 5"/>
          <p:cNvSpPr>
            <a:spLocks noChangeArrowheads="1" noChangeShapeType="1" noTextEdit="1"/>
          </p:cNvSpPr>
          <p:nvPr/>
        </p:nvSpPr>
        <p:spPr bwMode="auto">
          <a:xfrm>
            <a:off x="792163" y="655638"/>
            <a:ext cx="7559675" cy="4683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kern="10" spc="800">
                <a:solidFill>
                  <a:srgbClr val="FFFF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+mn-lt"/>
                <a:ea typeface="+mn-lt"/>
                <a:cs typeface="+mn-lt"/>
              </a:rPr>
              <a:t>ЛОГИЧЕСКИЕ ЗАДАНИЯ</a:t>
            </a:r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2843213" y="2133600"/>
            <a:ext cx="1368425" cy="1150938"/>
          </a:xfrm>
          <a:prstGeom prst="rect">
            <a:avLst/>
          </a:prstGeom>
          <a:solidFill>
            <a:schemeClr val="accent2"/>
          </a:solidFill>
          <a:ln w="57150" cmpd="thinThick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0000FF"/>
                </a:solidFill>
              </a:rPr>
              <a:t>26</a:t>
            </a:r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4427538" y="2133600"/>
            <a:ext cx="1223962" cy="1150938"/>
          </a:xfrm>
          <a:prstGeom prst="rect">
            <a:avLst/>
          </a:prstGeom>
          <a:solidFill>
            <a:schemeClr val="accent2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FF3300"/>
                </a:solidFill>
              </a:rPr>
              <a:t>?</a:t>
            </a:r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5940425" y="2133600"/>
            <a:ext cx="1295400" cy="1150938"/>
          </a:xfrm>
          <a:prstGeom prst="rect">
            <a:avLst/>
          </a:prstGeom>
          <a:solidFill>
            <a:schemeClr val="accent2"/>
          </a:solidFill>
          <a:ln w="57150" cmpd="thinThick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0000FF"/>
                </a:solidFill>
              </a:rPr>
              <a:t>48</a:t>
            </a:r>
          </a:p>
        </p:txBody>
      </p:sp>
      <p:sp>
        <p:nvSpPr>
          <p:cNvPr id="69641" name="Rectangle 9"/>
          <p:cNvSpPr>
            <a:spLocks noChangeArrowheads="1"/>
          </p:cNvSpPr>
          <p:nvPr/>
        </p:nvSpPr>
        <p:spPr bwMode="auto">
          <a:xfrm>
            <a:off x="4392613" y="2133600"/>
            <a:ext cx="1295400" cy="1150938"/>
          </a:xfrm>
          <a:prstGeom prst="rect">
            <a:avLst/>
          </a:prstGeom>
          <a:solidFill>
            <a:schemeClr val="accent2"/>
          </a:solidFill>
          <a:ln w="57150" cmpd="thinThick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FF3300"/>
                </a:solidFill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9" presetClass="exit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0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7" grpId="0" animBg="1"/>
      <p:bldP spid="69638" grpId="0" animBg="1"/>
      <p:bldP spid="69639" grpId="0" animBg="1"/>
      <p:bldP spid="69639" grpId="1" animBg="1"/>
      <p:bldP spid="69640" grpId="0" animBg="1"/>
      <p:bldP spid="696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971550" y="260350"/>
            <a:ext cx="63373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СЧЁТ «ЦЕПОЧКОЙ»</a:t>
            </a:r>
          </a:p>
        </p:txBody>
      </p:sp>
      <p:sp>
        <p:nvSpPr>
          <p:cNvPr id="11267" name="Rectangle 6"/>
          <p:cNvSpPr>
            <a:spLocks noChangeArrowheads="1"/>
          </p:cNvSpPr>
          <p:nvPr/>
        </p:nvSpPr>
        <p:spPr bwMode="auto">
          <a:xfrm>
            <a:off x="539750" y="2492375"/>
            <a:ext cx="647700" cy="649288"/>
          </a:xfrm>
          <a:prstGeom prst="rect">
            <a:avLst/>
          </a:prstGeom>
          <a:solidFill>
            <a:schemeClr val="accent2"/>
          </a:solidFill>
          <a:ln w="38100" cmpd="dbl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/>
              <a:t>48</a:t>
            </a:r>
          </a:p>
        </p:txBody>
      </p:sp>
      <p:sp>
        <p:nvSpPr>
          <p:cNvPr id="11268" name="Rectangle 7"/>
          <p:cNvSpPr>
            <a:spLocks noChangeArrowheads="1"/>
          </p:cNvSpPr>
          <p:nvPr/>
        </p:nvSpPr>
        <p:spPr bwMode="auto">
          <a:xfrm>
            <a:off x="1908175" y="2565400"/>
            <a:ext cx="647700" cy="649288"/>
          </a:xfrm>
          <a:prstGeom prst="rect">
            <a:avLst/>
          </a:prstGeom>
          <a:solidFill>
            <a:schemeClr val="accent2"/>
          </a:solidFill>
          <a:ln w="38100" cmpd="dbl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69" name="Rectangle 8"/>
          <p:cNvSpPr>
            <a:spLocks noChangeArrowheads="1"/>
          </p:cNvSpPr>
          <p:nvPr/>
        </p:nvSpPr>
        <p:spPr bwMode="auto">
          <a:xfrm>
            <a:off x="4500563" y="2565400"/>
            <a:ext cx="647700" cy="649288"/>
          </a:xfrm>
          <a:prstGeom prst="rect">
            <a:avLst/>
          </a:prstGeom>
          <a:solidFill>
            <a:schemeClr val="accent2"/>
          </a:solidFill>
          <a:ln w="38100" cmpd="dbl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0" name="Rectangle 9"/>
          <p:cNvSpPr>
            <a:spLocks noChangeArrowheads="1"/>
          </p:cNvSpPr>
          <p:nvPr/>
        </p:nvSpPr>
        <p:spPr bwMode="auto">
          <a:xfrm>
            <a:off x="3203575" y="2565400"/>
            <a:ext cx="647700" cy="647700"/>
          </a:xfrm>
          <a:prstGeom prst="rect">
            <a:avLst/>
          </a:prstGeom>
          <a:solidFill>
            <a:schemeClr val="accent2"/>
          </a:solidFill>
          <a:ln w="38100" cmpd="dbl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1" name="Rectangle 10"/>
          <p:cNvSpPr>
            <a:spLocks noChangeArrowheads="1"/>
          </p:cNvSpPr>
          <p:nvPr/>
        </p:nvSpPr>
        <p:spPr bwMode="auto">
          <a:xfrm>
            <a:off x="5076825" y="4508500"/>
            <a:ext cx="647700" cy="649288"/>
          </a:xfrm>
          <a:prstGeom prst="rect">
            <a:avLst/>
          </a:prstGeom>
          <a:solidFill>
            <a:schemeClr val="accent2"/>
          </a:solidFill>
          <a:ln w="38100" cmpd="dbl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2" name="Rectangle 12"/>
          <p:cNvSpPr>
            <a:spLocks noChangeArrowheads="1"/>
          </p:cNvSpPr>
          <p:nvPr/>
        </p:nvSpPr>
        <p:spPr bwMode="auto">
          <a:xfrm>
            <a:off x="3276600" y="4508500"/>
            <a:ext cx="647700" cy="649288"/>
          </a:xfrm>
          <a:prstGeom prst="rect">
            <a:avLst/>
          </a:prstGeom>
          <a:solidFill>
            <a:schemeClr val="accent2"/>
          </a:solidFill>
          <a:ln w="38100" cmpd="dbl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3" name="Rectangle 13"/>
          <p:cNvSpPr>
            <a:spLocks noChangeArrowheads="1"/>
          </p:cNvSpPr>
          <p:nvPr/>
        </p:nvSpPr>
        <p:spPr bwMode="auto">
          <a:xfrm>
            <a:off x="6732588" y="4508500"/>
            <a:ext cx="647700" cy="649288"/>
          </a:xfrm>
          <a:prstGeom prst="rect">
            <a:avLst/>
          </a:prstGeom>
          <a:solidFill>
            <a:schemeClr val="accent2"/>
          </a:solidFill>
          <a:ln w="38100" cmpd="dbl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>
                <a:solidFill>
                  <a:srgbClr val="FF3300"/>
                </a:solidFill>
              </a:rPr>
              <a:t>?</a:t>
            </a:r>
          </a:p>
        </p:txBody>
      </p:sp>
      <p:sp>
        <p:nvSpPr>
          <p:cNvPr id="11274" name="Line 14"/>
          <p:cNvSpPr>
            <a:spLocks noChangeShapeType="1"/>
          </p:cNvSpPr>
          <p:nvPr/>
        </p:nvSpPr>
        <p:spPr bwMode="auto">
          <a:xfrm>
            <a:off x="1187450" y="2852738"/>
            <a:ext cx="720725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5" name="Line 15"/>
          <p:cNvSpPr>
            <a:spLocks noChangeShapeType="1"/>
          </p:cNvSpPr>
          <p:nvPr/>
        </p:nvSpPr>
        <p:spPr bwMode="auto">
          <a:xfrm>
            <a:off x="2555875" y="2852738"/>
            <a:ext cx="6477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6" name="Line 16"/>
          <p:cNvSpPr>
            <a:spLocks noChangeShapeType="1"/>
          </p:cNvSpPr>
          <p:nvPr/>
        </p:nvSpPr>
        <p:spPr bwMode="auto">
          <a:xfrm>
            <a:off x="3851275" y="2852738"/>
            <a:ext cx="649288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7" name="Line 17"/>
          <p:cNvSpPr>
            <a:spLocks noChangeShapeType="1"/>
          </p:cNvSpPr>
          <p:nvPr/>
        </p:nvSpPr>
        <p:spPr bwMode="auto">
          <a:xfrm flipH="1">
            <a:off x="3635375" y="3213100"/>
            <a:ext cx="1081088" cy="1295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8" name="Line 18"/>
          <p:cNvSpPr>
            <a:spLocks noChangeShapeType="1"/>
          </p:cNvSpPr>
          <p:nvPr/>
        </p:nvSpPr>
        <p:spPr bwMode="auto">
          <a:xfrm>
            <a:off x="5724525" y="4797425"/>
            <a:ext cx="1008063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9" name="Line 20"/>
          <p:cNvSpPr>
            <a:spLocks noChangeShapeType="1"/>
          </p:cNvSpPr>
          <p:nvPr/>
        </p:nvSpPr>
        <p:spPr bwMode="auto">
          <a:xfrm>
            <a:off x="3924300" y="4797425"/>
            <a:ext cx="1152525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71701" name="Picture 21" descr="0023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265095" flipH="1">
            <a:off x="722313" y="4103688"/>
            <a:ext cx="165100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2" name="Picture 22" descr="0023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62788" y="862013"/>
            <a:ext cx="151447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2" name="Rectangle 23"/>
          <p:cNvSpPr>
            <a:spLocks noChangeArrowheads="1"/>
          </p:cNvSpPr>
          <p:nvPr/>
        </p:nvSpPr>
        <p:spPr bwMode="auto">
          <a:xfrm>
            <a:off x="1187450" y="1628775"/>
            <a:ext cx="720725" cy="719138"/>
          </a:xfrm>
          <a:prstGeom prst="rect">
            <a:avLst/>
          </a:prstGeom>
          <a:solidFill>
            <a:srgbClr val="0099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/>
              <a:t>: 4</a:t>
            </a:r>
          </a:p>
        </p:txBody>
      </p:sp>
      <p:sp>
        <p:nvSpPr>
          <p:cNvPr id="11283" name="Rectangle 24"/>
          <p:cNvSpPr>
            <a:spLocks noChangeArrowheads="1"/>
          </p:cNvSpPr>
          <p:nvPr/>
        </p:nvSpPr>
        <p:spPr bwMode="auto">
          <a:xfrm>
            <a:off x="2484438" y="1628775"/>
            <a:ext cx="719137" cy="719138"/>
          </a:xfrm>
          <a:prstGeom prst="rect">
            <a:avLst/>
          </a:prstGeom>
          <a:solidFill>
            <a:srgbClr val="0099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>
                <a:cs typeface="Tahoma" pitchFamily="34" charset="0"/>
              </a:rPr>
              <a:t>• </a:t>
            </a:r>
            <a:r>
              <a:rPr lang="ru-RU" sz="2400" b="1">
                <a:cs typeface="Tahoma" pitchFamily="34" charset="0"/>
              </a:rPr>
              <a:t>5</a:t>
            </a:r>
          </a:p>
        </p:txBody>
      </p:sp>
      <p:sp>
        <p:nvSpPr>
          <p:cNvPr id="11284" name="Rectangle 25"/>
          <p:cNvSpPr>
            <a:spLocks noChangeArrowheads="1"/>
          </p:cNvSpPr>
          <p:nvPr/>
        </p:nvSpPr>
        <p:spPr bwMode="auto">
          <a:xfrm>
            <a:off x="3779838" y="1628775"/>
            <a:ext cx="792162" cy="766763"/>
          </a:xfrm>
          <a:prstGeom prst="rect">
            <a:avLst/>
          </a:prstGeom>
          <a:solidFill>
            <a:srgbClr val="0099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/>
              <a:t>- 8</a:t>
            </a:r>
          </a:p>
        </p:txBody>
      </p:sp>
      <p:sp>
        <p:nvSpPr>
          <p:cNvPr id="11285" name="Rectangle 26"/>
          <p:cNvSpPr>
            <a:spLocks noChangeArrowheads="1"/>
          </p:cNvSpPr>
          <p:nvPr/>
        </p:nvSpPr>
        <p:spPr bwMode="auto">
          <a:xfrm>
            <a:off x="3203575" y="3357563"/>
            <a:ext cx="719138" cy="719137"/>
          </a:xfrm>
          <a:prstGeom prst="rect">
            <a:avLst/>
          </a:prstGeom>
          <a:solidFill>
            <a:srgbClr val="0099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/>
              <a:t>: 4</a:t>
            </a:r>
          </a:p>
        </p:txBody>
      </p:sp>
      <p:sp>
        <p:nvSpPr>
          <p:cNvPr id="11286" name="Rectangle 27"/>
          <p:cNvSpPr>
            <a:spLocks noChangeArrowheads="1"/>
          </p:cNvSpPr>
          <p:nvPr/>
        </p:nvSpPr>
        <p:spPr bwMode="auto">
          <a:xfrm>
            <a:off x="5797550" y="3933825"/>
            <a:ext cx="862013" cy="719138"/>
          </a:xfrm>
          <a:prstGeom prst="rect">
            <a:avLst/>
          </a:prstGeom>
          <a:solidFill>
            <a:srgbClr val="0099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/>
              <a:t>: 7</a:t>
            </a:r>
          </a:p>
        </p:txBody>
      </p:sp>
      <p:sp>
        <p:nvSpPr>
          <p:cNvPr id="11287" name="Rectangle 29"/>
          <p:cNvSpPr>
            <a:spLocks noChangeArrowheads="1"/>
          </p:cNvSpPr>
          <p:nvPr/>
        </p:nvSpPr>
        <p:spPr bwMode="auto">
          <a:xfrm>
            <a:off x="4140200" y="3933825"/>
            <a:ext cx="865188" cy="719138"/>
          </a:xfrm>
          <a:prstGeom prst="rect">
            <a:avLst/>
          </a:prstGeom>
          <a:solidFill>
            <a:srgbClr val="0099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/>
              <a:t>+ 85</a:t>
            </a:r>
          </a:p>
        </p:txBody>
      </p:sp>
      <p:sp>
        <p:nvSpPr>
          <p:cNvPr id="71710" name="Rectangle 30"/>
          <p:cNvSpPr>
            <a:spLocks noChangeArrowheads="1"/>
          </p:cNvSpPr>
          <p:nvPr/>
        </p:nvSpPr>
        <p:spPr bwMode="auto">
          <a:xfrm>
            <a:off x="1908175" y="2565400"/>
            <a:ext cx="647700" cy="649288"/>
          </a:xfrm>
          <a:prstGeom prst="rect">
            <a:avLst/>
          </a:prstGeom>
          <a:solidFill>
            <a:schemeClr val="accent2"/>
          </a:solidFill>
          <a:ln w="38100" cmpd="dbl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/>
              <a:t>12</a:t>
            </a:r>
          </a:p>
        </p:txBody>
      </p:sp>
      <p:sp>
        <p:nvSpPr>
          <p:cNvPr id="71711" name="Rectangle 31"/>
          <p:cNvSpPr>
            <a:spLocks noChangeArrowheads="1"/>
          </p:cNvSpPr>
          <p:nvPr/>
        </p:nvSpPr>
        <p:spPr bwMode="auto">
          <a:xfrm>
            <a:off x="3203575" y="2565400"/>
            <a:ext cx="647700" cy="649288"/>
          </a:xfrm>
          <a:prstGeom prst="rect">
            <a:avLst/>
          </a:prstGeom>
          <a:solidFill>
            <a:schemeClr val="accent2"/>
          </a:solidFill>
          <a:ln w="38100" cmpd="dbl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/>
              <a:t>60</a:t>
            </a:r>
          </a:p>
        </p:txBody>
      </p:sp>
      <p:sp>
        <p:nvSpPr>
          <p:cNvPr id="71712" name="Rectangle 32"/>
          <p:cNvSpPr>
            <a:spLocks noChangeArrowheads="1"/>
          </p:cNvSpPr>
          <p:nvPr/>
        </p:nvSpPr>
        <p:spPr bwMode="auto">
          <a:xfrm>
            <a:off x="4500563" y="2565400"/>
            <a:ext cx="647700" cy="649288"/>
          </a:xfrm>
          <a:prstGeom prst="rect">
            <a:avLst/>
          </a:prstGeom>
          <a:solidFill>
            <a:schemeClr val="accent2"/>
          </a:solidFill>
          <a:ln w="38100" cmpd="dbl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/>
              <a:t>52</a:t>
            </a:r>
          </a:p>
        </p:txBody>
      </p:sp>
      <p:sp>
        <p:nvSpPr>
          <p:cNvPr id="71713" name="Rectangle 33"/>
          <p:cNvSpPr>
            <a:spLocks noChangeArrowheads="1"/>
          </p:cNvSpPr>
          <p:nvPr/>
        </p:nvSpPr>
        <p:spPr bwMode="auto">
          <a:xfrm>
            <a:off x="3276600" y="4508500"/>
            <a:ext cx="647700" cy="649288"/>
          </a:xfrm>
          <a:prstGeom prst="rect">
            <a:avLst/>
          </a:prstGeom>
          <a:solidFill>
            <a:schemeClr val="accent2"/>
          </a:solidFill>
          <a:ln w="38100" cmpd="dbl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/>
              <a:t>13</a:t>
            </a:r>
          </a:p>
        </p:txBody>
      </p:sp>
      <p:sp>
        <p:nvSpPr>
          <p:cNvPr id="71714" name="Rectangle 34"/>
          <p:cNvSpPr>
            <a:spLocks noChangeArrowheads="1"/>
          </p:cNvSpPr>
          <p:nvPr/>
        </p:nvSpPr>
        <p:spPr bwMode="auto">
          <a:xfrm>
            <a:off x="5076825" y="4508500"/>
            <a:ext cx="647700" cy="649288"/>
          </a:xfrm>
          <a:prstGeom prst="rect">
            <a:avLst/>
          </a:prstGeom>
          <a:solidFill>
            <a:schemeClr val="accent2"/>
          </a:solidFill>
          <a:ln w="38100" cmpd="dbl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/>
              <a:t>98</a:t>
            </a:r>
          </a:p>
        </p:txBody>
      </p:sp>
      <p:sp>
        <p:nvSpPr>
          <p:cNvPr id="71715" name="Rectangle 35"/>
          <p:cNvSpPr>
            <a:spLocks noChangeArrowheads="1"/>
          </p:cNvSpPr>
          <p:nvPr/>
        </p:nvSpPr>
        <p:spPr bwMode="auto">
          <a:xfrm>
            <a:off x="6732588" y="4508500"/>
            <a:ext cx="647700" cy="649288"/>
          </a:xfrm>
          <a:prstGeom prst="rect">
            <a:avLst/>
          </a:prstGeom>
          <a:solidFill>
            <a:schemeClr val="accent2"/>
          </a:solidFill>
          <a:ln w="38100" cmpd="dbl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/>
              <a:t>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1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1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1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1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1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1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1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1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/>
      <p:bldP spid="71710" grpId="0" animBg="1"/>
      <p:bldP spid="71711" grpId="0" animBg="1"/>
      <p:bldP spid="71712" grpId="0" animBg="1"/>
      <p:bldP spid="71713" grpId="0" animBg="1"/>
      <p:bldP spid="71714" grpId="0" animBg="1"/>
      <p:bldP spid="71715" grpId="0" animBg="1"/>
    </p:bldLst>
  </p:timing>
</p:sld>
</file>

<file path=ppt/theme/theme1.xml><?xml version="1.0" encoding="utf-8"?>
<a:theme xmlns:a="http://schemas.openxmlformats.org/drawingml/2006/main" name="Сумерки">
  <a:themeElements>
    <a:clrScheme name="Сумерки 7">
      <a:dk1>
        <a:srgbClr val="000000"/>
      </a:dk1>
      <a:lt1>
        <a:srgbClr val="C4D6BE"/>
      </a:lt1>
      <a:dk2>
        <a:srgbClr val="339966"/>
      </a:dk2>
      <a:lt2>
        <a:srgbClr val="EFFBF0"/>
      </a:lt2>
      <a:accent1>
        <a:srgbClr val="DDDDDD"/>
      </a:accent1>
      <a:accent2>
        <a:srgbClr val="CCFF99"/>
      </a:accent2>
      <a:accent3>
        <a:srgbClr val="DEE8DB"/>
      </a:accent3>
      <a:accent4>
        <a:srgbClr val="000000"/>
      </a:accent4>
      <a:accent5>
        <a:srgbClr val="EBEBEB"/>
      </a:accent5>
      <a:accent6>
        <a:srgbClr val="B9E78A"/>
      </a:accent6>
      <a:hlink>
        <a:srgbClr val="009900"/>
      </a:hlink>
      <a:folHlink>
        <a:srgbClr val="336600"/>
      </a:folHlink>
    </a:clrScheme>
    <a:fontScheme name="Сумерк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1049</TotalTime>
  <Words>365</Words>
  <Application>Microsoft Office PowerPoint</Application>
  <PresentationFormat>Экран (4:3)</PresentationFormat>
  <Paragraphs>141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Сумерки</vt:lpstr>
      <vt:lpstr>Слайд 1</vt:lpstr>
      <vt:lpstr>Слайд 2</vt:lpstr>
      <vt:lpstr>НАЙДИТЕ ЗНАЧЕНИЯ ВЫРАЖЕНИЙ</vt:lpstr>
      <vt:lpstr>РЕШИТЕ ЗАДАЧУ</vt:lpstr>
      <vt:lpstr>ОБРАТНЫЕ ЗАДАЧИ</vt:lpstr>
      <vt:lpstr>Слайд 6</vt:lpstr>
      <vt:lpstr>Приторный порошок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student03</dc:creator>
  <cp:lastModifiedBy>Admin</cp:lastModifiedBy>
  <cp:revision>67</cp:revision>
  <dcterms:created xsi:type="dcterms:W3CDTF">2008-02-21T05:06:57Z</dcterms:created>
  <dcterms:modified xsi:type="dcterms:W3CDTF">2015-10-21T17:55:22Z</dcterms:modified>
</cp:coreProperties>
</file>