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4" r:id="rId3"/>
    <p:sldId id="258" r:id="rId4"/>
    <p:sldId id="265" r:id="rId5"/>
    <p:sldId id="259" r:id="rId6"/>
    <p:sldId id="266" r:id="rId7"/>
    <p:sldId id="269" r:id="rId8"/>
    <p:sldId id="267" r:id="rId9"/>
    <p:sldId id="283" r:id="rId10"/>
    <p:sldId id="268" r:id="rId11"/>
    <p:sldId id="272" r:id="rId12"/>
    <p:sldId id="273" r:id="rId13"/>
    <p:sldId id="274" r:id="rId14"/>
    <p:sldId id="275" r:id="rId15"/>
    <p:sldId id="276" r:id="rId16"/>
    <p:sldId id="282" r:id="rId17"/>
    <p:sldId id="278" r:id="rId18"/>
    <p:sldId id="279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0" autoAdjust="0"/>
  </p:normalViewPr>
  <p:slideViewPr>
    <p:cSldViewPr>
      <p:cViewPr varScale="1">
        <p:scale>
          <a:sx n="41" d="100"/>
          <a:sy n="41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70EABB6-50D0-4BDA-9D2D-A80A8A8EBA2B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539D943-2C42-46CC-A58A-B36DB7E0F6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992887" cy="1872208"/>
          </a:xfrm>
        </p:spPr>
        <p:txBody>
          <a:bodyPr/>
          <a:lstStyle/>
          <a:p>
            <a:pPr algn="ctr"/>
            <a:r>
              <a:rPr lang="ru-RU" sz="3500" dirty="0" smtClean="0">
                <a:solidFill>
                  <a:schemeClr val="tx1"/>
                </a:solidFill>
              </a:rPr>
              <a:t>Основные трудности, возникающие у детей, обучающихся по программе </a:t>
            </a:r>
            <a:br>
              <a:rPr lang="ru-RU" sz="3500" dirty="0" smtClean="0">
                <a:solidFill>
                  <a:schemeClr val="tx1"/>
                </a:solidFill>
              </a:rPr>
            </a:br>
            <a:r>
              <a:rPr lang="en-US" sz="3500" b="1" dirty="0" smtClean="0">
                <a:solidFill>
                  <a:schemeClr val="tx1"/>
                </a:solidFill>
              </a:rPr>
              <a:t>VII </a:t>
            </a:r>
            <a:r>
              <a:rPr lang="ru-RU" sz="3500" b="1" dirty="0" smtClean="0">
                <a:solidFill>
                  <a:schemeClr val="tx1"/>
                </a:solidFill>
              </a:rPr>
              <a:t> вида </a:t>
            </a:r>
            <a:r>
              <a:rPr lang="ru-RU" sz="3500" dirty="0" smtClean="0">
                <a:solidFill>
                  <a:schemeClr val="tx1"/>
                </a:solidFill>
              </a:rPr>
              <a:t>в 1 классе </a:t>
            </a:r>
            <a:endParaRPr lang="ru-RU" sz="35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777\Desktop\Фото с занятия\IMG_1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2880320" cy="2448272"/>
          </a:xfrm>
          <a:prstGeom prst="rect">
            <a:avLst/>
          </a:prstGeom>
          <a:noFill/>
        </p:spPr>
      </p:pic>
      <p:pic>
        <p:nvPicPr>
          <p:cNvPr id="1029" name="Picture 5" descr="C:\Users\777\Desktop\Фото с занятия\IMG_1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861048"/>
            <a:ext cx="3708920" cy="2636912"/>
          </a:xfrm>
          <a:prstGeom prst="rect">
            <a:avLst/>
          </a:prstGeom>
          <a:noFill/>
        </p:spPr>
      </p:pic>
      <p:pic>
        <p:nvPicPr>
          <p:cNvPr id="1030" name="Picture 6" descr="C:\Users\777\Desktop\Фото с занятия\IMG_12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573016"/>
            <a:ext cx="1944215" cy="1930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Обучение грамоте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776864" cy="5040560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Ориентироваться в книге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Отвечать на вопросы по сюжетной картинке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Внимательно слушать то, что говорят другие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Включаться в групповую работу, связанную с общением  Рассказывать товарищам о своих впечатлениях, слушать ответы товарищей, высказывать свое мнение  о выслушанных  рассказах в доброжелательной форме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Рассказывать сценки из сказок или рассказов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Объяснять смысл пословиц и применять пословицу в устной речи, уметь приводить примеры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Распределять на группы слова по существенным  признакам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Сравнивать предметы , выделять в них общее и различное, называть группу предметов одним словом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Оценивать результаты своей работы на уроке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8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Математика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Моро М.И.,  </a:t>
            </a:r>
            <a:r>
              <a:rPr lang="ru-RU" sz="2000" b="1" dirty="0" err="1" smtClean="0">
                <a:solidFill>
                  <a:schemeClr val="tx1"/>
                </a:solidFill>
              </a:rPr>
              <a:t>Бантова</a:t>
            </a:r>
            <a:r>
              <a:rPr lang="ru-RU" sz="2000" b="1" dirty="0" smtClean="0">
                <a:solidFill>
                  <a:schemeClr val="tx1"/>
                </a:solidFill>
              </a:rPr>
              <a:t> М.А., Бельтюкова Г.В., Волкова С.И., Степанова С.В.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Пользователь\Desktop\10011546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2578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C:\Users\Пользователь\Desktop\mm670_27_09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2714625"/>
            <a:ext cx="2540000" cy="3263900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10008546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071688"/>
            <a:ext cx="1905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Пользователь\Desktop\1000882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2564904"/>
            <a:ext cx="1905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83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Математика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980728"/>
            <a:ext cx="7848872" cy="5616624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Называть числа в порядке их следования при счете от 1 до 10 и в обратном порядке,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Считать различные объекты (предметы, группы предметов, слова) и устанавливать порядковый номер того или иного объекта при заданном порядке счета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Писать цифру. Соотносить цифру и число от 1 до 10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Сравнивать две группы предметов: объединяя предметы в пары и опираясь на сравнение чисел в порядке их следования при счете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Делать вывод, в каких группах предметов поровну (столько же),  какой группе предметов больше (меньше ) и на сколько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</a:t>
            </a:r>
            <a:r>
              <a:rPr lang="ru-RU" dirty="0" smtClean="0">
                <a:solidFill>
                  <a:schemeClr val="tx1"/>
                </a:solidFill>
              </a:rPr>
              <a:t>писывать расположение объектов с использованием слов: вверху, внизу, слева, справа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Упорядочивать события, располагая их в порядке следования (раньше, позже, ещё позднее)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Включаться в групповую работу, уметь доброжелательно общаться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Оценивать результаты своей работы на уроке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6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Окружающий мир (человек, природа, общество)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Плешаков А.А.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C:\Users\Пользователь\Desktop\54000009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9588"/>
            <a:ext cx="2928937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Пользователь\Desktop\1000561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1988840"/>
            <a:ext cx="2825750" cy="378618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C:\Users\Пользователь\Desktop\1000609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31778"/>
            <a:ext cx="2160587" cy="314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793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Окружающий мир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08912" cy="4320480"/>
          </a:xfrm>
        </p:spPr>
        <p:txBody>
          <a:bodyPr/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задавать вопросы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Умение вступать в учебный диалог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Различать способы и средства познания окружающего мира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Отвечать на вопросы учителя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Сравнивать, различать и описывать предметы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Оценивать свои достижения на уроке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7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78539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Осуществлять поиск необходимой информации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Анализировать, отбирать, обобщать полученную информацию и Находить и различать инструменты, материалы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Устанавливать связи между видами работы и используемыми материалами и инструментами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Исследовать, наблюдать, сравнивать , сопоставлять природные материалы – их виды и свойства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Выполнять работу с опорой на слайдовой план. Соотносить план  с собственными действиями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Организовывать свою деятельность: подготавливать свое рабочее место, правильно и рационально размещать инструменты и материала, убирать рабочее место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</a:rPr>
              <a:t>Прогнозировать и оценивать результаты своей деятельности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Технология (труд)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000" b="1" dirty="0" err="1" smtClean="0">
                <a:solidFill>
                  <a:schemeClr val="tx1"/>
                </a:solidFill>
              </a:rPr>
              <a:t>Роговцева</a:t>
            </a:r>
            <a:r>
              <a:rPr lang="ru-RU" sz="2000" b="1" dirty="0" smtClean="0">
                <a:solidFill>
                  <a:schemeClr val="tx1"/>
                </a:solidFill>
              </a:rPr>
              <a:t> Н.И., </a:t>
            </a:r>
            <a:r>
              <a:rPr lang="ru-RU" sz="2000" b="1" dirty="0" err="1" smtClean="0">
                <a:solidFill>
                  <a:schemeClr val="tx1"/>
                </a:solidFill>
              </a:rPr>
              <a:t>Анащенкова</a:t>
            </a:r>
            <a:r>
              <a:rPr lang="ru-RU" sz="2000" b="1" dirty="0" smtClean="0">
                <a:solidFill>
                  <a:schemeClr val="tx1"/>
                </a:solidFill>
              </a:rPr>
              <a:t> С.В.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05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352928" cy="15121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Основные трудности, возникающие у детей, обучающихся по программе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VII </a:t>
            </a:r>
            <a:r>
              <a:rPr lang="ru-RU" sz="3200" b="1" dirty="0" smtClean="0">
                <a:solidFill>
                  <a:schemeClr val="tx1"/>
                </a:solidFill>
              </a:rPr>
              <a:t> вида </a:t>
            </a:r>
            <a:r>
              <a:rPr lang="ru-RU" sz="3200" dirty="0" smtClean="0">
                <a:solidFill>
                  <a:schemeClr val="tx1"/>
                </a:solidFill>
              </a:rPr>
              <a:t>в 1 классе 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424936" cy="4536504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  мелкая моторика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развитие речи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пространственная ориентация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пространственные представления, соотношение числа и цифры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65% умение слышать учителя, отбирать нужную информацию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 общая осведомленность</a:t>
            </a:r>
          </a:p>
          <a:p>
            <a:pPr algn="just">
              <a:buFont typeface="Arial" pitchFamily="34" charset="0"/>
              <a:buChar char="•"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0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76872"/>
            <a:ext cx="8496944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90% отсутствия любопытства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 отсутствия цели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80% отсутствия понимания смысла сказанного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40% активность в общении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 развитие мыслительных процессов (сравнение, классификация)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40% отсутствие интереса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40% отсутствие контроля</a:t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48680"/>
            <a:ext cx="7992887" cy="151216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Основные трудности, возникающие у детей, обучающихся по программе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VII </a:t>
            </a:r>
            <a:r>
              <a:rPr lang="ru-RU" sz="3200" b="1" dirty="0" smtClean="0">
                <a:solidFill>
                  <a:schemeClr val="tx1"/>
                </a:solidFill>
              </a:rPr>
              <a:t> вида </a:t>
            </a:r>
            <a:r>
              <a:rPr lang="ru-RU" sz="3200" dirty="0" smtClean="0">
                <a:solidFill>
                  <a:schemeClr val="tx1"/>
                </a:solidFill>
              </a:rPr>
              <a:t>в 1 классе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792088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Ведущей целью подготовки к школе должно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endParaRPr lang="ru-RU" sz="30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268761"/>
            <a:ext cx="7776864" cy="5040559"/>
          </a:xfr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дошкольников качеств, необходимых для овладения учебной деятельностью: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любознательности,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инициативности,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самостоятельности,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произвольности,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творческого самовыражения ребенка </a:t>
            </a:r>
          </a:p>
          <a:p>
            <a:pPr algn="just"/>
            <a:endParaRPr lang="ru-RU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5976"/>
            <a:ext cx="23762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39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2204864"/>
            <a:ext cx="7772400" cy="3960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76672"/>
            <a:ext cx="7560839" cy="93610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32859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основе  построения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лежит системно-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подход, который  предполагает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0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08912" cy="252028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дошкольного и начального общего образования;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идей непрерывного развивающего обучения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406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5" y="404665"/>
            <a:ext cx="8064896" cy="1872207"/>
          </a:xfrm>
        </p:spPr>
        <p:txBody>
          <a:bodyPr/>
          <a:lstStyle/>
          <a:p>
            <a:pPr marL="396000" algn="ctr"/>
            <a:r>
              <a:rPr lang="ru-RU" alt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цели непрерывного образования детей дошкольного и младшего школьного возраста</a:t>
            </a:r>
            <a:endParaRPr lang="ru-RU" sz="3500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2636913"/>
            <a:ext cx="7704856" cy="2808312"/>
          </a:xfrm>
        </p:spPr>
        <p:txBody>
          <a:bodyPr>
            <a:normAutofit/>
          </a:bodyPr>
          <a:lstStyle/>
          <a:p>
            <a:pPr marL="360000" algn="just">
              <a:buClr>
                <a:srgbClr val="1C04CC"/>
              </a:buClr>
              <a:buFont typeface="Arial" charset="0"/>
              <a:buChar char="•"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нравственного человека;</a:t>
            </a: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Clr>
                <a:srgbClr val="1C04CC"/>
              </a:buClr>
              <a:buFont typeface="Arial" charset="0"/>
              <a:buChar char="•"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детей;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Clr>
                <a:srgbClr val="1C04CC"/>
              </a:buClr>
              <a:buFont typeface="Arial" charset="0"/>
              <a:buChar char="•"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поддержка индивидуальности ребенка,</a:t>
            </a:r>
            <a:endParaRPr lang="ru-RU" alt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 algn="just">
              <a:buClr>
                <a:srgbClr val="1C04CC"/>
              </a:buClr>
              <a:buFont typeface="Arial" charset="0"/>
              <a:buChar char="•"/>
            </a:pP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физическое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психическое развитие детей </a:t>
            </a:r>
          </a:p>
          <a:p>
            <a:pPr marL="360000" algn="just"/>
            <a:r>
              <a:rPr lang="ru-RU" alt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(Конвенция содержания непрерывного образования ФКС МО РФ 17.06.2003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500" dirty="0"/>
          </a:p>
        </p:txBody>
      </p:sp>
    </p:spTree>
    <p:extLst>
      <p:ext uri="{BB962C8B-B14F-4D97-AF65-F5344CB8AC3E}">
        <p14:creationId xmlns="" xmlns:p14="http://schemas.microsoft.com/office/powerpoint/2010/main" val="294829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792088"/>
          </a:xfrm>
        </p:spPr>
        <p:txBody>
          <a:bodyPr/>
          <a:lstStyle/>
          <a:p>
            <a:pPr algn="ctr"/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ГБДОУ  и  ГБОУ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3816424" cy="5544616"/>
          </a:xfrm>
        </p:spPr>
        <p:txBody>
          <a:bodyPr>
            <a:normAutofit fontScale="85000" lnSpcReduction="10000"/>
          </a:bodyPr>
          <a:lstStyle/>
          <a:p>
            <a:pPr algn="l">
              <a:buClr>
                <a:srgbClr val="1C04CC"/>
              </a:buClr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детей к ценностям здорового образа жизни; </a:t>
            </a:r>
          </a:p>
          <a:p>
            <a:pPr algn="l">
              <a:buClr>
                <a:srgbClr val="1C04CC"/>
              </a:buClr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каждого ребенка, развитие его положительного самоощущения; </a:t>
            </a:r>
          </a:p>
          <a:p>
            <a:pPr algn="l">
              <a:buClr>
                <a:srgbClr val="1C04CC"/>
              </a:buClr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инициативности, любознательности, произвольности, способности к творческому самовыражению; </a:t>
            </a:r>
          </a:p>
          <a:p>
            <a:pPr algn="l">
              <a:buClr>
                <a:srgbClr val="1C04CC"/>
              </a:buClr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различных знаний об окружающем мире, стимулирование коммуникативной, познавательной, игровой и др. активности детей в различных видах деятельности; </a:t>
            </a:r>
          </a:p>
          <a:p>
            <a:pPr algn="l">
              <a:buClr>
                <a:srgbClr val="1C04CC"/>
              </a:buClr>
              <a:buFont typeface="Arial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компетентности в сфере отношений к миру, к людям, к себе; включение детей в различные формы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сотрудничества (со взрослыми и детьми разного возраста).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196752"/>
            <a:ext cx="43924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C04CC"/>
              </a:buClr>
              <a:buFont typeface="Arial" charset="0"/>
              <a:buChar char="•"/>
            </a:pP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Приобщение детей к ценностям здорового образа жизни; </a:t>
            </a:r>
          </a:p>
          <a:p>
            <a:pPr>
              <a:buClr>
                <a:srgbClr val="1C04CC"/>
              </a:buClr>
              <a:buFont typeface="Arial" charset="0"/>
              <a:buChar char="•"/>
            </a:pP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Обеспечение эмоционального благополучия каждого ребенка, развитие его положительного самоощущения; </a:t>
            </a:r>
          </a:p>
          <a:p>
            <a:pPr>
              <a:buClr>
                <a:srgbClr val="1C04CC"/>
              </a:buClr>
              <a:buFont typeface="Arial" charset="0"/>
              <a:buChar char="•"/>
            </a:pP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Развитие инициативности, любознательности, произвольности, способности к творческому самовыражению; </a:t>
            </a:r>
          </a:p>
          <a:p>
            <a:pPr>
              <a:buClr>
                <a:srgbClr val="1C04CC"/>
              </a:buClr>
              <a:buFont typeface="Arial" charset="0"/>
              <a:buChar char="•"/>
            </a:pP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Формирование различных знаний об окружающем мире, стимулирование коммуникативной, познавательной, игровой и др. активности детей в различных видах деятельности; </a:t>
            </a:r>
          </a:p>
          <a:p>
            <a:pPr>
              <a:buClr>
                <a:srgbClr val="1C04CC"/>
              </a:buClr>
              <a:buFont typeface="Arial" charset="0"/>
              <a:buChar char="•"/>
            </a:pPr>
            <a:r>
              <a:rPr lang="ru-RU" altLang="ru-RU" sz="1700" dirty="0">
                <a:latin typeface="Times New Roman" pitchFamily="18" charset="0"/>
                <a:cs typeface="Times New Roman" pitchFamily="18" charset="0"/>
              </a:rPr>
              <a:t>Развитие компетентности в сфере отношений к миру, к людям, к себе; включение детей в различные формы </a:t>
            </a:r>
            <a:r>
              <a:rPr lang="ru-RU" alt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сотрудничества (со взрослыми и детьми разного возраста). </a:t>
            </a:r>
          </a:p>
        </p:txBody>
      </p:sp>
    </p:spTree>
    <p:extLst>
      <p:ext uri="{BB962C8B-B14F-4D97-AF65-F5344CB8AC3E}">
        <p14:creationId xmlns="" xmlns:p14="http://schemas.microsoft.com/office/powerpoint/2010/main" val="18827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260649"/>
            <a:ext cx="7175351" cy="792088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Ведущей целью подготовки к школе должно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</a:t>
            </a:r>
            <a:endParaRPr lang="ru-RU" sz="3000" b="1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99592" y="1268761"/>
            <a:ext cx="7776864" cy="5040559"/>
          </a:xfrm>
        </p:spPr>
        <p:txBody>
          <a:bodyPr/>
          <a:lstStyle/>
          <a:p>
            <a:pPr algn="just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дошкольников качеств, необходимых для овладения учебной деятельностью: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любознательности,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инициативности,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самостоятельности,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произвольности, </a:t>
            </a:r>
          </a:p>
          <a:p>
            <a:pPr algn="just">
              <a:lnSpc>
                <a:spcPct val="110000"/>
              </a:lnSpc>
              <a:buClr>
                <a:srgbClr val="1C04CC"/>
              </a:buClr>
              <a:buFont typeface="Arial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творческого самовыражения ребенка </a:t>
            </a:r>
          </a:p>
          <a:p>
            <a:pPr algn="just"/>
            <a:endParaRPr lang="ru-RU" dirty="0"/>
          </a:p>
        </p:txBody>
      </p:sp>
      <p:pic>
        <p:nvPicPr>
          <p:cNvPr id="4" name="Рисунок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5976"/>
            <a:ext cx="237626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395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Программа «Школа России»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Пользователь\Desktop\1000597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914">
            <a:off x="6422515" y="3669064"/>
            <a:ext cx="2209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Пользователь\Desktop\1000588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Пользователь\Desktop\10008546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9798"/>
            <a:ext cx="1905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Пользователь\Desktop\10008514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23" y="2065643"/>
            <a:ext cx="1905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C:\Users\Пользователь\Desktop\mm670_27_09_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6520" y="3875869"/>
            <a:ext cx="1916261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25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Система учебных предметов по программе  «Школа России»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7920880" cy="4968552"/>
          </a:xfrm>
        </p:spPr>
        <p:txBody>
          <a:bodyPr>
            <a:norm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Русский язык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Литературное чтение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Иностранный язык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Математика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Окружающий мир (человек, природа, общество)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Изобразительное искусство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Технология (труд)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Музыка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dirty="0" smtClean="0">
                <a:solidFill>
                  <a:schemeClr val="tx1"/>
                </a:solidFill>
              </a:rPr>
              <a:t>Физическая культура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500" b="1" dirty="0" smtClean="0">
                <a:solidFill>
                  <a:schemeClr val="tx1"/>
                </a:solidFill>
              </a:rPr>
              <a:t>Основы религиозных культур и светской этики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sz="25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3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Русский язык.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Горецкий В.Г., Зеленина Л.М., </a:t>
            </a:r>
            <a:r>
              <a:rPr lang="ru-RU" sz="2000" b="1" dirty="0" err="1" smtClean="0">
                <a:solidFill>
                  <a:schemeClr val="tx1"/>
                </a:solidFill>
              </a:rPr>
              <a:t>ХохловаТ.Е</a:t>
            </a:r>
            <a:r>
              <a:rPr lang="ru-RU" sz="2000" b="1" dirty="0" smtClean="0">
                <a:solidFill>
                  <a:schemeClr val="tx1"/>
                </a:solidFill>
              </a:rPr>
              <a:t>., Дементьева М.Н., Стефаненко Н.А., </a:t>
            </a:r>
            <a:r>
              <a:rPr lang="ru-RU" sz="2000" b="1" dirty="0" err="1" smtClean="0">
                <a:solidFill>
                  <a:schemeClr val="tx1"/>
                </a:solidFill>
              </a:rPr>
              <a:t>Бойкина</a:t>
            </a:r>
            <a:r>
              <a:rPr lang="ru-RU" sz="2000" b="1" dirty="0" smtClean="0">
                <a:solidFill>
                  <a:schemeClr val="tx1"/>
                </a:solidFill>
              </a:rPr>
              <a:t> М.В.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C:\Users\Пользователь\Desktop\1000854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24036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Пользователь\Desktop\1000588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08" y="2276872"/>
            <a:ext cx="295880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358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496944" cy="72008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1"/>
            <a:ext cx="8280920" cy="108012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Литературное чтение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Климанова Л.Ф., </a:t>
            </a:r>
            <a:r>
              <a:rPr lang="ru-RU" b="1" dirty="0" err="1" smtClean="0">
                <a:solidFill>
                  <a:schemeClr val="tx1"/>
                </a:solidFill>
              </a:rPr>
              <a:t>Бойкина</a:t>
            </a:r>
            <a:r>
              <a:rPr lang="ru-RU" b="1" dirty="0" smtClean="0">
                <a:solidFill>
                  <a:schemeClr val="tx1"/>
                </a:solidFill>
              </a:rPr>
              <a:t> М.В.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Пользователь\Desktop\1000597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5914">
            <a:off x="4130520" y="3057614"/>
            <a:ext cx="3029543" cy="327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Users\Пользователь\Desktop\10008514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4713"/>
            <a:ext cx="2520280" cy="339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556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672</TotalTime>
  <Words>780</Words>
  <Application>Microsoft Office PowerPoint</Application>
  <PresentationFormat>Экран (4:3)</PresentationFormat>
  <Paragraphs>98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Основные трудности, возникающие у детей, обучающихся по программе  VII  вида в 1 классе </vt:lpstr>
      <vt:lpstr>В основе  построения ФГОС лежит системно-деятельностный подход, который  предполагает:</vt:lpstr>
      <vt:lpstr>Общие цели непрерывного образования детей дошкольного и младшего школьного возраста</vt:lpstr>
      <vt:lpstr>Задачи ГБДОУ  и  ГБОУ</vt:lpstr>
      <vt:lpstr>Ведущей целью подготовки к школе должно быть</vt:lpstr>
      <vt:lpstr>Программа «Школа России»</vt:lpstr>
      <vt:lpstr>Система учебных предметов по программе  «Школа России»</vt:lpstr>
      <vt:lpstr>Русский язык.  Горецкий В.Г., Зеленина Л.М., ХохловаТ.Е., Дементьева М.Н., Стефаненко Н.А., Бойкина М.В.</vt:lpstr>
      <vt:lpstr>Слайд 9</vt:lpstr>
      <vt:lpstr>Обучение грамоте</vt:lpstr>
      <vt:lpstr>Математика Моро М.И.,  Бантова М.А., Бельтюкова Г.В., Волкова С.И., Степанова С.В.</vt:lpstr>
      <vt:lpstr>Математика</vt:lpstr>
      <vt:lpstr>Окружающий мир (человек, природа, общество) Плешаков А.А.</vt:lpstr>
      <vt:lpstr>Окружающий мир </vt:lpstr>
      <vt:lpstr>Технология (труд) Роговцева Н.И., Анащенкова С.В.</vt:lpstr>
      <vt:lpstr>Основные трудности, возникающие у детей, обучающихся по программе  VII  вида в 1 классе </vt:lpstr>
      <vt:lpstr>90% отсутствия любопытства 80% отсутствия цели 80% отсутствия понимания смысла сказанного 40% активность в общении 50% развитие мыслительных процессов (сравнение, классификация) 40% отсутствие интереса 40% отсутствие контроля   </vt:lpstr>
      <vt:lpstr>Ведущей целью подготовки к школе должно быть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просто</dc:creator>
  <cp:lastModifiedBy>777</cp:lastModifiedBy>
  <cp:revision>58</cp:revision>
  <dcterms:created xsi:type="dcterms:W3CDTF">2014-10-28T02:00:47Z</dcterms:created>
  <dcterms:modified xsi:type="dcterms:W3CDTF">2014-11-05T07:19:53Z</dcterms:modified>
</cp:coreProperties>
</file>