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71" r:id="rId14"/>
    <p:sldId id="267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A0DC-E15B-4707-8D5F-4715479A07D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2831-8479-4451-9517-AA6442C6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57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A0DC-E15B-4707-8D5F-4715479A07D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2831-8479-4451-9517-AA6442C6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75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A0DC-E15B-4707-8D5F-4715479A07D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2831-8479-4451-9517-AA6442C6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69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A0DC-E15B-4707-8D5F-4715479A07D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2831-8479-4451-9517-AA6442C6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06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A0DC-E15B-4707-8D5F-4715479A07D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2831-8479-4451-9517-AA6442C6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69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A0DC-E15B-4707-8D5F-4715479A07D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2831-8479-4451-9517-AA6442C6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3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A0DC-E15B-4707-8D5F-4715479A07D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2831-8479-4451-9517-AA6442C6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51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A0DC-E15B-4707-8D5F-4715479A07D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2831-8479-4451-9517-AA6442C6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46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A0DC-E15B-4707-8D5F-4715479A07D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2831-8479-4451-9517-AA6442C6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9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A0DC-E15B-4707-8D5F-4715479A07D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2831-8479-4451-9517-AA6442C6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29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A0DC-E15B-4707-8D5F-4715479A07D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2831-8479-4451-9517-AA6442C6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13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A0DC-E15B-4707-8D5F-4715479A07D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62831-8479-4451-9517-AA6442C6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4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315416"/>
            <a:ext cx="7772400" cy="2592287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Воспитательная система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4б класса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Детское объединение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«Кораблик»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Девиз: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Сейчас наша вахта у школьной доски,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значит немножко мы все моряки.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Нам жажда открытий знакома,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Дороги у нас далеки.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07704" y="4869160"/>
            <a:ext cx="6400800" cy="11342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27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Взаимосвязь учебно-познавательной  и внеурочной деятельности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с   ДШИ №2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Книжный фристайл в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библиотеке № 1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музакальый концерт 3б\P10503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9710">
            <a:off x="436397" y="764308"/>
            <a:ext cx="4032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музакальый концерт 3б\P10503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8838">
            <a:off x="4367753" y="932932"/>
            <a:ext cx="4608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фото3б\фото3б\3б бажов\P10503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863" y="3645024"/>
            <a:ext cx="3780000" cy="21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фото3б\фото3б\3б бажов\P10503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5863" y="4141410"/>
            <a:ext cx="4284000" cy="24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85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33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94" y="116633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Взаимосвязь учебно-познавательной и внеурочной деятельности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Для 21 школы «По сказкам Андерсена»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Кружок «Планета Загадок»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фото андерсен\P40902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94975"/>
            <a:ext cx="2811341" cy="21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защита проекта\P10501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1238">
            <a:off x="2301323" y="4084478"/>
            <a:ext cx="3207424" cy="228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защита проекта\P10501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3967">
            <a:off x="5397548" y="3922768"/>
            <a:ext cx="3383233" cy="23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6021" y="-45326"/>
            <a:ext cx="9239029" cy="7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ото3б\фото андерсен\P40902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67813"/>
            <a:ext cx="25560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фото 2 б\мой класс\DSC0114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4653136"/>
            <a:ext cx="2838193" cy="18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2 б\фото викторина + 8 марта\DSC0292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92" y="1731941"/>
            <a:ext cx="2928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82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социуме в параллели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4а и4б «Флора и Фауна»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КВН 4а,б,в,г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Викторины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русскому языку , математике 4а,б,в,г.                          День Здоровья</a:t>
            </a:r>
            <a:endParaRPr lang="ru-RU" dirty="0"/>
          </a:p>
        </p:txBody>
      </p:sp>
      <p:pic>
        <p:nvPicPr>
          <p:cNvPr id="1028" name="Picture 4" descr="F:\фото3б\разное\20131213_1407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7951">
            <a:off x="313959" y="886074"/>
            <a:ext cx="2628000" cy="197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фото3б\разное\100_19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1" y="72229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то3б\разное\100_19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4058">
            <a:off x="5704240" y="272336"/>
            <a:ext cx="2652490" cy="212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фото3б\разное\20131216_1203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672" y="3015112"/>
            <a:ext cx="3096000" cy="23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фото3б\разное\20131213_1406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80661">
            <a:off x="6937636" y="2598373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3б\разное\20131216_12032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120" y="3573016"/>
            <a:ext cx="2736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:\фото3б\4 кл день здоровь 2014\P105078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476" y="-539243"/>
            <a:ext cx="9313477" cy="73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фото 2 б\мой класс\DSC0036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6120" y="2262953"/>
            <a:ext cx="2556000" cy="17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25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91420"/>
            <a:ext cx="4680520" cy="21175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                 Акции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Подарок солдату                                               Подари  книгу библиотеке                                                     Украшения на новогоднюю ёлку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Рождественский ангел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Макулатура -стране</a:t>
            </a:r>
            <a:endParaRPr lang="ru-RU" dirty="0"/>
          </a:p>
        </p:txBody>
      </p:sp>
      <p:pic>
        <p:nvPicPr>
          <p:cNvPr id="2050" name="Picture 2" descr="F:\фото 2 б\мой класс\DSC003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080" y="1089048"/>
            <a:ext cx="3696000" cy="22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3б\P10501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497" y="3105080"/>
            <a:ext cx="4207001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98" y="-25706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47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218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</a:t>
            </a:r>
            <a:r>
              <a:rPr lang="ru-RU" sz="3200" dirty="0" smtClean="0"/>
              <a:t>С родителями</a:t>
            </a:r>
            <a:endParaRPr lang="ru-RU" sz="3200" dirty="0"/>
          </a:p>
        </p:txBody>
      </p:sp>
      <p:pic>
        <p:nvPicPr>
          <p:cNvPr id="2050" name="Picture 2" descr="F:\фото3б\3б кл\P10502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5958" y="-30635"/>
            <a:ext cx="3218210" cy="24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3б\фото андерсен\P40902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3053">
            <a:off x="4750369" y="1928716"/>
            <a:ext cx="3937333" cy="22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3б\поход\P10505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70337">
            <a:off x="346720" y="2649155"/>
            <a:ext cx="3769930" cy="20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3б\поход\P10505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0378">
            <a:off x="4228422" y="4149080"/>
            <a:ext cx="44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938" y="16666"/>
            <a:ext cx="9240937" cy="69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фото3б\Илья вечеринка фото\DSC0045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1059"/>
            <a:ext cx="3832886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фото 2 б\мой класс\DSC0110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7" y="404664"/>
            <a:ext cx="269930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5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Самоуправление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 Учителя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Организация игр на летней площадке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Администратор\Мои документы\Downloads\танец 4 кл\20141003_1438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744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26722"/>
            <a:ext cx="4032448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800" y="3270068"/>
            <a:ext cx="3233608" cy="289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39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Формы </a:t>
            </a:r>
            <a:r>
              <a:rPr lang="ru-RU" sz="2000" dirty="0"/>
              <a:t>проведения мероприятий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</a:t>
            </a:r>
            <a:r>
              <a:rPr lang="ru-RU" sz="2000" dirty="0"/>
              <a:t>	беседа </a:t>
            </a:r>
            <a:br>
              <a:rPr lang="ru-RU" sz="2000" dirty="0"/>
            </a:br>
            <a:r>
              <a:rPr lang="ru-RU" sz="2000" dirty="0"/>
              <a:t>•	классный час</a:t>
            </a:r>
            <a:br>
              <a:rPr lang="ru-RU" sz="2000" dirty="0"/>
            </a:br>
            <a:r>
              <a:rPr lang="ru-RU" sz="2000" dirty="0"/>
              <a:t>•	интерактивные игры</a:t>
            </a:r>
            <a:br>
              <a:rPr lang="ru-RU" sz="2000" dirty="0"/>
            </a:br>
            <a:r>
              <a:rPr lang="ru-RU" sz="2000" dirty="0"/>
              <a:t>•	психологические игры </a:t>
            </a:r>
            <a:br>
              <a:rPr lang="ru-RU" sz="2000" dirty="0"/>
            </a:br>
            <a:r>
              <a:rPr lang="ru-RU" sz="2000" dirty="0"/>
              <a:t>•	викторины </a:t>
            </a:r>
            <a:br>
              <a:rPr lang="ru-RU" sz="2000" dirty="0"/>
            </a:br>
            <a:r>
              <a:rPr lang="ru-RU" sz="2000" dirty="0"/>
              <a:t>•	праздники </a:t>
            </a:r>
            <a:br>
              <a:rPr lang="ru-RU" sz="2000" dirty="0"/>
            </a:br>
            <a:r>
              <a:rPr lang="ru-RU" sz="2000" dirty="0"/>
              <a:t>•	конкурсы рисунков, стихов, сочинений </a:t>
            </a:r>
            <a:br>
              <a:rPr lang="ru-RU" sz="2000" dirty="0"/>
            </a:br>
            <a:r>
              <a:rPr lang="ru-RU" sz="2000" dirty="0"/>
              <a:t>•	фотовыставки </a:t>
            </a:r>
            <a:br>
              <a:rPr lang="ru-RU" sz="2000" dirty="0"/>
            </a:br>
            <a:r>
              <a:rPr lang="ru-RU" sz="2000" dirty="0"/>
              <a:t>•	конкурсы  рисунков </a:t>
            </a:r>
            <a:br>
              <a:rPr lang="ru-RU" sz="2000" dirty="0"/>
            </a:br>
            <a:r>
              <a:rPr lang="ru-RU" sz="2000" dirty="0"/>
              <a:t>•	экскурсии </a:t>
            </a:r>
            <a:br>
              <a:rPr lang="ru-RU" sz="2000" dirty="0"/>
            </a:br>
            <a:r>
              <a:rPr lang="ru-RU" sz="2000" dirty="0"/>
              <a:t>•	спортивные праздники </a:t>
            </a:r>
            <a:br>
              <a:rPr lang="ru-RU" sz="2000" dirty="0"/>
            </a:br>
            <a:r>
              <a:rPr lang="ru-RU" sz="2000" dirty="0"/>
              <a:t>•	конкурсы для всей семьи </a:t>
            </a:r>
            <a:br>
              <a:rPr lang="ru-RU" sz="2000" dirty="0"/>
            </a:br>
            <a:r>
              <a:rPr lang="ru-RU" sz="2000" dirty="0"/>
              <a:t>•	КВН </a:t>
            </a:r>
            <a:br>
              <a:rPr lang="ru-RU" sz="2000" dirty="0"/>
            </a:br>
            <a:r>
              <a:rPr lang="ru-RU" sz="2000" dirty="0"/>
              <a:t>•	театрализованное представление </a:t>
            </a:r>
            <a:br>
              <a:rPr lang="ru-RU" sz="2000" dirty="0"/>
            </a:br>
            <a:r>
              <a:rPr lang="ru-RU" sz="2000" dirty="0"/>
              <a:t>•	исследовательская деятельность </a:t>
            </a:r>
            <a:br>
              <a:rPr lang="ru-RU" sz="2000" dirty="0"/>
            </a:br>
            <a:r>
              <a:rPr lang="ru-RU" sz="2000" dirty="0"/>
              <a:t>•	диагностические исследования </a:t>
            </a:r>
            <a:br>
              <a:rPr lang="ru-RU" sz="2000" dirty="0"/>
            </a:br>
            <a:r>
              <a:rPr lang="ru-RU" sz="2000" dirty="0"/>
              <a:t>•	семейные викторины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219" name="Picture 3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49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2" y="-171401"/>
            <a:ext cx="9132168" cy="70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075240" cy="25202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Программа: «Через игру – в жизнь»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(1-4 класс)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развитие навыков позитивного социального взаимодействия и нравственного поведения школьников через использование интерактивных технологий.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Последовательная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гуманизация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образовательного пространства класса и школы, его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психологизация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Профилактика социально-эмоциональных проблем у учащихся, улучшение психологического климата в начальной школе.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Изучение личностных качеств учащихся, складывающихся отношений в классном коллективе; содействие формированию дружного классного коллектива и создание в нём нравственного и эмоционально благоприятной среды;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*Помощь детям в изучении своих индивидуальных особенностей, развивающихся в соответствии с возрастом под влиянием социального окружения.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условий для сохранения и укрепления здоровья каждого ребёнка.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условий для сотворчества. Развитие творческих способностей учащихся.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6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 fontScale="90000"/>
          </a:bodyPr>
          <a:lstStyle/>
          <a:p>
            <a:pPr indent="273050"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Участники программы: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-Учащиеся 4 б класса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-Учителя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-Педагоги дополнительного образования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-Родители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-Администрация школы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-Школьный психолог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463" y="4149079"/>
            <a:ext cx="6315075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53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 диагностики и анализ их результатов перед внедрением программы: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1.Метод опроса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родителей на выявление особенностей развития ученика;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детьми, с родителями об интеллектуальной и личностной сфере ребёнка, его индивидуальных особенностях и творческих возможностях, о нравственном воспитании, о его поведении и мотивах совершаемых им поступков.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83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76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2.Тестирование: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Диагностика адаптации учащихся в школе, методика, направленная на изучение агрессии младших школьников погружения в сказку. Диагностика темперамента у детей младшего школьного возраста.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3. Педагогическое наблюдение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 целях выявления потенциала творческих возможностей в развитии ученика; составление общего впечатления об ученике, его физических особенностях, чистоте, аккуратности, внешнем виде, об общей подвижности, о темпе речи, дикции, его социальных навыках и вежливости.</a:t>
            </a:r>
            <a:endParaRPr lang="ru-RU" sz="3100" dirty="0"/>
          </a:p>
        </p:txBody>
      </p:sp>
      <p:pic>
        <p:nvPicPr>
          <p:cNvPr id="5122" name="Picture 2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Выращивая детскую группу до уровня коллектива, мы, собственно, растим себе помощника. Коллектив сам может о себе позаботиться, он сам себе воспитатель. Если нужно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поддержит, если важно – защитит, а также поругает, накажет, подкорректирует...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развивается классный коллектив? Какие закономерности в этом развитии существуют?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92896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u="none" strike="noStrike" baseline="0" dirty="0" smtClean="0">
              <a:latin typeface="TimesNewRomanPS-BoldItalicMT"/>
            </a:endParaRPr>
          </a:p>
          <a:p>
            <a:r>
              <a:rPr lang="ru-RU" b="1" i="1" u="none" strike="noStrike" baseline="0" dirty="0" smtClean="0">
                <a:latin typeface="TimesNewRomanPS-BoldItalicMT"/>
              </a:rPr>
              <a:t>Устойчивые межличностные</a:t>
            </a:r>
            <a:r>
              <a:rPr lang="ru-RU" b="1" i="1" u="none" strike="noStrike" dirty="0" smtClean="0">
                <a:latin typeface="TimesNewRomanPS-BoldItalicMT"/>
              </a:rPr>
              <a:t> </a:t>
            </a:r>
            <a:r>
              <a:rPr lang="ru-RU" b="1" i="1" u="none" strike="noStrike" baseline="0" dirty="0" smtClean="0">
                <a:latin typeface="TimesNewRomanPS-BoldItalicMT"/>
              </a:rPr>
              <a:t>отношения между ребятами в</a:t>
            </a:r>
          </a:p>
          <a:p>
            <a:r>
              <a:rPr lang="ru-RU" b="1" i="1" u="none" strike="noStrike" baseline="0" dirty="0" smtClean="0">
                <a:latin typeface="TimesNewRomanPS-BoldItalicMT"/>
              </a:rPr>
              <a:t>классе, </a:t>
            </a:r>
            <a:r>
              <a:rPr lang="ru-RU" b="1" i="1" u="none" strike="noStrike" baseline="0" dirty="0" err="1" smtClean="0">
                <a:latin typeface="TimesNewRomanPS-BoldItalicMT"/>
              </a:rPr>
              <a:t>основанны</a:t>
            </a:r>
            <a:r>
              <a:rPr lang="ru-RU" b="1" i="1" u="none" strike="noStrike" baseline="0" dirty="0" smtClean="0">
                <a:latin typeface="TimesNewRomanPS-BoldItalicMT"/>
              </a:rPr>
              <a:t> на симпатии.</a:t>
            </a:r>
          </a:p>
          <a:p>
            <a:r>
              <a:rPr lang="ru-RU" b="0" i="0" u="none" strike="noStrike" baseline="0" dirty="0" smtClean="0">
                <a:latin typeface="TimesNewRomanPSMT"/>
              </a:rPr>
              <a:t>Стабильность дружеских диад и </a:t>
            </a:r>
            <a:r>
              <a:rPr lang="ru-RU" b="0" i="0" u="none" strike="noStrike" baseline="0" dirty="0" err="1" smtClean="0">
                <a:latin typeface="TimesNewRomanPSMT"/>
              </a:rPr>
              <a:t>микрогрупп</a:t>
            </a:r>
            <a:r>
              <a:rPr lang="ru-RU" b="0" i="0" u="none" strike="noStrike" baseline="0" dirty="0" smtClean="0">
                <a:latin typeface="TimesNewRomanPSMT"/>
              </a:rPr>
              <a:t> плюс доброжелательность</a:t>
            </a:r>
          </a:p>
          <a:p>
            <a:r>
              <a:rPr lang="ru-RU" b="0" i="0" u="none" strike="noStrike" baseline="0" dirty="0" smtClean="0">
                <a:latin typeface="TimesNewRomanPSMT"/>
              </a:rPr>
              <a:t>отношений между </a:t>
            </a:r>
            <a:r>
              <a:rPr lang="ru-RU" b="0" i="0" u="none" strike="noStrike" baseline="0" dirty="0" err="1" smtClean="0">
                <a:latin typeface="TimesNewRomanPSMT"/>
              </a:rPr>
              <a:t>микрогруппами</a:t>
            </a:r>
            <a:r>
              <a:rPr lang="ru-RU" dirty="0">
                <a:latin typeface="TimesNewRomanPSMT"/>
              </a:rPr>
              <a:t> </a:t>
            </a:r>
            <a:r>
              <a:rPr lang="ru-RU" b="0" i="0" u="none" strike="noStrike" baseline="0" dirty="0" smtClean="0">
                <a:latin typeface="TimesNewRomanPSMT"/>
              </a:rPr>
              <a:t>являются очень важными</a:t>
            </a:r>
            <a:r>
              <a:rPr lang="ru-RU" b="0" i="0" u="none" strike="noStrike" dirty="0" smtClean="0">
                <a:latin typeface="TimesNewRomanPSMT"/>
              </a:rPr>
              <a:t> </a:t>
            </a:r>
            <a:r>
              <a:rPr lang="ru-RU" b="0" i="0" u="none" strike="noStrike" baseline="0" dirty="0" smtClean="0">
                <a:latin typeface="TimesNewRomanPSMT"/>
              </a:rPr>
              <a:t>показателями состояния класса, зрелости</a:t>
            </a:r>
            <a:r>
              <a:rPr lang="ru-RU" b="0" i="0" u="none" strike="noStrike" dirty="0" smtClean="0">
                <a:latin typeface="TimesNewRomanPSMT"/>
              </a:rPr>
              <a:t> </a:t>
            </a:r>
            <a:r>
              <a:rPr lang="ru-RU" b="0" i="0" u="none" strike="noStrike" baseline="0" dirty="0" smtClean="0">
                <a:latin typeface="TimesNewRomanPSMT"/>
              </a:rPr>
              <a:t>сложившихся в нем отношений.</a:t>
            </a:r>
            <a:endParaRPr lang="ru-RU" dirty="0"/>
          </a:p>
        </p:txBody>
      </p:sp>
      <p:pic>
        <p:nvPicPr>
          <p:cNvPr id="6147" name="Picture 3" descr="E:\фото3б\фото3б\3б кл\P10503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77" y="4653136"/>
            <a:ext cx="3492000" cy="196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конкурс новогодних плакатов\P10501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3816000" cy="23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4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конкурс новогодних плакатов\P10501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60" y="669047"/>
            <a:ext cx="4032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конкурс новогодних плакатов\P10501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5472000" cy="3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фото3б\фото3б\3б кл\P10502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716000" cy="26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242"/>
            <a:ext cx="9144000" cy="688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фото 2 б\P105004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27242"/>
            <a:ext cx="3024336" cy="27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51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фото3б\фото3б\3б кл\P10503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2844000" cy="159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фото3б\фото3б\3б кл\P10503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4464000" cy="25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новогодние поделки\P10501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608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маски\P10501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07904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80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241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Конкурсы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Плакаты по ПДД                                 Презентация профессий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фото3б\разное\100_18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9882">
            <a:off x="323528" y="302021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3б\разное\100_18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1291">
            <a:off x="2919031" y="669855"/>
            <a:ext cx="2186617" cy="16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3б\разное\100_19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2021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фото3б\фото шествие ДМ 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4383">
            <a:off x="467544" y="3212976"/>
            <a:ext cx="3096000" cy="232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Администратор\Рабочий стол\рамка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15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фото 2 б\P105008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4791" y="2636912"/>
            <a:ext cx="3776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фото 2 б\P105008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9119"/>
            <a:ext cx="3648000" cy="18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91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923</TotalTime>
  <Words>50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Воспитательная система  4б класса Детское объединение    «Кораблик»     Девиз: Сейчас наша вахта у школьной доски,  Так значит немножко мы все моряки.   Нам жажда открытий знакома,   Дороги у нас далеки.</vt:lpstr>
      <vt:lpstr>     Программа: «Через игру – в жизнь»                                 (1-4 класс) Цель программы – развитие навыков позитивного социального взаимодействия и нравственного поведения школьников через использование интерактивных технологий.  Задачи программы: *Последовательная гуманизация образовательного пространства класса и школы, его психологизация. *Профилактика социально-эмоциональных проблем у учащихся, улучшение психологического климата в начальной школе. *Изучение личностных качеств учащихся, складывающихся отношений в классном коллективе; содействие формированию дружного классного коллектива и создание в нём нравственного и эмоционально благоприятной среды; *Помощь детям в изучении своих индивидуальных особенностей, развивающихся в соответствии с возрастом под влиянием социального окружения. *Обеспечение условий для сохранения и укрепления здоровья каждого ребёнка. *Создание условий для сотворчества. Развитие творческих способностей учащихся. </vt:lpstr>
      <vt:lpstr>           Участники программы: -Учащиеся 4 б класса -Учителя -Педагоги дополнительного образования -Родители -Администрация школы -Школьный психолог   </vt:lpstr>
      <vt:lpstr>           Методы диагностики и анализ их результатов перед внедрением программы:   1.Метод опроса : а) анкетирование родителей на выявление особенностей развития ученика; б) беседа с детьми, с родителями об интеллектуальной и личностной сфере ребёнка, его индивидуальных особенностях и творческих возможностях, о нравственном воспитании, о его поведении и мотивах совершаемых им поступков. </vt:lpstr>
      <vt:lpstr>                2.Тестирование: Диагностика адаптации учащихся в школе, методика, направленная на изучение агрессии младших школьников погружения в сказку. Диагностика темперамента у детей младшего школьного возраста. 3. Педагогическое наблюдение  в целях выявления потенциала творческих возможностей в развитии ученика; составление общего впечатления об ученике, его физических особенностях, чистоте, аккуратности, внешнем виде, об общей подвижности, о темпе речи, дикции, его социальных навыках и вежливости.</vt:lpstr>
      <vt:lpstr>       Выращивая детскую группу до уровня коллектива, мы, собственно, растим себе помощника. Коллектив сам может о себе позаботиться, он сам себе воспитатель. Если нужно – поддержит, если важно – защитит, а также поругает, накажет, подкорректирует... Как развивается классный коллектив? Какие закономерности в этом развитии существуют?   </vt:lpstr>
      <vt:lpstr>Слайд 7</vt:lpstr>
      <vt:lpstr>Конкурсы</vt:lpstr>
      <vt:lpstr>                                                    Конкурсы               Плакаты по ПДД                                 Презентация профессий   </vt:lpstr>
      <vt:lpstr>                   Взаимосвязь учебно-познавательной  и внеурочной деятельности                                                 с   ДШИ №2          Книжный фристайл в  библиотеке № 1 </vt:lpstr>
      <vt:lpstr>                        Взаимосвязь учебно-познавательной и внеурочной деятельности                                                                              Для 21 школы «По сказкам Андерсена»                                                                                          Кружок «Планета Загадок»     </vt:lpstr>
      <vt:lpstr>       В социуме в параллели                    4а и4б «Флора и Фауна»                                КВН 4а,б,в,г Викторины  по русскому языку , математике 4а,б,в,г.                          День Здоровья</vt:lpstr>
      <vt:lpstr>                    Акции                                      Подарок солдату                                               Подари  книгу библиотеке                                                     Украшения на новогоднюю ёлку Рождественский ангел Макулатура -стране</vt:lpstr>
      <vt:lpstr>                                          С родителями</vt:lpstr>
      <vt:lpstr>                                                                            Самоуправление            День Учителя              Организация игр на летней площадке                      </vt:lpstr>
      <vt:lpstr>                                    Формы проведения мероприятий:  • беседа  • классный час • интерактивные игры • психологические игры  • викторины  • праздники  • конкурсы рисунков, стихов, сочинений  • фотовыставки  • конкурсы  рисунков  • экскурсии  • спортивные праздники  • конкурсы для всей семьи  • КВН  • театрализованное представление  • исследовательская деятельность  • диагностические исследования  • семейные викторины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USER</cp:lastModifiedBy>
  <cp:revision>59</cp:revision>
  <dcterms:created xsi:type="dcterms:W3CDTF">2014-11-03T17:12:15Z</dcterms:created>
  <dcterms:modified xsi:type="dcterms:W3CDTF">2015-10-15T08:39:08Z</dcterms:modified>
</cp:coreProperties>
</file>