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9"/>
  </p:notesMasterIdLst>
  <p:sldIdLst>
    <p:sldId id="331" r:id="rId2"/>
    <p:sldId id="317" r:id="rId3"/>
    <p:sldId id="316" r:id="rId4"/>
    <p:sldId id="318" r:id="rId5"/>
    <p:sldId id="319" r:id="rId6"/>
    <p:sldId id="260" r:id="rId7"/>
    <p:sldId id="332" r:id="rId8"/>
    <p:sldId id="320" r:id="rId9"/>
    <p:sldId id="326" r:id="rId10"/>
    <p:sldId id="270" r:id="rId11"/>
    <p:sldId id="264" r:id="rId12"/>
    <p:sldId id="271" r:id="rId13"/>
    <p:sldId id="330" r:id="rId14"/>
    <p:sldId id="267" r:id="rId15"/>
    <p:sldId id="327" r:id="rId16"/>
    <p:sldId id="328" r:id="rId17"/>
    <p:sldId id="32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8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34ADB-E450-402C-BFF2-09E1C67F11C8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8F430-9968-46AC-977B-DE84CFB8A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49ED-7A9E-4565-B5FC-D2BB04424C1F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2607-B2B6-44C0-A272-65C4525B5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49ED-7A9E-4565-B5FC-D2BB04424C1F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2607-B2B6-44C0-A272-65C4525B5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49ED-7A9E-4565-B5FC-D2BB04424C1F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2607-B2B6-44C0-A272-65C4525B5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32413" y="16764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332413" y="3810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237413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5A35E54-D43E-45E9-AE0B-22FBA488B4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81158F-A1DC-4D2C-A756-12900DEF1B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wind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49ED-7A9E-4565-B5FC-D2BB04424C1F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2607-B2B6-44C0-A272-65C4525B5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49ED-7A9E-4565-B5FC-D2BB04424C1F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2607-B2B6-44C0-A272-65C4525B5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2431-6F03-43A6-84AB-B99B97839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49ED-7A9E-4565-B5FC-D2BB04424C1F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2607-B2B6-44C0-A272-65C4525B5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49ED-7A9E-4565-B5FC-D2BB04424C1F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2607-B2B6-44C0-A272-65C4525B5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E62F2-BEFC-4646-8A21-FF6AC6D4DB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49ED-7A9E-4565-B5FC-D2BB04424C1F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2607-B2B6-44C0-A272-65C4525B5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49ED-7A9E-4565-B5FC-D2BB04424C1F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182607-B2B6-44C0-A272-65C4525B5A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2E49ED-7A9E-4565-B5FC-D2BB04424C1F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182607-B2B6-44C0-A272-65C4525B5A6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ransition spd="med">
    <p:sndAc>
      <p:stSnd>
        <p:snd r:embed="rId15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1.xls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52;&#1091;&#1079;&#1086;&#1085;\Karunesh\03%20Sky's%20Beyond%201989\05%20Over%20the%20light.mp3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5474" name="Picture 2" descr="http://images.myshared.ru/6/726869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58175" cy="11398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dirty="0">
                <a:solidFill>
                  <a:srgbClr val="952405"/>
                </a:solidFill>
              </a:rPr>
              <a:t>                 </a:t>
            </a:r>
            <a:r>
              <a:rPr lang="ru-RU" sz="6000" dirty="0" smtClean="0">
                <a:solidFill>
                  <a:srgbClr val="FF0000"/>
                </a:solidFill>
              </a:rPr>
              <a:t>  </a:t>
            </a:r>
            <a:r>
              <a:rPr lang="ru-RU" sz="3800" dirty="0">
                <a:solidFill>
                  <a:srgbClr val="952405"/>
                </a:solidFill>
              </a:rPr>
              <a:t/>
            </a:r>
            <a:br>
              <a:rPr lang="ru-RU" sz="3800" dirty="0">
                <a:solidFill>
                  <a:srgbClr val="952405"/>
                </a:solidFill>
              </a:rPr>
            </a:br>
            <a:r>
              <a:rPr lang="ru-RU" sz="3800" b="1" dirty="0">
                <a:solidFill>
                  <a:schemeClr val="bg2"/>
                </a:solidFill>
              </a:rPr>
              <a:t>                    </a:t>
            </a:r>
            <a:r>
              <a:rPr lang="ru-RU" sz="3800" b="1" dirty="0">
                <a:solidFill>
                  <a:schemeClr val="tx1"/>
                </a:solidFill>
              </a:rPr>
              <a:t/>
            </a:r>
            <a:br>
              <a:rPr lang="ru-RU" sz="3800" b="1" dirty="0">
                <a:solidFill>
                  <a:schemeClr val="tx1"/>
                </a:solidFill>
              </a:rPr>
            </a:br>
            <a:endParaRPr lang="ru-RU" sz="3800" b="1" dirty="0">
              <a:solidFill>
                <a:schemeClr val="tx1"/>
              </a:solidFill>
            </a:endParaRPr>
          </a:p>
        </p:txBody>
      </p:sp>
      <p:pic>
        <p:nvPicPr>
          <p:cNvPr id="260104" name="Picture 8" descr="червя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9913" y="3573463"/>
            <a:ext cx="17557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71472" y="285728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</a:rPr>
              <a:t>Проведём опыт.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1357298"/>
            <a:ext cx="80724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Будем нагревать воду, над которой закреплён холодный предмет, например, тарелка со льдом. </a:t>
            </a:r>
            <a:endParaRPr lang="ru-RU" sz="4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5072074"/>
            <a:ext cx="800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</a:rPr>
              <a:t>Что происходит?</a:t>
            </a:r>
            <a:endParaRPr lang="ru-RU" sz="6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4" name="Rectangle 8"/>
          <p:cNvSpPr>
            <a:spLocks noGrp="1" noChangeArrowheads="1"/>
          </p:cNvSpPr>
          <p:nvPr>
            <p:ph type="title"/>
          </p:nvPr>
        </p:nvSpPr>
        <p:spPr>
          <a:xfrm>
            <a:off x="395288" y="457200"/>
            <a:ext cx="8280400" cy="2755900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rgbClr val="FFC000"/>
                </a:solidFill>
                <a:effectLst/>
                <a:latin typeface="Arbat" pitchFamily="2" charset="0"/>
              </a:rPr>
              <a:t>Вскоре  </a:t>
            </a:r>
            <a:r>
              <a:rPr lang="ru-RU" sz="4000" b="1" dirty="0">
                <a:solidFill>
                  <a:srgbClr val="FFC000"/>
                </a:solidFill>
                <a:effectLst/>
                <a:latin typeface="Arbat" pitchFamily="2" charset="0"/>
              </a:rPr>
              <a:t>нижняя </a:t>
            </a:r>
            <a:r>
              <a:rPr lang="ru-RU" sz="4000" b="1" dirty="0" smtClean="0">
                <a:solidFill>
                  <a:srgbClr val="FFC000"/>
                </a:solidFill>
                <a:effectLst/>
                <a:latin typeface="Arbat" pitchFamily="2" charset="0"/>
              </a:rPr>
              <a:t> сторона  тарелки станет  </a:t>
            </a:r>
            <a:r>
              <a:rPr lang="ru-RU" sz="4000" b="1" dirty="0">
                <a:solidFill>
                  <a:srgbClr val="FFC000"/>
                </a:solidFill>
                <a:effectLst/>
                <a:latin typeface="Arbat" pitchFamily="2" charset="0"/>
              </a:rPr>
              <a:t>влажной,</a:t>
            </a:r>
            <a:r>
              <a:rPr lang="en-US" sz="4000" b="1" dirty="0">
                <a:solidFill>
                  <a:srgbClr val="FFC000"/>
                </a:solidFill>
                <a:effectLst/>
                <a:latin typeface="Arbat" pitchFamily="2" charset="0"/>
              </a:rPr>
              <a:t> </a:t>
            </a:r>
            <a:r>
              <a:rPr lang="ru-RU" sz="4000" b="1" dirty="0" smtClean="0">
                <a:solidFill>
                  <a:srgbClr val="FFC000"/>
                </a:solidFill>
                <a:effectLst/>
                <a:latin typeface="Arbat" pitchFamily="2" charset="0"/>
              </a:rPr>
              <a:t>мы  увидим  на </a:t>
            </a:r>
            <a:r>
              <a:rPr lang="ru-RU" sz="4000" b="1" dirty="0">
                <a:solidFill>
                  <a:srgbClr val="FFC000"/>
                </a:solidFill>
                <a:effectLst/>
                <a:latin typeface="Arbat" pitchFamily="2" charset="0"/>
              </a:rPr>
              <a:t>ней </a:t>
            </a:r>
            <a:r>
              <a:rPr lang="ru-RU" sz="4000" b="1" dirty="0" smtClean="0">
                <a:solidFill>
                  <a:srgbClr val="FFC000"/>
                </a:solidFill>
                <a:effectLst/>
                <a:latin typeface="Arbat" pitchFamily="2" charset="0"/>
              </a:rPr>
              <a:t> капли</a:t>
            </a:r>
            <a:r>
              <a:rPr lang="en-US" sz="4000" b="1" dirty="0">
                <a:solidFill>
                  <a:srgbClr val="FFC000"/>
                </a:solidFill>
                <a:effectLst/>
                <a:latin typeface="Arbat" pitchFamily="2" charset="0"/>
              </a:rPr>
              <a:t>,</a:t>
            </a:r>
            <a:r>
              <a:rPr lang="ru-RU" sz="4000" b="1" dirty="0">
                <a:solidFill>
                  <a:srgbClr val="FFC000"/>
                </a:solidFill>
                <a:effectLst/>
                <a:latin typeface="Arbat" pitchFamily="2" charset="0"/>
              </a:rPr>
              <a:t> </a:t>
            </a:r>
            <a:r>
              <a:rPr lang="ru-RU" sz="4000" b="1" dirty="0" smtClean="0">
                <a:solidFill>
                  <a:srgbClr val="FFC000"/>
                </a:solidFill>
                <a:effectLst/>
                <a:latin typeface="Arbat" pitchFamily="2" charset="0"/>
              </a:rPr>
              <a:t>которые  </a:t>
            </a:r>
            <a:r>
              <a:rPr lang="ru-RU" sz="4000" b="1" dirty="0">
                <a:solidFill>
                  <a:srgbClr val="FFC000"/>
                </a:solidFill>
                <a:effectLst/>
                <a:latin typeface="Arbat" pitchFamily="2" charset="0"/>
              </a:rPr>
              <a:t>начнут </a:t>
            </a:r>
            <a:r>
              <a:rPr lang="ru-RU" sz="4000" b="1" dirty="0" smtClean="0">
                <a:solidFill>
                  <a:srgbClr val="FFC000"/>
                </a:solidFill>
                <a:effectLst/>
                <a:latin typeface="Arbat" pitchFamily="2" charset="0"/>
              </a:rPr>
              <a:t>падать  </a:t>
            </a:r>
            <a:r>
              <a:rPr lang="ru-RU" sz="4000" b="1" dirty="0">
                <a:solidFill>
                  <a:srgbClr val="FFC000"/>
                </a:solidFill>
                <a:effectLst/>
                <a:latin typeface="Arbat" pitchFamily="2" charset="0"/>
              </a:rPr>
              <a:t>вниз.</a:t>
            </a:r>
          </a:p>
        </p:txBody>
      </p:sp>
      <p:pic>
        <p:nvPicPr>
          <p:cNvPr id="193546" name="Picture 10" descr="Изображение 0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16238" y="3500438"/>
            <a:ext cx="3095625" cy="2881312"/>
          </a:xfrm>
          <a:noFill/>
          <a:ln/>
        </p:spPr>
      </p:pic>
    </p:spTree>
  </p:cSld>
  <p:clrMapOvr>
    <a:masterClrMapping/>
  </p:clrMapOvr>
  <p:transition spd="med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5751"/>
            <a:ext cx="7943850" cy="12710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dirty="0">
                <a:solidFill>
                  <a:srgbClr val="FF00FF"/>
                </a:solidFill>
              </a:rPr>
              <a:t/>
            </a:r>
            <a:br>
              <a:rPr lang="ru-RU" sz="3800" dirty="0">
                <a:solidFill>
                  <a:srgbClr val="FF00FF"/>
                </a:solidFill>
              </a:rPr>
            </a:br>
            <a:r>
              <a:rPr lang="ru-RU" sz="3800" dirty="0">
                <a:solidFill>
                  <a:srgbClr val="FF00FF"/>
                </a:solidFill>
              </a:rPr>
              <a:t/>
            </a:r>
            <a:br>
              <a:rPr lang="ru-RU" sz="3800" dirty="0">
                <a:solidFill>
                  <a:srgbClr val="FF00FF"/>
                </a:solidFill>
              </a:rPr>
            </a:br>
            <a:r>
              <a:rPr lang="ru-RU" sz="3800" dirty="0" smtClean="0">
                <a:solidFill>
                  <a:srgbClr val="FF00FF"/>
                </a:solidFill>
              </a:rPr>
              <a:t/>
            </a:r>
            <a:br>
              <a:rPr lang="ru-RU" sz="3800" dirty="0" smtClean="0">
                <a:solidFill>
                  <a:srgbClr val="FF00FF"/>
                </a:solidFill>
              </a:rPr>
            </a:br>
            <a:r>
              <a:rPr lang="ru-RU" sz="3800" dirty="0" smtClean="0">
                <a:solidFill>
                  <a:srgbClr val="FF00FF"/>
                </a:solidFill>
              </a:rPr>
              <a:t/>
            </a:r>
            <a:br>
              <a:rPr lang="ru-RU" sz="3800" dirty="0" smtClean="0">
                <a:solidFill>
                  <a:srgbClr val="FF00FF"/>
                </a:solidFill>
              </a:rPr>
            </a:br>
            <a:r>
              <a:rPr lang="ru-RU" sz="3800" dirty="0" smtClean="0">
                <a:solidFill>
                  <a:srgbClr val="FF00FF"/>
                </a:solidFill>
              </a:rPr>
              <a:t/>
            </a:r>
            <a:br>
              <a:rPr lang="ru-RU" sz="3800" dirty="0" smtClean="0">
                <a:solidFill>
                  <a:srgbClr val="FF00FF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  <a:effectLst/>
              </a:rPr>
              <a:t>Как </a:t>
            </a:r>
            <a:r>
              <a:rPr lang="ru-RU" sz="4000" b="1" dirty="0">
                <a:solidFill>
                  <a:srgbClr val="002060"/>
                </a:solidFill>
                <a:effectLst/>
              </a:rPr>
              <a:t>же объяснить то</a:t>
            </a:r>
            <a:r>
              <a:rPr lang="en-US" sz="4000" b="1" dirty="0">
                <a:solidFill>
                  <a:srgbClr val="002060"/>
                </a:solidFill>
                <a:effectLst/>
              </a:rPr>
              <a:t>,</a:t>
            </a:r>
            <a:r>
              <a:rPr lang="ru-RU" sz="4000" b="1" dirty="0">
                <a:solidFill>
                  <a:srgbClr val="002060"/>
                </a:solidFill>
                <a:effectLst/>
              </a:rPr>
              <a:t>что мы наблюдали ?</a:t>
            </a:r>
            <a:r>
              <a:rPr lang="ru-RU" sz="3800" dirty="0">
                <a:solidFill>
                  <a:srgbClr val="002060"/>
                </a:solidFill>
              </a:rPr>
              <a:t/>
            </a:r>
            <a:br>
              <a:rPr lang="ru-RU" sz="3800" dirty="0">
                <a:solidFill>
                  <a:srgbClr val="002060"/>
                </a:solidFill>
              </a:rPr>
            </a:br>
            <a:endParaRPr lang="ru-RU" sz="3800" dirty="0">
              <a:solidFill>
                <a:srgbClr val="002060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5410200" cy="4530725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ru-RU" sz="2600" dirty="0">
                <a:solidFill>
                  <a:srgbClr val="FFFF00"/>
                </a:solidFill>
                <a:latin typeface="Microsoft Sans Serif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1196753"/>
            <a:ext cx="78581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Вода при нагревании быстро испаряется. Невидимый пар </a:t>
            </a:r>
          </a:p>
          <a:p>
            <a:r>
              <a:rPr lang="ru-RU" sz="3600" b="1" dirty="0" smtClean="0">
                <a:solidFill>
                  <a:srgbClr val="FFC000"/>
                </a:solidFill>
              </a:rPr>
              <a:t>поднимается вверх. Соприкасаясь с холодным предметом,</a:t>
            </a:r>
          </a:p>
          <a:p>
            <a:r>
              <a:rPr lang="ru-RU" sz="3600" b="1" dirty="0" smtClean="0">
                <a:solidFill>
                  <a:srgbClr val="FFC000"/>
                </a:solidFill>
              </a:rPr>
              <a:t>он снова превращается в воду. Капельки воды увеличиваются,</a:t>
            </a:r>
          </a:p>
          <a:p>
            <a:r>
              <a:rPr lang="ru-RU" sz="3600" b="1" dirty="0" smtClean="0">
                <a:solidFill>
                  <a:srgbClr val="FFC000"/>
                </a:solidFill>
              </a:rPr>
              <a:t> отрываются и падают. Получился круговорот воды в природе.</a:t>
            </a:r>
            <a:endParaRPr lang="ru-RU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u-stroyka.com/uploads/posts/2011-11/1321279461_plaksina_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620000" cy="5791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9138" y="274638"/>
            <a:ext cx="8424862" cy="6323012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002060"/>
                </a:solidFill>
              </a:rPr>
              <a:t>С </a:t>
            </a:r>
            <a:r>
              <a:rPr lang="ru-RU" sz="4000" b="1" dirty="0">
                <a:solidFill>
                  <a:srgbClr val="002060"/>
                </a:solidFill>
              </a:rPr>
              <a:t>поверхности </a:t>
            </a:r>
            <a:r>
              <a:rPr lang="ru-RU" sz="4000" b="1" dirty="0" smtClean="0">
                <a:solidFill>
                  <a:srgbClr val="002060"/>
                </a:solidFill>
              </a:rPr>
              <a:t>водоёмов </a:t>
            </a:r>
            <a:r>
              <a:rPr lang="ru-RU" sz="4000" b="1" dirty="0">
                <a:solidFill>
                  <a:srgbClr val="002060"/>
                </a:solidFill>
              </a:rPr>
              <a:t>и почвы </a:t>
            </a:r>
            <a:r>
              <a:rPr lang="ru-RU" sz="4000" b="1" dirty="0" smtClean="0">
                <a:solidFill>
                  <a:srgbClr val="002060"/>
                </a:solidFill>
              </a:rPr>
              <a:t>вода испаряется и в </a:t>
            </a:r>
            <a:r>
              <a:rPr lang="ru-RU" sz="4000" b="1" dirty="0">
                <a:solidFill>
                  <a:srgbClr val="002060"/>
                </a:solidFill>
              </a:rPr>
              <a:t>виде пара поднимается высоко вверх. Воздух высоко над землей всегда холодный. Пар охлаждается там и образует множество водяных капелек. Из этих капелек и льдинок образуются облака. Из облака вода возвращается на землю в виде дождя и снега.</a:t>
            </a:r>
            <a:br>
              <a:rPr lang="ru-RU" sz="4000" b="1" dirty="0">
                <a:solidFill>
                  <a:srgbClr val="002060"/>
                </a:solidFill>
              </a:rPr>
            </a:b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picture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57364"/>
            <a:ext cx="8496300" cy="47149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6610" y="500042"/>
            <a:ext cx="8441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C000"/>
                </a:solidFill>
              </a:rPr>
              <a:t>Круговорот воды в природе</a:t>
            </a:r>
            <a:endParaRPr lang="ru-RU" sz="44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1701500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Что нового </a:t>
            </a:r>
          </a:p>
          <a:p>
            <a:pPr algn="ctr"/>
            <a:r>
              <a:rPr lang="ru-RU" sz="4000" b="1" i="1" dirty="0" smtClean="0"/>
              <a:t>узнали</a:t>
            </a:r>
          </a:p>
          <a:p>
            <a:pPr algn="ctr"/>
            <a:r>
              <a:rPr lang="ru-RU" sz="4000" b="1" i="1" dirty="0" smtClean="0"/>
              <a:t> на уроке?</a:t>
            </a:r>
            <a:endParaRPr lang="ru-RU" sz="4000" b="1" i="1" dirty="0"/>
          </a:p>
        </p:txBody>
      </p:sp>
    </p:spTree>
  </p:cSld>
  <p:clrMapOvr>
    <a:masterClrMapping/>
  </p:clrMapOvr>
  <p:transition spd="med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85728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Что нового узнали на уроке?</a:t>
            </a:r>
            <a:endParaRPr lang="ru-RU" sz="4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214422"/>
            <a:ext cx="79296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/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вода в природе существует в        трёх состояниях: жидком, твёрдом и газообразном;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smtClean="0"/>
              <a:t>вода может переходить из одного состояния в другое под воздействием температуры;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вода в природе совершает, так называемый,  «круговорот».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b="1" i="1" dirty="0" smtClean="0">
                <a:solidFill>
                  <a:srgbClr val="FFC000"/>
                </a:solidFill>
              </a:rPr>
              <a:t>Много ли воды на земле?</a:t>
            </a:r>
            <a:endParaRPr lang="ru-RU" sz="4000" b="1" i="1" dirty="0">
              <a:solidFill>
                <a:srgbClr val="FFC000"/>
              </a:solidFill>
            </a:endParaRPr>
          </a:p>
        </p:txBody>
      </p:sp>
      <p:pic>
        <p:nvPicPr>
          <p:cNvPr id="1029" name="Picture 5" descr="earth[1]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916832"/>
            <a:ext cx="3197225" cy="3078162"/>
          </a:xfrm>
          <a:noFill/>
        </p:spPr>
      </p:pic>
      <p:graphicFrame>
        <p:nvGraphicFramePr>
          <p:cNvPr id="1027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404186" y="1676400"/>
          <a:ext cx="3666453" cy="1981200"/>
        </p:xfrm>
        <a:graphic>
          <a:graphicData uri="http://schemas.openxmlformats.org/presentationml/2006/ole">
            <p:oleObj spid="_x0000_s64515" name="Chart" r:id="rId4" imgW="4248059" imgH="2295515" progId="MSGraph.Chart.8">
              <p:embed followColorScheme="full"/>
            </p:oleObj>
          </a:graphicData>
        </a:graphic>
      </p:graphicFrame>
      <p:graphicFrame>
        <p:nvGraphicFramePr>
          <p:cNvPr id="1026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2843213" y="3357563"/>
          <a:ext cx="6096000" cy="2968625"/>
        </p:xfrm>
        <a:graphic>
          <a:graphicData uri="http://schemas.openxmlformats.org/presentationml/2006/ole">
            <p:oleObj spid="_x0000_s64514" name="Chart" r:id="rId5" imgW="3657600" imgH="1781251" progId="Excel.Sheet.8">
              <p:embed/>
            </p:oleObj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4"/>
          <p:cNvSpPr>
            <a:spLocks noChangeArrowheads="1"/>
          </p:cNvSpPr>
          <p:nvPr/>
        </p:nvSpPr>
        <p:spPr bwMode="auto">
          <a:xfrm>
            <a:off x="2987675" y="2636838"/>
            <a:ext cx="2663825" cy="1512887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 b="1" dirty="0">
                <a:solidFill>
                  <a:srgbClr val="0000FF"/>
                </a:solidFill>
                <a:latin typeface="Monotype Corsiva" pitchFamily="66" charset="0"/>
              </a:rPr>
              <a:t>вода</a:t>
            </a: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1928813" y="285750"/>
            <a:ext cx="2136775" cy="1285875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500">
                <a:solidFill>
                  <a:srgbClr val="0000FF"/>
                </a:solidFill>
                <a:latin typeface="Tahoma" pitchFamily="34" charset="0"/>
              </a:rPr>
              <a:t>водоёмы</a:t>
            </a:r>
          </a:p>
        </p:txBody>
      </p:sp>
      <p:sp>
        <p:nvSpPr>
          <p:cNvPr id="18436" name="Line 31"/>
          <p:cNvSpPr>
            <a:spLocks noChangeShapeType="1"/>
          </p:cNvSpPr>
          <p:nvPr/>
        </p:nvSpPr>
        <p:spPr bwMode="auto">
          <a:xfrm flipV="1">
            <a:off x="4572000" y="1571625"/>
            <a:ext cx="100012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37" name="Line 32"/>
          <p:cNvSpPr>
            <a:spLocks noChangeShapeType="1"/>
          </p:cNvSpPr>
          <p:nvPr/>
        </p:nvSpPr>
        <p:spPr bwMode="auto">
          <a:xfrm flipV="1">
            <a:off x="5143500" y="1714500"/>
            <a:ext cx="1714500" cy="1076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38" name="Line 33"/>
          <p:cNvSpPr>
            <a:spLocks noChangeShapeType="1"/>
          </p:cNvSpPr>
          <p:nvPr/>
        </p:nvSpPr>
        <p:spPr bwMode="auto">
          <a:xfrm>
            <a:off x="5572125" y="3214688"/>
            <a:ext cx="1214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39" name="Line 34"/>
          <p:cNvSpPr>
            <a:spLocks noChangeShapeType="1"/>
          </p:cNvSpPr>
          <p:nvPr/>
        </p:nvSpPr>
        <p:spPr bwMode="auto">
          <a:xfrm>
            <a:off x="5143500" y="4071938"/>
            <a:ext cx="928688" cy="128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Line 35"/>
          <p:cNvSpPr>
            <a:spLocks noChangeShapeType="1"/>
          </p:cNvSpPr>
          <p:nvPr/>
        </p:nvSpPr>
        <p:spPr bwMode="auto">
          <a:xfrm flipH="1">
            <a:off x="3214688" y="4143375"/>
            <a:ext cx="717550" cy="1214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1" name="Line 36"/>
          <p:cNvSpPr>
            <a:spLocks noChangeShapeType="1"/>
          </p:cNvSpPr>
          <p:nvPr/>
        </p:nvSpPr>
        <p:spPr bwMode="auto">
          <a:xfrm flipH="1">
            <a:off x="2000250" y="3786188"/>
            <a:ext cx="1076325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2" name="Line 37"/>
          <p:cNvSpPr>
            <a:spLocks noChangeShapeType="1"/>
          </p:cNvSpPr>
          <p:nvPr/>
        </p:nvSpPr>
        <p:spPr bwMode="auto">
          <a:xfrm flipH="1" flipV="1">
            <a:off x="2000250" y="2071688"/>
            <a:ext cx="128905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3" name="Line 38"/>
          <p:cNvSpPr>
            <a:spLocks noChangeShapeType="1"/>
          </p:cNvSpPr>
          <p:nvPr/>
        </p:nvSpPr>
        <p:spPr bwMode="auto">
          <a:xfrm flipH="1" flipV="1">
            <a:off x="3429000" y="1500188"/>
            <a:ext cx="6477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4714875" y="214313"/>
            <a:ext cx="2136775" cy="135731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500">
                <a:solidFill>
                  <a:srgbClr val="0000FF"/>
                </a:solidFill>
                <a:latin typeface="Tahoma" pitchFamily="34" charset="0"/>
              </a:rPr>
              <a:t>дождь</a:t>
            </a:r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1785938" y="5357813"/>
            <a:ext cx="2136775" cy="1285875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500">
                <a:solidFill>
                  <a:srgbClr val="0000FF"/>
                </a:solidFill>
                <a:latin typeface="Tahoma" pitchFamily="34" charset="0"/>
              </a:rPr>
              <a:t>облако</a:t>
            </a:r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5500688" y="5286375"/>
            <a:ext cx="2136775" cy="1285875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500">
                <a:solidFill>
                  <a:srgbClr val="0000FF"/>
                </a:solidFill>
                <a:latin typeface="Tahoma" pitchFamily="34" charset="0"/>
              </a:rPr>
              <a:t>роса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6786563" y="857250"/>
            <a:ext cx="2136775" cy="135731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500">
                <a:solidFill>
                  <a:srgbClr val="0000FF"/>
                </a:solidFill>
                <a:latin typeface="Tahoma" pitchFamily="34" charset="0"/>
              </a:rPr>
              <a:t>снег</a:t>
            </a:r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6715125" y="2286000"/>
            <a:ext cx="2136775" cy="135731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500">
                <a:solidFill>
                  <a:srgbClr val="0000FF"/>
                </a:solidFill>
                <a:latin typeface="Tahoma" pitchFamily="34" charset="0"/>
              </a:rPr>
              <a:t>иней</a:t>
            </a:r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6643688" y="3786188"/>
            <a:ext cx="2136775" cy="135731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500">
                <a:solidFill>
                  <a:srgbClr val="0000FF"/>
                </a:solidFill>
                <a:latin typeface="Tahoma" pitchFamily="34" charset="0"/>
              </a:rPr>
              <a:t>лёд</a:t>
            </a:r>
          </a:p>
        </p:txBody>
      </p:sp>
      <p:sp>
        <p:nvSpPr>
          <p:cNvPr id="18450" name="Line 33"/>
          <p:cNvSpPr>
            <a:spLocks noChangeShapeType="1"/>
          </p:cNvSpPr>
          <p:nvPr/>
        </p:nvSpPr>
        <p:spPr bwMode="auto">
          <a:xfrm>
            <a:off x="5429250" y="3786188"/>
            <a:ext cx="1214438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" name="Oval 5"/>
          <p:cNvSpPr>
            <a:spLocks noChangeArrowheads="1"/>
          </p:cNvSpPr>
          <p:nvPr/>
        </p:nvSpPr>
        <p:spPr bwMode="auto">
          <a:xfrm>
            <a:off x="0" y="1071563"/>
            <a:ext cx="2136775" cy="135731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500">
                <a:solidFill>
                  <a:srgbClr val="0000FF"/>
                </a:solidFill>
                <a:latin typeface="Tahoma" pitchFamily="34" charset="0"/>
              </a:rPr>
              <a:t>пар</a:t>
            </a:r>
          </a:p>
        </p:txBody>
      </p:sp>
      <p:sp>
        <p:nvSpPr>
          <p:cNvPr id="28" name="Oval 5"/>
          <p:cNvSpPr>
            <a:spLocks noChangeArrowheads="1"/>
          </p:cNvSpPr>
          <p:nvPr/>
        </p:nvSpPr>
        <p:spPr bwMode="auto">
          <a:xfrm>
            <a:off x="0" y="2500313"/>
            <a:ext cx="2136775" cy="1357312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500">
                <a:solidFill>
                  <a:srgbClr val="0000FF"/>
                </a:solidFill>
                <a:latin typeface="Tahoma" pitchFamily="34" charset="0"/>
              </a:rPr>
              <a:t>туман</a:t>
            </a:r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0" y="4000500"/>
            <a:ext cx="2136775" cy="135731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500">
                <a:solidFill>
                  <a:srgbClr val="0000FF"/>
                </a:solidFill>
                <a:latin typeface="Tahoma" pitchFamily="34" charset="0"/>
              </a:rPr>
              <a:t>живые</a:t>
            </a:r>
          </a:p>
          <a:p>
            <a:pPr algn="ctr"/>
            <a:r>
              <a:rPr lang="ru-RU" sz="2500">
                <a:solidFill>
                  <a:srgbClr val="0000FF"/>
                </a:solidFill>
                <a:latin typeface="Tahoma" pitchFamily="34" charset="0"/>
              </a:rPr>
              <a:t> организмы</a:t>
            </a:r>
          </a:p>
        </p:txBody>
      </p:sp>
      <p:sp>
        <p:nvSpPr>
          <p:cNvPr id="18454" name="Line 36"/>
          <p:cNvSpPr>
            <a:spLocks noChangeShapeType="1"/>
          </p:cNvSpPr>
          <p:nvPr/>
        </p:nvSpPr>
        <p:spPr bwMode="auto">
          <a:xfrm flipH="1">
            <a:off x="2143125" y="3357563"/>
            <a:ext cx="862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28600"/>
            <a:ext cx="6702896" cy="13843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</a:rPr>
              <a:t>Семь </a:t>
            </a:r>
            <a:r>
              <a:rPr lang="ru-RU" sz="4000" b="1" dirty="0">
                <a:solidFill>
                  <a:srgbClr val="FFC000"/>
                </a:solidFill>
                <a:latin typeface="Times New Roman" pitchFamily="18" charset="0"/>
              </a:rPr>
              <a:t>ключей к </a:t>
            </a: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</a:rPr>
              <a:t>семи </a:t>
            </a:r>
            <a:r>
              <a:rPr lang="ru-RU" sz="4000" b="1" dirty="0">
                <a:solidFill>
                  <a:srgbClr val="FFC000"/>
                </a:solidFill>
                <a:latin typeface="Times New Roman" pitchFamily="18" charset="0"/>
              </a:rPr>
              <a:t>свойствам воды</a:t>
            </a:r>
          </a:p>
        </p:txBody>
      </p:sp>
      <p:pic>
        <p:nvPicPr>
          <p:cNvPr id="45059" name="Picture 3" descr="BIT08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23528" y="1268760"/>
            <a:ext cx="1600200" cy="1600200"/>
          </a:xfrm>
          <a:noFill/>
          <a:ln/>
        </p:spPr>
      </p:pic>
      <p:pic>
        <p:nvPicPr>
          <p:cNvPr id="45060" name="Picture 4" descr="j02543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0475" y="2511425"/>
            <a:ext cx="1541463" cy="1833563"/>
          </a:xfrm>
          <a:prstGeom prst="rect">
            <a:avLst/>
          </a:prstGeom>
          <a:noFill/>
        </p:spPr>
      </p:pic>
      <p:pic>
        <p:nvPicPr>
          <p:cNvPr id="45061" name="Picture 5" descr="BIT08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2492375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 descr="BIT08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00526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 descr="BIT08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643446"/>
            <a:ext cx="15684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9" descr="BIT08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2565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0" descr="BIT08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981075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1331912" y="2060575"/>
            <a:ext cx="274002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 dirty="0" smtClean="0">
                <a:latin typeface="Times New Roman" pitchFamily="18" charset="0"/>
              </a:rPr>
              <a:t>Прозрачная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6156325" y="5876925"/>
            <a:ext cx="327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5373688"/>
            <a:ext cx="2362200" cy="91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 dirty="0">
                <a:latin typeface="Times New Roman" pitchFamily="18" charset="0"/>
              </a:rPr>
              <a:t>Не имеет формы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5929322" y="3933825"/>
            <a:ext cx="321467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 dirty="0">
                <a:latin typeface="Times New Roman" pitchFamily="18" charset="0"/>
              </a:rPr>
              <a:t>Растворитель</a:t>
            </a: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6156325" y="21336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 dirty="0">
                <a:latin typeface="Times New Roman" pitchFamily="18" charset="0"/>
              </a:rPr>
              <a:t>Не имеет запаха</a:t>
            </a: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2124075" y="594995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 dirty="0" smtClean="0">
                <a:latin typeface="Times New Roman" pitchFamily="18" charset="0"/>
              </a:rPr>
              <a:t>Бесцветная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4500562" y="5876925"/>
            <a:ext cx="4357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 dirty="0">
                <a:latin typeface="Times New Roman" pitchFamily="18" charset="0"/>
              </a:rPr>
              <a:t>Текуча</a:t>
            </a:r>
          </a:p>
        </p:txBody>
      </p:sp>
      <p:pic>
        <p:nvPicPr>
          <p:cNvPr id="45074" name="Picture 18" descr="BIT08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442913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1547813" y="3500438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 dirty="0">
                <a:latin typeface="Times New Roman" pitchFamily="18" charset="0"/>
              </a:rPr>
              <a:t>Не имеет вкуса</a:t>
            </a:r>
          </a:p>
        </p:txBody>
      </p:sp>
    </p:spTree>
  </p:cSld>
  <p:clrMapOvr>
    <a:masterClrMapping/>
  </p:clrMapOvr>
  <p:transition spd="med"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7" grpId="0"/>
      <p:bldP spid="45069" grpId="0"/>
      <p:bldP spid="45070" grpId="0"/>
      <p:bldP spid="45071" grpId="0"/>
      <p:bldP spid="45072" grpId="0"/>
      <p:bldP spid="45073" grpId="0"/>
      <p:bldP spid="450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987675" y="2852738"/>
            <a:ext cx="3168650" cy="1439862"/>
          </a:xfrm>
          <a:prstGeom prst="rect">
            <a:avLst/>
          </a:prstGeom>
          <a:solidFill>
            <a:schemeClr val="accent4">
              <a:lumMod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значение </a:t>
            </a:r>
            <a:r>
              <a:rPr lang="ru-RU" sz="4000" b="1" dirty="0">
                <a:latin typeface="Monotype Corsiva" pitchFamily="66" charset="0"/>
              </a:rPr>
              <a:t>воды</a:t>
            </a: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5364163" y="404812"/>
            <a:ext cx="3779837" cy="1952617"/>
          </a:xfrm>
          <a:prstGeom prst="ellipse">
            <a:avLst/>
          </a:prstGeom>
          <a:solidFill>
            <a:schemeClr val="accent4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dirty="0" smtClean="0">
                <a:solidFill>
                  <a:srgbClr val="FFC000"/>
                </a:solidFill>
              </a:rPr>
              <a:t>поит и кормит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жителей Земли 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0" y="2714620"/>
            <a:ext cx="2714612" cy="1857388"/>
          </a:xfrm>
          <a:prstGeom prst="ellipse">
            <a:avLst/>
          </a:prstGeom>
          <a:solidFill>
            <a:schemeClr val="accent4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0" dirty="0">
                <a:solidFill>
                  <a:srgbClr val="FFC000"/>
                </a:solidFill>
              </a:rPr>
              <a:t>«</a:t>
            </a:r>
            <a:r>
              <a:rPr lang="ru-RU" sz="3200" dirty="0">
                <a:solidFill>
                  <a:srgbClr val="FFC000"/>
                </a:solidFill>
              </a:rPr>
              <a:t>дом» для</a:t>
            </a:r>
          </a:p>
          <a:p>
            <a:pPr algn="ctr"/>
            <a:r>
              <a:rPr lang="ru-RU" sz="3200" dirty="0">
                <a:solidFill>
                  <a:srgbClr val="FFC000"/>
                </a:solidFill>
              </a:rPr>
              <a:t> животных</a:t>
            </a:r>
          </a:p>
          <a:p>
            <a:pPr algn="ctr"/>
            <a:r>
              <a:rPr lang="ru-RU" sz="3200" dirty="0">
                <a:solidFill>
                  <a:srgbClr val="FFC000"/>
                </a:solidFill>
              </a:rPr>
              <a:t>и растений</a:t>
            </a: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6429389" y="2781300"/>
            <a:ext cx="2714612" cy="1223963"/>
          </a:xfrm>
          <a:prstGeom prst="ellipse">
            <a:avLst/>
          </a:prstGeom>
          <a:solidFill>
            <a:schemeClr val="accent4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dirty="0" smtClean="0">
                <a:solidFill>
                  <a:srgbClr val="FFC000"/>
                </a:solidFill>
              </a:rPr>
              <a:t>перевозит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грузы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1331913" y="333375"/>
            <a:ext cx="3025773" cy="1223963"/>
          </a:xfrm>
          <a:prstGeom prst="ellipse">
            <a:avLst/>
          </a:prstGeom>
          <a:solidFill>
            <a:schemeClr val="accent4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моет </a:t>
            </a:r>
            <a:r>
              <a:rPr lang="ru-RU" sz="3200" dirty="0">
                <a:solidFill>
                  <a:srgbClr val="FFC000"/>
                </a:solidFill>
              </a:rPr>
              <a:t>улицы</a:t>
            </a:r>
            <a:r>
              <a:rPr lang="ru-RU" sz="3200" b="0" dirty="0">
                <a:solidFill>
                  <a:srgbClr val="FFC000"/>
                </a:solidFill>
              </a:rPr>
              <a:t>,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</a:p>
          <a:p>
            <a:pPr algn="ctr"/>
            <a:r>
              <a:rPr lang="ru-RU" sz="3200" dirty="0">
                <a:solidFill>
                  <a:srgbClr val="FFC000"/>
                </a:solidFill>
              </a:rPr>
              <a:t>стирае</a:t>
            </a:r>
            <a:r>
              <a:rPr lang="ru-RU" sz="3200" b="0" dirty="0">
                <a:solidFill>
                  <a:srgbClr val="FFC000"/>
                </a:solidFill>
              </a:rPr>
              <a:t>т</a:t>
            </a: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4929190" y="5072074"/>
            <a:ext cx="4000528" cy="1785926"/>
          </a:xfrm>
          <a:prstGeom prst="ellipse">
            <a:avLst/>
          </a:prstGeom>
          <a:solidFill>
            <a:schemeClr val="accent4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dirty="0" smtClean="0">
                <a:solidFill>
                  <a:srgbClr val="FFC000"/>
                </a:solidFill>
              </a:rPr>
              <a:t>вырабатывает</a:t>
            </a:r>
            <a:endParaRPr lang="ru-RU" sz="3200" dirty="0">
              <a:solidFill>
                <a:srgbClr val="FFC000"/>
              </a:solidFill>
            </a:endParaRPr>
          </a:p>
          <a:p>
            <a:r>
              <a:rPr lang="ru-RU" sz="3200" dirty="0">
                <a:solidFill>
                  <a:srgbClr val="FFC000"/>
                </a:solidFill>
              </a:rPr>
              <a:t>электроэнергию</a:t>
            </a: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971550" y="5589588"/>
            <a:ext cx="2736850" cy="1268412"/>
          </a:xfrm>
          <a:prstGeom prst="ellipse">
            <a:avLst/>
          </a:prstGeom>
          <a:solidFill>
            <a:schemeClr val="accent4">
              <a:lumMod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заводы и</a:t>
            </a:r>
          </a:p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фабрики 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H="1" flipV="1">
            <a:off x="3143239" y="1571612"/>
            <a:ext cx="1500198" cy="12811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4427538" y="4292601"/>
            <a:ext cx="1358908" cy="922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H="1">
            <a:off x="3000364" y="4292600"/>
            <a:ext cx="1427174" cy="13509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 flipV="1">
            <a:off x="4643438" y="1857364"/>
            <a:ext cx="785818" cy="9953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H="1">
            <a:off x="2714611" y="3429000"/>
            <a:ext cx="27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6156325" y="3429000"/>
            <a:ext cx="27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8604250" cy="2428867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ru-RU" sz="28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8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  <a:r>
              <a:rPr lang="ru-RU" sz="1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 каких трех состояниях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1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        находится вода в природе?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1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</a:t>
            </a:r>
          </a:p>
        </p:txBody>
      </p:sp>
      <p:pic>
        <p:nvPicPr>
          <p:cNvPr id="88074" name="Picture 10" descr="аквариум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71800" y="2132856"/>
            <a:ext cx="4176464" cy="4182469"/>
          </a:xfrm>
          <a:noFill/>
          <a:ln/>
        </p:spPr>
      </p:pic>
    </p:spTree>
  </p:cSld>
  <p:clrMapOvr>
    <a:masterClrMapping/>
  </p:clrMapOvr>
  <p:transition spd="med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bigslide.ru/images/6/5634/960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39"/>
            <a:ext cx="8892480" cy="6669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5 Over the ligh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Рисунок 5" descr="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0648"/>
            <a:ext cx="3515883" cy="2636912"/>
          </a:xfrm>
          <a:prstGeom prst="rect">
            <a:avLst/>
          </a:prstGeom>
        </p:spPr>
      </p:pic>
      <p:pic>
        <p:nvPicPr>
          <p:cNvPr id="4" name="Рисунок 3" descr="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76672"/>
            <a:ext cx="3419872" cy="25649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284984"/>
            <a:ext cx="3851920" cy="288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http://i.ytimg.com/vi/JR5rHmWs7aQ/maxresdefault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3284984"/>
            <a:ext cx="35283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47650"/>
            <a:ext cx="7772400" cy="1143000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FFC000"/>
                </a:solidFill>
                <a:latin typeface="Monotype Corsiva" pitchFamily="66" charset="0"/>
              </a:rPr>
              <a:t>Ответь на вопросы: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28775"/>
            <a:ext cx="9144000" cy="4114800"/>
          </a:xfrm>
        </p:spPr>
        <p:txBody>
          <a:bodyPr>
            <a:normAutofit/>
          </a:bodyPr>
          <a:lstStyle/>
          <a:p>
            <a:r>
              <a:rPr lang="ru-RU" sz="3200" b="1" i="1" dirty="0">
                <a:effectLst/>
              </a:rPr>
              <a:t>Может ли вода перейти из жидкого состояния в газообразное</a:t>
            </a:r>
            <a:r>
              <a:rPr lang="en-US" sz="3200" b="1" i="1" dirty="0">
                <a:effectLst/>
              </a:rPr>
              <a:t>?</a:t>
            </a:r>
            <a:endParaRPr lang="ru-RU" sz="3200" b="1" i="1" dirty="0">
              <a:effectLst/>
            </a:endParaRPr>
          </a:p>
          <a:p>
            <a:endParaRPr lang="en-US" sz="3200" b="1" i="1" dirty="0">
              <a:effectLst/>
            </a:endParaRPr>
          </a:p>
          <a:p>
            <a:r>
              <a:rPr lang="ru-RU" sz="3200" b="1" i="1" dirty="0">
                <a:effectLst/>
              </a:rPr>
              <a:t>А из жидкого в твердое ? </a:t>
            </a:r>
            <a:r>
              <a:rPr lang="ru-RU" sz="3200" b="1" i="1" dirty="0" smtClean="0">
                <a:effectLst/>
              </a:rPr>
              <a:t>Как?</a:t>
            </a:r>
            <a:endParaRPr lang="ru-RU" sz="3200" b="1" i="1" dirty="0">
              <a:effectLst/>
            </a:endParaRPr>
          </a:p>
          <a:p>
            <a:pPr>
              <a:buFontTx/>
              <a:buNone/>
            </a:pPr>
            <a:endParaRPr lang="ru-RU" sz="3200" b="1" i="1" dirty="0">
              <a:effectLst/>
            </a:endParaRPr>
          </a:p>
          <a:p>
            <a:r>
              <a:rPr lang="ru-RU" sz="3200" b="1" i="1" dirty="0">
                <a:effectLst/>
              </a:rPr>
              <a:t>А из твердого состояния перейти в жидкое? </a:t>
            </a:r>
          </a:p>
        </p:txBody>
      </p:sp>
    </p:spTree>
  </p:cSld>
  <p:clrMapOvr>
    <a:masterClrMapping/>
  </p:clrMapOvr>
  <p:transition spd="med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FF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293</Words>
  <Application>Microsoft Office PowerPoint</Application>
  <PresentationFormat>Экран (4:3)</PresentationFormat>
  <Paragraphs>66</Paragraphs>
  <Slides>17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Поток</vt:lpstr>
      <vt:lpstr>Chart</vt:lpstr>
      <vt:lpstr>Слайд 1</vt:lpstr>
      <vt:lpstr>Много ли воды на земле?</vt:lpstr>
      <vt:lpstr>Слайд 3</vt:lpstr>
      <vt:lpstr>Семь ключей к семи свойствам воды</vt:lpstr>
      <vt:lpstr>Слайд 5</vt:lpstr>
      <vt:lpstr>Слайд 6</vt:lpstr>
      <vt:lpstr>Слайд 7</vt:lpstr>
      <vt:lpstr>Слайд 8</vt:lpstr>
      <vt:lpstr>Ответь на вопросы:</vt:lpstr>
      <vt:lpstr>                                         </vt:lpstr>
      <vt:lpstr>Вскоре  нижняя  сторона  тарелки станет  влажной, мы  увидим  на ней  капли, которые  начнут падать  вниз.</vt:lpstr>
      <vt:lpstr>     Как же объяснить то,что мы наблюдали ? </vt:lpstr>
      <vt:lpstr>Слайд 13</vt:lpstr>
      <vt:lpstr>С поверхности водоёмов и почвы вода испаряется и в виде пара поднимается высоко вверх. Воздух высоко над землей всегда холодный. Пар охлаждается там и образует множество водяных капелек. Из этих капелек и льдинок образуются облака. Из облака вода возвращается на землю в виде дождя и снега. 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Еремин Антон Витальевич</dc:creator>
  <cp:lastModifiedBy>1</cp:lastModifiedBy>
  <cp:revision>29</cp:revision>
  <dcterms:created xsi:type="dcterms:W3CDTF">2010-04-02T16:03:36Z</dcterms:created>
  <dcterms:modified xsi:type="dcterms:W3CDTF">2015-10-20T18:56:42Z</dcterms:modified>
</cp:coreProperties>
</file>