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МКОУ «Малобичинская СОШ»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ru-RU" sz="4800" b="1" dirty="0" smtClean="0">
                <a:solidFill>
                  <a:srgbClr val="FFC000"/>
                </a:solidFill>
              </a:rPr>
              <a:t>Детский телефон доверия</a:t>
            </a:r>
            <a:endParaRPr lang="en-US" sz="1600" b="1" dirty="0" smtClean="0">
              <a:solidFill>
                <a:srgbClr val="FFC000"/>
              </a:solidFill>
            </a:endParaRPr>
          </a:p>
          <a:p>
            <a:r>
              <a:rPr lang="ru-RU" sz="1600" b="1" dirty="0" smtClean="0">
                <a:solidFill>
                  <a:srgbClr val="FFC000"/>
                </a:solidFill>
              </a:rPr>
              <a:t>(для родительского собрания)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5562600"/>
            <a:ext cx="47740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Подготовила: учитель начальных классов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Алимбаева Л.Т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                   Малая Бича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                   2013 г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Picture 5" descr="orig_760_1297677835byFfSQBYS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86200"/>
            <a:ext cx="19050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0800" y="1447800"/>
            <a:ext cx="5867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Обращаясь на Телефон Доверия, человек может </a:t>
            </a:r>
            <a:r>
              <a:rPr lang="ru-RU" sz="4000" b="1" dirty="0" smtClean="0">
                <a:solidFill>
                  <a:schemeClr val="bg1"/>
                </a:solidFill>
              </a:rPr>
              <a:t>получить</a:t>
            </a:r>
            <a:r>
              <a:rPr lang="ru-RU" sz="4000" dirty="0" smtClean="0">
                <a:solidFill>
                  <a:schemeClr val="bg1"/>
                </a:solidFill>
              </a:rPr>
              <a:t>    интересующую его </a:t>
            </a:r>
            <a:r>
              <a:rPr lang="ru-RU" sz="4000" b="1" dirty="0" smtClean="0">
                <a:solidFill>
                  <a:schemeClr val="bg1"/>
                </a:solidFill>
              </a:rPr>
              <a:t>информацию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304800"/>
            <a:ext cx="86693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«Как устроен Телефон  Доверия?»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4" name="Picture 5" descr="http://www.ufmsko.ru/foto/00250.jpg"/>
          <p:cNvPicPr>
            <a:picLocks noChangeAspect="1" noChangeArrowheads="1"/>
          </p:cNvPicPr>
          <p:nvPr/>
        </p:nvPicPr>
        <p:blipFill>
          <a:blip r:embed="rId2" cstate="print"/>
          <a:srcRect r="20000"/>
          <a:stretch>
            <a:fillRect/>
          </a:stretch>
        </p:blipFill>
        <p:spPr bwMode="auto">
          <a:xfrm>
            <a:off x="457200" y="4495800"/>
            <a:ext cx="22447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1524000"/>
            <a:ext cx="800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Каждый Телефон Доверия работает в  своем определенном режиме - </a:t>
            </a:r>
            <a:r>
              <a:rPr lang="ru-RU" sz="3200" b="1" dirty="0" smtClean="0">
                <a:solidFill>
                  <a:schemeClr val="bg1"/>
                </a:solidFill>
              </a:rPr>
              <a:t>круглосуточно или по расписанию</a:t>
            </a:r>
          </a:p>
        </p:txBody>
      </p:sp>
      <p:pic>
        <p:nvPicPr>
          <p:cNvPr id="3" name="Picture 5" descr="1303096409_telefon_dover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2766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33400" y="350520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С любых стационарных, мобильных, домашних телефонов - ваш звонок будет бесплатным.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381000"/>
            <a:ext cx="86693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«Как устроен Телефон  Доверия?»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81000"/>
            <a:ext cx="7620997" cy="7786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Родители могут позвонить если:</a:t>
            </a:r>
          </a:p>
          <a:p>
            <a:endParaRPr lang="ru-RU" sz="36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ребенок не слушает родителя;</a:t>
            </a: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ребенок плохо учится;</a:t>
            </a: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родителей что-то беспокоит,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тревожит в его поведении, настроении;</a:t>
            </a: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не получается общаться без крика и угроз;</a:t>
            </a: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в семье между ребенком и родителями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 участились ссоры и конфликты;</a:t>
            </a: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2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2800" dirty="0" smtClean="0">
              <a:solidFill>
                <a:schemeClr val="bg1"/>
              </a:solidFill>
            </a:endParaRPr>
          </a:p>
          <a:p>
            <a:endParaRPr lang="ru-RU" sz="3600" dirty="0" smtClean="0">
              <a:solidFill>
                <a:schemeClr val="bg1"/>
              </a:solidFill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143000"/>
            <a:ext cx="2667000" cy="2590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7400" y="457200"/>
            <a:ext cx="5791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Принципы работы службы </a:t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«Телефон доверия»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0600" y="2828836"/>
            <a:ext cx="5867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Доступность</a:t>
            </a:r>
          </a:p>
          <a:p>
            <a:pPr eaLnBrk="1" hangingPunct="1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Анонимность</a:t>
            </a:r>
          </a:p>
          <a:p>
            <a:pPr eaLnBrk="1" hangingPunct="1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Доверительность </a:t>
            </a:r>
          </a:p>
          <a:p>
            <a:pPr eaLnBrk="1" hangingPunct="1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Конфиденциальность</a:t>
            </a:r>
          </a:p>
        </p:txBody>
      </p:sp>
      <p:pic>
        <p:nvPicPr>
          <p:cNvPr id="4" name="Picture 5" descr="orig_760_1297677835byFfSQBYS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600200"/>
            <a:ext cx="19050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14400" y="1143000"/>
            <a:ext cx="8001000" cy="557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8 -800 -2000 -122</a:t>
            </a: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</a:pPr>
            <a:endParaRPr lang="ru-RU" sz="4800" b="1" dirty="0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8 -800 -350- 25 -25</a:t>
            </a: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</a:pPr>
            <a:endParaRPr lang="ru-RU" sz="2800" b="1" dirty="0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                 (ЗВОНКИ БЕСПЛАТНО)</a:t>
            </a: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</a:pPr>
            <a:endParaRPr lang="ru-RU" sz="2800" b="1" dirty="0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</a:pPr>
            <a:endParaRPr lang="ru-RU" sz="2800" b="1" dirty="0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</a:pPr>
            <a:endParaRPr lang="ru-RU" sz="2800" b="1" dirty="0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                          Внесите номер в список     контактов на мобильном </a:t>
            </a: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телефоне Вашего ребенка</a:t>
            </a:r>
          </a:p>
          <a:p>
            <a:pPr algn="ctr" eaLnBrk="1" hangingPunct="1">
              <a:lnSpc>
                <a:spcPct val="90000"/>
              </a:lnSpc>
              <a:buFont typeface="Times New Roman" pitchFamily="18" charset="0"/>
              <a:buNone/>
            </a:pPr>
            <a:endParaRPr lang="ru-RU" sz="2800" b="1" dirty="0" smtClean="0">
              <a:solidFill>
                <a:schemeClr val="bg1"/>
              </a:solidFill>
            </a:endParaRPr>
          </a:p>
        </p:txBody>
      </p:sp>
      <p:pic>
        <p:nvPicPr>
          <p:cNvPr id="4" name="Picture 7" descr="http://blog.flymarketing.ru/wp-content/uploads/pn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200400"/>
            <a:ext cx="18859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05000" y="228600"/>
            <a:ext cx="50497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chemeClr val="bg1"/>
                </a:solidFill>
              </a:rPr>
              <a:t>Телефон Доверия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6800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Телефон доверия в нашем районе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524000"/>
            <a:ext cx="7298473" cy="138499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Подразделение по делам несовершеннолетних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отделения полиции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Ишимское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2-17-65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3200400"/>
            <a:ext cx="6569171" cy="138499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Комиссия по делам несовершеннолетних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Ишимскому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району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2-13-42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5181600"/>
            <a:ext cx="4863063" cy="95410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Отдел опеки и попечительства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2-12-79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orig_760_1297677835byFfSQBYS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876800"/>
            <a:ext cx="152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Segoe UI Light" pitchFamily="34" charset="0"/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latin typeface="Segoe UI Light" pitchFamily="34" charset="0"/>
              </a:rPr>
            </a:br>
            <a:r>
              <a:rPr lang="ru-RU" sz="4000" b="1" dirty="0" smtClean="0">
                <a:solidFill>
                  <a:schemeClr val="bg1"/>
                </a:solidFill>
                <a:latin typeface="Segoe UI Light" pitchFamily="34" charset="0"/>
              </a:rPr>
              <a:t>17 мая – Международный день Детского телефона доверия</a:t>
            </a:r>
            <a:r>
              <a:rPr lang="ru-RU" b="1" dirty="0" smtClean="0">
                <a:solidFill>
                  <a:srgbClr val="063B90"/>
                </a:solidFill>
                <a:latin typeface="Verdana" pitchFamily="34" charset="0"/>
              </a:rPr>
              <a:t/>
            </a:r>
            <a:br>
              <a:rPr lang="ru-RU" b="1" dirty="0" smtClean="0">
                <a:solidFill>
                  <a:srgbClr val="063B90"/>
                </a:solidFill>
                <a:latin typeface="Verdana" pitchFamily="34" charset="0"/>
              </a:rPr>
            </a:br>
            <a:endParaRPr lang="ru-RU" dirty="0"/>
          </a:p>
        </p:txBody>
      </p:sp>
      <p:pic>
        <p:nvPicPr>
          <p:cNvPr id="4" name="Picture 5" descr="orig_760_1297677835byFfSQBYS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105400"/>
            <a:ext cx="1371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 descr="http://im3-tub-ru.yandex.net/i?id=569758122-17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://www.bashinform.ru/upload/iblock/64f/star9126_ejw_9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30" name="AutoShape 6" descr="http://go1.imgsmail.ru/imgpreview?key=http%3A//rissa.pnzreg.ru/files/issa%5Fpnzreg%5Fru/raznoe/logo%5Ftel%5Fdoveriya.jpg&amp;mb=imgdb_preview_1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32" name="AutoShape 8" descr="http://go2.imgsmail.ru/imgpreview?key=http%3A//rmserd.pnzreg.ru/files/mserdoba%5Fpnzreg%5Fru/25%5F04/img%5Finfo%5F2000%5F2000%5F97e95b7d2cc709eb6767935500944d66569ff570.jpg&amp;mb=imgdb_preview_172&amp;w=17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17526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   Детский телефон доверия – самый популярный,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 широко известный вид экстренной психологической помощи детям.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pic>
        <p:nvPicPr>
          <p:cNvPr id="10" name="Picture 4" descr="1303096409_telefon_dover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8194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62000" y="3276600"/>
            <a:ext cx="56861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С 17 мая 2009года Россия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 присоединилась к его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 празднованию.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304800"/>
            <a:ext cx="7924800" cy="5299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chemeClr val="bg1"/>
                </a:solidFill>
              </a:rPr>
              <a:t>Первый телефон доверия появился в </a:t>
            </a:r>
            <a:r>
              <a:rPr lang="ru-RU" sz="2400" b="1" dirty="0" smtClean="0">
                <a:solidFill>
                  <a:schemeClr val="bg1"/>
                </a:solidFill>
              </a:rPr>
              <a:t>1953 году </a:t>
            </a:r>
            <a:r>
              <a:rPr lang="ru-RU" sz="2400" dirty="0" smtClean="0">
                <a:solidFill>
                  <a:schemeClr val="bg1"/>
                </a:solidFill>
              </a:rPr>
              <a:t>как помощь людям в кризисном состоянии – как профилактика суицидов.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chemeClr val="bg1"/>
                </a:solidFill>
              </a:rPr>
              <a:t>Англичанин Чад Вара напечатал в газете свой номер телефона и предложил звонить людям в любое время, если в их жизни возникают сложности,  с которыми они сами не могут справиться: </a:t>
            </a:r>
          </a:p>
          <a:p>
            <a:pPr lvl="1">
              <a:lnSpc>
                <a:spcPct val="90000"/>
              </a:lnSpc>
            </a:pP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когда они одиноки, растеряны или думают о том, чтобы покончить с жизнью. </a:t>
            </a:r>
          </a:p>
          <a:p>
            <a:pPr lvl="4">
              <a:lnSpc>
                <a:spcPct val="90000"/>
              </a:lnSpc>
            </a:pPr>
            <a:endParaRPr lang="ru-RU" sz="3200" dirty="0" smtClean="0">
              <a:solidFill>
                <a:schemeClr val="bg1"/>
              </a:solidFill>
              <a:latin typeface="Arial" charset="0"/>
            </a:endParaRPr>
          </a:p>
          <a:p>
            <a:pPr lvl="4">
              <a:lnSpc>
                <a:spcPct val="90000"/>
              </a:lnSpc>
            </a:pPr>
            <a:r>
              <a:rPr lang="en-US" sz="32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Arial" charset="0"/>
              </a:rPr>
              <a:t>Он и не думал, что будет много звонков. Несколько дней он справлялся сам – отвечал всем людям.</a:t>
            </a:r>
            <a:r>
              <a:rPr lang="ru-RU" sz="3200" dirty="0" smtClean="0">
                <a:solidFill>
                  <a:schemeClr val="bg1"/>
                </a:solidFill>
                <a:latin typeface="Gill Sans MT" pitchFamily="34" charset="0"/>
              </a:rPr>
              <a:t> </a:t>
            </a:r>
          </a:p>
        </p:txBody>
      </p:sp>
      <p:pic>
        <p:nvPicPr>
          <p:cNvPr id="5" name="Picture 4" descr="http://www.blagovest-info.ru/images/Vara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733800"/>
            <a:ext cx="180975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533401"/>
            <a:ext cx="8458200" cy="624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Все звонившие, прежде всего, нуждались в дружеской помощи.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bg1"/>
                </a:solidFill>
              </a:rPr>
              <a:t>Он пришел к выводу, что одному ему с этим делом не справиться, и стал искать добровольных помощников. 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bg1"/>
                </a:solidFill>
              </a:rPr>
              <a:t>Теперь они все вместе отвечали на звонки. Так родилось всемирное движение людей, которые помогают другим людям по телефону. </a:t>
            </a:r>
          </a:p>
          <a:p>
            <a:pPr>
              <a:lnSpc>
                <a:spcPct val="90000"/>
              </a:lnSpc>
            </a:pPr>
            <a:endParaRPr lang="ru-RU" sz="28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bg1"/>
                </a:solidFill>
              </a:rPr>
              <a:t>   </a:t>
            </a:r>
            <a:r>
              <a:rPr lang="ru-RU" sz="3200" dirty="0" smtClean="0">
                <a:solidFill>
                  <a:schemeClr val="bg1"/>
                </a:solidFill>
              </a:rPr>
              <a:t>Сейчас в мире существует целая </a:t>
            </a:r>
            <a:r>
              <a:rPr lang="ru-RU" sz="3200" b="1" dirty="0" smtClean="0">
                <a:solidFill>
                  <a:schemeClr val="bg1"/>
                </a:solidFill>
              </a:rPr>
              <a:t>сеть служб экстренной помощи по телефону. </a:t>
            </a:r>
          </a:p>
          <a:p>
            <a:pPr>
              <a:lnSpc>
                <a:spcPct val="90000"/>
              </a:lnSpc>
            </a:pPr>
            <a:r>
              <a:rPr lang="ru-RU" sz="3200" dirty="0" smtClean="0">
                <a:solidFill>
                  <a:schemeClr val="bg1"/>
                </a:solidFill>
              </a:rPr>
              <a:t>Помощь оказывается </a:t>
            </a:r>
            <a:r>
              <a:rPr lang="ru-RU" sz="3200" b="1" dirty="0" smtClean="0">
                <a:solidFill>
                  <a:schemeClr val="bg1"/>
                </a:solidFill>
              </a:rPr>
              <a:t>бесплатно, анонимно </a:t>
            </a:r>
            <a:r>
              <a:rPr lang="ru-RU" sz="3200" dirty="0" smtClean="0">
                <a:solidFill>
                  <a:schemeClr val="bg1"/>
                </a:solidFill>
              </a:rPr>
              <a:t>(никому не сообщается, кто звонил и зачем).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85523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«Как устроен Телефон Доверия?»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1143000"/>
            <a:ext cx="7543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На Телефонах Доверия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 работают  специально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 обученные специалисты – 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                       психологи.   </a:t>
            </a:r>
          </a:p>
          <a:p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На некоторых Телефонах Доверия могут работать даже </a:t>
            </a:r>
            <a:r>
              <a:rPr lang="ru-RU" sz="2800" b="1" dirty="0" smtClean="0">
                <a:solidFill>
                  <a:schemeClr val="bg1"/>
                </a:solidFill>
              </a:rPr>
              <a:t>подростки,</a:t>
            </a:r>
            <a:r>
              <a:rPr lang="ru-RU" sz="2800" dirty="0" smtClean="0">
                <a:solidFill>
                  <a:schemeClr val="bg1"/>
                </a:solidFill>
              </a:rPr>
              <a:t> которые прошли специальное обучение – туда звонят те ребята, которым проще поговорить о наболевшем со сверстником, чем со взрослым.</a:t>
            </a:r>
          </a:p>
        </p:txBody>
      </p:sp>
      <p:pic>
        <p:nvPicPr>
          <p:cNvPr id="5" name="Picture 4" descr="61026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143000"/>
            <a:ext cx="2971800" cy="217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304800"/>
            <a:ext cx="85523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«Как устроен Телефон Доверия?»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400" y="1371600"/>
            <a:ext cx="8001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Телефон Доверия помогает человеку, который пережил какие-нибудь трудности, </a:t>
            </a:r>
            <a:r>
              <a:rPr lang="ru-RU" sz="3200" b="1" dirty="0" smtClean="0">
                <a:solidFill>
                  <a:schemeClr val="bg1"/>
                </a:solidFill>
              </a:rPr>
              <a:t>получить поддержку</a:t>
            </a:r>
            <a:r>
              <a:rPr lang="ru-RU" sz="3200" dirty="0" smtClean="0">
                <a:solidFill>
                  <a:schemeClr val="bg1"/>
                </a:solidFill>
              </a:rPr>
              <a:t>, быть понятым и принятым, разобраться в сложной для него ситуации в более спокойной обстановке и решиться на конкретные шаги: </a:t>
            </a:r>
            <a:r>
              <a:rPr lang="ru-RU" sz="3200" b="1" dirty="0" smtClean="0">
                <a:solidFill>
                  <a:schemeClr val="bg1"/>
                </a:solidFill>
              </a:rPr>
              <a:t>что делать? 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4" name="Picture 4" descr="1303096409_telefon_dover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7244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304800"/>
            <a:ext cx="975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«Как устроен Телефон  Доверия?»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1143000"/>
            <a:ext cx="6096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    Телефон Доверия </a:t>
            </a:r>
            <a:r>
              <a:rPr lang="ru-RU" sz="3200" b="1" dirty="0" smtClean="0">
                <a:solidFill>
                  <a:schemeClr val="bg1"/>
                </a:solidFill>
              </a:rPr>
              <a:t>открыт для каждого человека</a:t>
            </a:r>
            <a:r>
              <a:rPr lang="ru-RU" sz="3200" dirty="0" smtClean="0">
                <a:solidFill>
                  <a:schemeClr val="bg1"/>
                </a:solidFill>
              </a:rPr>
              <a:t>. В том числе и родителям.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    Не важен  возраст, национальность, состояние здоровья звонящего.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     Любой человек имеет право быть принятым, выслушанным и получить помощь.</a:t>
            </a:r>
          </a:p>
        </p:txBody>
      </p:sp>
      <p:pic>
        <p:nvPicPr>
          <p:cNvPr id="4" name="Picture 4" descr="1303096409_telefon_dover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9530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524000"/>
            <a:ext cx="8153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Помощь на Телефоне Доверия всегда </a:t>
            </a:r>
            <a:r>
              <a:rPr lang="ru-RU" sz="3200" b="1" dirty="0" smtClean="0">
                <a:solidFill>
                  <a:schemeClr val="bg1"/>
                </a:solidFill>
              </a:rPr>
              <a:t>анонимна</a:t>
            </a:r>
            <a:r>
              <a:rPr lang="ru-RU" sz="32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Если не хотят, позвонивший и консультант могут не сообщать свою фамилию, адрес и другие данные. Достаточно просто назвать свое или вымышленное имя для удобства общения.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381000"/>
            <a:ext cx="86693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«Как устроен Телефон  Доверия?»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4" name="Picture 5" descr="http://shchyolkovo.ru/social_way/doverie/telef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953000"/>
            <a:ext cx="18097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1143000"/>
            <a:ext cx="6553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Человек может поделиться с консультантом Телефона Доверия </a:t>
            </a:r>
            <a:r>
              <a:rPr lang="ru-RU" sz="3200" b="1" dirty="0" smtClean="0">
                <a:solidFill>
                  <a:schemeClr val="bg1"/>
                </a:solidFill>
              </a:rPr>
              <a:t>любой беспокоящей его проблемой.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304800"/>
            <a:ext cx="86693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«Как устроен Телефон  Доверия?»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4" name="Picture 5" descr="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667000"/>
            <a:ext cx="21939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orig_760_1297677835byFfSQBYS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886200"/>
            <a:ext cx="19050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</TotalTime>
  <Words>588</Words>
  <Application>Microsoft Office PowerPoint</Application>
  <PresentationFormat>Экран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МКОУ «Малобичинская СОШ»</vt:lpstr>
      <vt:lpstr> 17 мая – Международный день Детского телефона доверия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Ляля</cp:lastModifiedBy>
  <cp:revision>20</cp:revision>
  <dcterms:created xsi:type="dcterms:W3CDTF">2013-05-14T10:43:27Z</dcterms:created>
  <dcterms:modified xsi:type="dcterms:W3CDTF">2015-10-12T13:14:15Z</dcterms:modified>
</cp:coreProperties>
</file>