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</p:sldMasterIdLst>
  <p:notesMasterIdLst>
    <p:notesMasterId r:id="rId14"/>
  </p:notesMasterIdLst>
  <p:handoutMasterIdLst>
    <p:handoutMasterId r:id="rId15"/>
  </p:handoutMasterIdLst>
  <p:sldIdLst>
    <p:sldId id="319" r:id="rId3"/>
    <p:sldId id="343" r:id="rId4"/>
    <p:sldId id="341" r:id="rId5"/>
    <p:sldId id="345" r:id="rId6"/>
    <p:sldId id="331" r:id="rId7"/>
    <p:sldId id="346" r:id="rId8"/>
    <p:sldId id="348" r:id="rId9"/>
    <p:sldId id="349" r:id="rId10"/>
    <p:sldId id="352" r:id="rId11"/>
    <p:sldId id="353" r:id="rId12"/>
    <p:sldId id="351" r:id="rId13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72" d="100"/>
          <a:sy n="72" d="100"/>
        </p:scale>
        <p:origin x="-13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22.01.2011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61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9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pPr/>
              <a:t>5/15/2009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ru-RU" smtClean="0"/>
              <a:pPr/>
              <a:t>22.01.2011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A99D-5815-4906-AD62-154E2DED2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71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E5E69-D911-4FD3-A97B-3237E4536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36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00A96-5E94-40A4-9569-A3701F838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43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77BA-63A0-4EB0-BA4D-D445A079C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0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BF70-7968-4BE4-9DBE-BFE85ED7A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0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22.01.2011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jpeg"/><Relationship Id="rId4" Type="http://schemas.openxmlformats.org/officeDocument/2006/relationships/hyperlink" Target="http://www.good-cook.ru/i/big/c/1/c185d383daff55cdff04d4b5af89a24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Байкал – жемчужина России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dirty="0" smtClean="0"/>
              <a:t>Байкал- одно из величайших озёр земного шара, крупнейшее пресноводное озеро России</a:t>
            </a:r>
            <a:endParaRPr lang="ru-RU" sz="28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  <a14:imgEffect>
                      <a14:brightnessContrast bright="1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5" r="12585"/>
          <a:stretch>
            <a:fillRect/>
          </a:stretch>
        </p:blipFill>
        <p:spPr>
          <a:xfrm>
            <a:off x="3707904" y="364232"/>
            <a:ext cx="4674096" cy="3521968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Рыбы</a:t>
            </a:r>
            <a:br>
              <a:rPr lang="ru-RU" dirty="0" smtClean="0"/>
            </a:br>
            <a:r>
              <a:rPr lang="ru-RU" sz="3200" i="1" dirty="0" smtClean="0"/>
              <a:t>байкальский омуль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125538"/>
            <a:ext cx="4316413" cy="23161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dirty="0" err="1" smtClean="0"/>
              <a:t>О́муль</a:t>
            </a:r>
            <a:r>
              <a:rPr lang="ru-RU" sz="2000" dirty="0" smtClean="0"/>
              <a:t> — промысловая рыба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Эндемик</a:t>
            </a:r>
            <a:r>
              <a:rPr lang="ru-RU" sz="2000" dirty="0" smtClean="0"/>
              <a:t>.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Длина до 64 см, весит до 3 кг.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Чрезвычайно вкусна в копчёном и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солёном виде.  </a:t>
            </a:r>
          </a:p>
        </p:txBody>
      </p:sp>
      <p:pic>
        <p:nvPicPr>
          <p:cNvPr id="37905" name="Picture 17" descr="ac87ca4f9ad0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41438"/>
            <a:ext cx="4194175" cy="314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22" descr="b9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221163"/>
            <a:ext cx="3305175" cy="233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2" name="Picture 24" descr="Картинка 16 из 1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7544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3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Рыбы</a:t>
            </a:r>
            <a:br>
              <a:rPr lang="ru-RU" dirty="0" smtClean="0"/>
            </a:br>
            <a:r>
              <a:rPr lang="ru-RU" sz="2800" i="1" dirty="0" smtClean="0"/>
              <a:t>голомянка – с чем её едят и едят ли вообще?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427538" y="1484313"/>
            <a:ext cx="4495800" cy="5124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Эта с виду неказистая рыбка - </a:t>
            </a:r>
            <a:r>
              <a:rPr lang="ru-RU" sz="1600" b="1" dirty="0" smtClean="0"/>
              <a:t>голомянка</a:t>
            </a:r>
            <a:r>
              <a:rPr lang="ru-RU" sz="1600" dirty="0" smtClean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уникальное </a:t>
            </a:r>
            <a:r>
              <a:rPr lang="ru-RU" sz="1600" dirty="0" smtClean="0"/>
              <a:t>существо, обитающее только 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Байкале. Она непромысловая, т.к. есть её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невозможно. Тело голомянки на 35%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состоит </a:t>
            </a:r>
            <a:r>
              <a:rPr lang="ru-RU" sz="1600" dirty="0" smtClean="0"/>
              <a:t>из медицинского жира, богатого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витамином 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Если оставить её на солнце, голомянка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растает.</a:t>
            </a:r>
            <a:r>
              <a:rPr lang="ru-RU" sz="16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/>
              <a:t>Длина</a:t>
            </a:r>
            <a:r>
              <a:rPr lang="ru-RU" sz="1600" dirty="0" smtClean="0"/>
              <a:t> взрослой рыбки – 24 см.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/>
              <a:t>Голомянка единственная живородящая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/>
              <a:t>рыба </a:t>
            </a:r>
            <a:r>
              <a:rPr lang="ru-RU" sz="1600" dirty="0" smtClean="0"/>
              <a:t>в Байкале. Она производит на свет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около 3000 живых мальков за один раз.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На голомянку никак не действует давление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воды. Она прекрасно чувствует себя </a:t>
            </a:r>
            <a:r>
              <a:rPr lang="ru-RU" sz="1600" b="1" dirty="0" smtClean="0"/>
              <a:t>на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 smtClean="0"/>
              <a:t>глубине 1000 – 1400 метров</a:t>
            </a:r>
            <a:r>
              <a:rPr lang="ru-RU" sz="1600" dirty="0" smtClean="0"/>
              <a:t> и спокойно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передвигается как горизонтально, так 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вертикально.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Голомянка – любимое лакомство омуля, но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за ней ещё нужно угнаться, а это непросто. </a:t>
            </a:r>
          </a:p>
        </p:txBody>
      </p:sp>
      <p:pic>
        <p:nvPicPr>
          <p:cNvPr id="59400" name="Picture 8" descr="b86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4316412" cy="209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1003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05263"/>
            <a:ext cx="3368675" cy="221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3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3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3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3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3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3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3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3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3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3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3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3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3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3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3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3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3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93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93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93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3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3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3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93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3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3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3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3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3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3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3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3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3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3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3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3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01013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/>
              <a:t>Уникальное озеро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73225"/>
            <a:ext cx="2663825" cy="5184775"/>
          </a:xfrm>
        </p:spPr>
        <p:txBody>
          <a:bodyPr/>
          <a:lstStyle/>
          <a:p>
            <a:pPr marL="137160" indent="0">
              <a:buNone/>
            </a:pPr>
            <a:r>
              <a:rPr lang="ru-RU" sz="2000" dirty="0"/>
              <a:t>Форма озера Байкал – рождающийся полумесяц.</a:t>
            </a:r>
          </a:p>
          <a:p>
            <a:pPr marL="137160" indent="0">
              <a:buNone/>
            </a:pPr>
            <a:r>
              <a:rPr lang="ru-RU" sz="2000" dirty="0"/>
              <a:t>Озеро Байкал  - самое древнее – 25 млн. лет.</a:t>
            </a:r>
          </a:p>
          <a:p>
            <a:pPr marL="137160" indent="0">
              <a:buNone/>
            </a:pPr>
            <a:r>
              <a:rPr lang="ru-RU" sz="2000" dirty="0"/>
              <a:t>Озеро Байкал – самое глубокое  - 1637 метров.</a:t>
            </a:r>
          </a:p>
          <a:p>
            <a:pPr marL="137160" indent="0">
              <a:buNone/>
            </a:pPr>
            <a:r>
              <a:rPr lang="ru-RU" sz="2000" dirty="0"/>
              <a:t>В озеро впадает 336 рек, а вытекает  - одна – Ангара.</a:t>
            </a:r>
          </a:p>
          <a:p>
            <a:pPr marL="137160" indent="0">
              <a:buNone/>
            </a:pPr>
            <a:r>
              <a:rPr lang="ru-RU" sz="2000" dirty="0"/>
              <a:t>Длина озера 636 км, ширина от 25 км до 79, 5км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b="1" dirty="0" smtClean="0">
              <a:latin typeface="Script MT Bold" pitchFamily="66" charset="0"/>
            </a:endParaRPr>
          </a:p>
        </p:txBody>
      </p:sp>
      <p:pic>
        <p:nvPicPr>
          <p:cNvPr id="54284" name="Picture 12" descr="карт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340768"/>
            <a:ext cx="6372225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5" name="Picture 13" descr="02-02-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0" y="3284538"/>
            <a:ext cx="1446213" cy="212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600" decel="100000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65"/>
          <a:stretch>
            <a:fillRect/>
          </a:stretch>
        </p:blipFill>
        <p:spPr/>
      </p:pic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899592" y="6165304"/>
            <a:ext cx="3657600" cy="353144"/>
          </a:xfrm>
        </p:spPr>
        <p:txBody>
          <a:bodyPr>
            <a:normAutofit/>
          </a:bodyPr>
          <a:lstStyle>
            <a:extLst/>
          </a:lstStyle>
          <a:p>
            <a:pPr marL="0" indent="0"/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3778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Объём воды</a:t>
            </a:r>
            <a:br>
              <a:rPr lang="ru-RU" sz="4000" smtClean="0"/>
            </a:br>
            <a:r>
              <a:rPr lang="ru-RU" sz="4000" smtClean="0"/>
              <a:t>		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4038600" cy="4114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400" b="1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/>
              <a:t>23</a:t>
            </a:r>
            <a:r>
              <a:rPr lang="ru-RU" sz="2400" b="1" smtClean="0"/>
              <a:t> </a:t>
            </a:r>
            <a:r>
              <a:rPr lang="en-US" sz="2400" b="1" smtClean="0"/>
              <a:t>000 </a:t>
            </a:r>
            <a:r>
              <a:rPr lang="ru-RU" sz="2400" b="1" smtClean="0"/>
              <a:t>км3.</a:t>
            </a:r>
            <a:r>
              <a:rPr lang="ru-RU" sz="240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i="1" u="sng" smtClean="0">
                <a:latin typeface="Bookman Old Style" pitchFamily="18" charset="0"/>
              </a:rPr>
              <a:t>Сложно представить, сколько это?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Bookman Old Style" pitchFamily="18" charset="0"/>
              </a:rPr>
              <a:t>Тогда представьте, что если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Bookman Old Style" pitchFamily="18" charset="0"/>
              </a:rPr>
              <a:t>вдруг исчезнут все иные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Bookman Old Style" pitchFamily="18" charset="0"/>
              </a:rPr>
              <a:t>источники пресной воды,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Bookman Old Style" pitchFamily="18" charset="0"/>
              </a:rPr>
              <a:t>всему нынешнему населению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Bookman Old Style" pitchFamily="18" charset="0"/>
              </a:rPr>
              <a:t>планеты байкальской воды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Bookman Old Style" pitchFamily="18" charset="0"/>
              </a:rPr>
              <a:t>хватит на 30 лет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Bookman Old Style" pitchFamily="18" charset="0"/>
              </a:rPr>
              <a:t>(из расчёта 50 литров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latin typeface="Bookman Old Style" pitchFamily="18" charset="0"/>
              </a:rPr>
              <a:t>на человека в день).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smtClean="0">
              <a:latin typeface="Bookman Old Style" pitchFamily="18" charset="0"/>
            </a:endParaRPr>
          </a:p>
        </p:txBody>
      </p:sp>
      <p:pic>
        <p:nvPicPr>
          <p:cNvPr id="25610" name="Picture 10" descr="росс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908720"/>
            <a:ext cx="4248150" cy="295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ми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4005263"/>
            <a:ext cx="4681538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03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76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r="3941"/>
          <a:stretch>
            <a:fillRect/>
          </a:stretch>
        </p:blipFill>
        <p:spPr/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>
            <a:extLst/>
          </a:lstStyle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22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r="5708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27984" cy="15567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Животные</a:t>
            </a:r>
            <a:br>
              <a:rPr lang="ru-RU" dirty="0" smtClean="0"/>
            </a:br>
            <a:r>
              <a:rPr lang="ru-RU" dirty="0" smtClean="0"/>
              <a:t>озера</a:t>
            </a:r>
            <a:br>
              <a:rPr lang="ru-RU" dirty="0" smtClean="0"/>
            </a:br>
            <a:r>
              <a:rPr lang="ru-RU" dirty="0" smtClean="0"/>
              <a:t>Байкал</a:t>
            </a:r>
            <a:endParaRPr lang="ru-RU" dirty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716016" y="3789040"/>
            <a:ext cx="3908872" cy="2916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1" y="1677575"/>
            <a:ext cx="4356329" cy="29755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4364563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67" y="3933056"/>
            <a:ext cx="4896543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9" presetClass="entr" presetSubtype="0" decel="10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Эпишура</a:t>
            </a:r>
            <a:br>
              <a:rPr lang="ru-RU" smtClean="0"/>
            </a:br>
            <a:r>
              <a:rPr lang="ru-RU" sz="2800" i="1" smtClean="0"/>
              <a:t>большое дело маленького рачка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Большой вклад в прозрачность 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чистоту воды Байкала вносит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dirty="0" err="1" smtClean="0">
                <a:solidFill>
                  <a:schemeClr val="tx2"/>
                </a:solidFill>
              </a:rPr>
              <a:t>эпишура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  <a:r>
              <a:rPr lang="ru-RU" sz="2400" dirty="0" smtClean="0"/>
              <a:t>Этот небольшой (1,5 мм)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Рачок.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Рачок </a:t>
            </a:r>
            <a:r>
              <a:rPr lang="ru-RU" sz="2400" b="1" i="1" dirty="0" err="1" smtClean="0"/>
              <a:t>эпишура</a:t>
            </a:r>
            <a:r>
              <a:rPr lang="ru-RU" sz="2400" dirty="0" smtClean="0"/>
              <a:t> – природный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фильтр байкальских вод. Пропуская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воду сквозь себя, он очищает её.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/>
          </a:p>
        </p:txBody>
      </p:sp>
      <p:pic>
        <p:nvPicPr>
          <p:cNvPr id="46088" name="Picture 8" descr="p8b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40386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84683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3197225" cy="212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nerpa-1024x703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437063"/>
            <a:ext cx="3276600" cy="2249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Байкальская нерпа</a:t>
            </a:r>
            <a:br>
              <a:rPr lang="ru-RU" smtClean="0"/>
            </a:br>
            <a:r>
              <a:rPr lang="ru-RU" sz="2400" i="1" smtClean="0">
                <a:latin typeface="Script MT Bold" pitchFamily="66" charset="0"/>
              </a:rPr>
              <a:t>единственный в мире пресноводный тюлень </a:t>
            </a:r>
          </a:p>
        </p:txBody>
      </p:sp>
      <p:pic>
        <p:nvPicPr>
          <p:cNvPr id="35854" name="Picture 14" descr="нерп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52738"/>
            <a:ext cx="352901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showDBFile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292600"/>
            <a:ext cx="3443288" cy="223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7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908050"/>
            <a:ext cx="2916238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365104"/>
            <a:ext cx="4176464" cy="2026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292080" y="332656"/>
            <a:ext cx="3430017" cy="619268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Длина самца 1,8 метра, самки мельче – 1,5 метра.</a:t>
            </a:r>
          </a:p>
          <a:p>
            <a:r>
              <a:rPr lang="ru-RU" sz="2200" dirty="0" smtClean="0"/>
              <a:t>Средний вес нерпы – 50 кг, максимальный – 150 кг.</a:t>
            </a:r>
          </a:p>
          <a:p>
            <a:r>
              <a:rPr lang="ru-RU" sz="2200" dirty="0" smtClean="0"/>
              <a:t>Продолжительность жизни до 55 лет.</a:t>
            </a:r>
          </a:p>
          <a:p>
            <a:r>
              <a:rPr lang="ru-RU" sz="2200" dirty="0" smtClean="0"/>
              <a:t>Детёныши рождаются на берегу в снежном логове в середине марта и имеют серебристо-белый цвет.</a:t>
            </a:r>
          </a:p>
          <a:p>
            <a:r>
              <a:rPr lang="ru-RU" sz="2200" dirty="0" smtClean="0"/>
              <a:t>Нерпа умна и дружелюбна.</a:t>
            </a:r>
          </a:p>
          <a:p>
            <a:r>
              <a:rPr lang="ru-RU" sz="2200" dirty="0" smtClean="0"/>
              <a:t>Поддаётся дрессировке.</a:t>
            </a:r>
          </a:p>
          <a:p>
            <a:r>
              <a:rPr lang="ru-RU" sz="2200" dirty="0" smtClean="0"/>
              <a:t>Занесена в Красную книгу.</a:t>
            </a:r>
            <a:endParaRPr lang="ru-RU" sz="2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716214" cy="3744416"/>
          </a:xfrm>
        </p:spPr>
      </p:pic>
    </p:spTree>
    <p:extLst>
      <p:ext uri="{BB962C8B-B14F-4D97-AF65-F5344CB8AC3E}">
        <p14:creationId xmlns:p14="http://schemas.microsoft.com/office/powerpoint/2010/main" val="4216615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Классический фотоальбом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358</Words>
  <Application>Microsoft Office PowerPoint</Application>
  <PresentationFormat>Экран (4:3)</PresentationFormat>
  <Paragraphs>67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Классический фотоальбом</vt:lpstr>
      <vt:lpstr>Апекс</vt:lpstr>
      <vt:lpstr>Байкал – жемчужина России</vt:lpstr>
      <vt:lpstr>Уникальное озеро</vt:lpstr>
      <vt:lpstr>Презентация PowerPoint</vt:lpstr>
      <vt:lpstr> Объём воды    </vt:lpstr>
      <vt:lpstr>Презентация PowerPoint</vt:lpstr>
      <vt:lpstr>Животные озера Байкал</vt:lpstr>
      <vt:lpstr>Эпишура большое дело маленького рачка</vt:lpstr>
      <vt:lpstr>Байкальская нерпа единственный в мире пресноводный тюлень </vt:lpstr>
      <vt:lpstr>Презентация PowerPoint</vt:lpstr>
      <vt:lpstr>Рыбы байкальский омуль</vt:lpstr>
      <vt:lpstr> Рыбы голомянка – с чем её едят и едят ли вообще?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2011-01-08T21:08:09Z</dcterms:created>
  <dcterms:modified xsi:type="dcterms:W3CDTF">2011-01-22T22:08:58Z</dcterms:modified>
</cp:coreProperties>
</file>