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84" r:id="rId2"/>
    <p:sldId id="271" r:id="rId3"/>
    <p:sldId id="272" r:id="rId4"/>
    <p:sldId id="257" r:id="rId5"/>
    <p:sldId id="270" r:id="rId6"/>
    <p:sldId id="258" r:id="rId7"/>
    <p:sldId id="259" r:id="rId8"/>
    <p:sldId id="273" r:id="rId9"/>
    <p:sldId id="260" r:id="rId10"/>
    <p:sldId id="274" r:id="rId11"/>
    <p:sldId id="261" r:id="rId12"/>
    <p:sldId id="275" r:id="rId13"/>
    <p:sldId id="262" r:id="rId14"/>
    <p:sldId id="276" r:id="rId15"/>
    <p:sldId id="263" r:id="rId16"/>
    <p:sldId id="277" r:id="rId17"/>
    <p:sldId id="264" r:id="rId18"/>
    <p:sldId id="278" r:id="rId19"/>
    <p:sldId id="280" r:id="rId20"/>
    <p:sldId id="281" r:id="rId21"/>
    <p:sldId id="282" r:id="rId22"/>
    <p:sldId id="283" r:id="rId23"/>
    <p:sldId id="265" r:id="rId24"/>
    <p:sldId id="268" r:id="rId25"/>
    <p:sldId id="279" r:id="rId2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E0BF-D6AB-4342-968A-EB3BA503807F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273DB-A97A-4E8B-867C-ABD31F6EB8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397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Фразеологизмы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Запишем в тетради: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Медведь на ухо наступил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482" name="Picture 2" descr="Одинцов В.В. Лингвистические парадоксы - Studmed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214686"/>
            <a:ext cx="3314700" cy="334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3333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   После истории, рассказанной И.А.Крыловым, на эту плутовку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имеет зуб 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ворона, которая осталась без сыра.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Запишем в тетради: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иметь зуб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8434" name="Picture 2" descr="Аксенова Л. Дидактический материал по теме &quot;Фразеология&quot; Газ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357562"/>
            <a:ext cx="429532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   Добрый человек этих насекомых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не обидит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. Они бывают назойливые,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слетаются на мёд.</a:t>
            </a:r>
            <a:endParaRPr lang="ru-RU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Запишем в тетради: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мухи не обидит</a:t>
            </a:r>
            <a:b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слетаются, как мухи, на мед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6386" name="Picture 2" descr="Мухи не обидит - Фото 21442/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857496"/>
            <a:ext cx="3456876" cy="383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Чтобы всё успеть, нам иногда приходится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гнаться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за двумя 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этими не слишком храбрыми животными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Запишем в тетради: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гнаться за двумя зайцами</a:t>
            </a:r>
            <a:endParaRPr lang="ru-RU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4338" name="Picture 2" descr="Словарь фразеологизмы приме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3857652" cy="398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333300"/>
                </a:solidFill>
                <a:latin typeface="Book Antiqua" pitchFamily="18" charset="0"/>
              </a:rPr>
              <a:t>  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Если мы не можем найти нужную вещь, мы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в сердцах 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восклицаем: «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Как …. языком слизала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»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Запишем в тетради: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сказать в сердцах</a:t>
            </a:r>
            <a:b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как корова языком слизала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12292" name="Picture 4" descr="Знай русский: Деепричастия во фразеологизмах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418356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33300"/>
                </a:solidFill>
                <a:latin typeface="Book Antiqua" pitchFamily="18" charset="0"/>
              </a:rPr>
              <a:t>Группа 1</a:t>
            </a:r>
            <a:r>
              <a:rPr lang="ru-RU" sz="2800" b="1" dirty="0" smtClean="0">
                <a:solidFill>
                  <a:srgbClr val="333300"/>
                </a:solidFill>
                <a:latin typeface="Book Antiqua" pitchFamily="18" charset="0"/>
              </a:rPr>
              <a:t/>
            </a:r>
            <a:br>
              <a:rPr lang="ru-RU" sz="2800" b="1" dirty="0" smtClean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Задание: найдите и выпишите фразеологизмы</a:t>
            </a:r>
            <a:endParaRPr lang="ru-RU" sz="24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sz="3400" b="1" dirty="0" smtClean="0">
                <a:solidFill>
                  <a:srgbClr val="333300"/>
                </a:solidFill>
                <a:latin typeface="Book Antiqua" pitchFamily="18" charset="0"/>
              </a:rPr>
              <a:t>Глупые сороки</a:t>
            </a:r>
            <a:r>
              <a:rPr lang="ru-RU" sz="3400" dirty="0" smtClean="0">
                <a:solidFill>
                  <a:srgbClr val="333300"/>
                </a:solidFill>
                <a:latin typeface="Book Antiqua" pitchFamily="18" charset="0"/>
              </a:rPr>
              <a:t/>
            </a:r>
            <a:br>
              <a:rPr lang="ru-RU" sz="3400" dirty="0" smtClean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3400" dirty="0" smtClean="0">
                <a:solidFill>
                  <a:srgbClr val="333300"/>
                </a:solidFill>
                <a:latin typeface="Book Antiqua" pitchFamily="18" charset="0"/>
              </a:rPr>
              <a:t>     Нашли сороки в лесу кусок сыру. Не помня себя от радости, стали держать совет, где его припрятать, чтобы от ворон уберечь, Вороны – известные любители сыра, об этом еще дедушка Крылов писал. Уже видно, нюхом почуяли находку, вот одна кружится, другая, третья… Того и гляди утащат средь бела дня из-под носа. </a:t>
            </a:r>
            <a:br>
              <a:rPr lang="ru-RU" sz="3400" dirty="0" smtClean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3400" dirty="0" smtClean="0">
                <a:solidFill>
                  <a:srgbClr val="333300"/>
                </a:solidFill>
                <a:latin typeface="Book Antiqua" pitchFamily="18" charset="0"/>
              </a:rPr>
              <a:t>Спорили сороки, стрекотали, а сыр под кустом лежал. Откуда ни возьмись лиса. Съела сыр под шумок и ушла как ни в чем не бывало. Удалилась подальше от греха. Хватились сороки, а ее уже и след простыл. И поделом сорокам: не надо было ворон считать!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00"/>
                </a:solidFill>
                <a:latin typeface="Book Antiqua" pitchFamily="18" charset="0"/>
              </a:rPr>
              <a:t>Группа 2</a:t>
            </a:r>
            <a:r>
              <a:rPr lang="ru-RU" sz="2800" dirty="0" smtClean="0">
                <a:solidFill>
                  <a:srgbClr val="333300"/>
                </a:solidFill>
              </a:rPr>
              <a:t/>
            </a:r>
            <a:br>
              <a:rPr lang="ru-RU" sz="2800" dirty="0" smtClean="0">
                <a:solidFill>
                  <a:srgbClr val="333300"/>
                </a:solidFill>
              </a:rPr>
            </a:br>
            <a:r>
              <a:rPr lang="ru-RU" sz="2700" dirty="0">
                <a:solidFill>
                  <a:srgbClr val="333300"/>
                </a:solidFill>
                <a:latin typeface="Book Antiqua" pitchFamily="18" charset="0"/>
              </a:rPr>
              <a:t>Задание: вам даны  несколько фразеологизмов с неменяющейся частью основного слова, которая обозначена многоточием. Отгадайте все выражения, вставив подходящее слово и составьте с 2-3 примерами распространенные предложения</a:t>
            </a:r>
            <a:r>
              <a:rPr lang="ru-RU" sz="2700" dirty="0">
                <a:solidFill>
                  <a:srgbClr val="333300"/>
                </a:solidFill>
              </a:rPr>
              <a:t>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843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600" dirty="0" smtClean="0"/>
              <a:t>     </a:t>
            </a:r>
            <a:r>
              <a:rPr lang="ru-RU" sz="2600" dirty="0" smtClean="0">
                <a:solidFill>
                  <a:srgbClr val="333300"/>
                </a:solidFill>
                <a:latin typeface="Book Antiqua" pitchFamily="18" charset="0"/>
              </a:rPr>
              <a:t>1</a:t>
            </a:r>
            <a:r>
              <a:rPr lang="ru-RU" sz="2600" dirty="0">
                <a:solidFill>
                  <a:srgbClr val="333300"/>
                </a:solidFill>
                <a:latin typeface="Book Antiqua" pitchFamily="18" charset="0"/>
              </a:rPr>
              <a:t>) Как… сняло; из … вон плохо; сбыть с …; мастер на все …; сидеть сложа … ; золотые …</a:t>
            </a:r>
            <a:br>
              <a:rPr lang="ru-RU" sz="2600" dirty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2600" dirty="0">
                <a:solidFill>
                  <a:srgbClr val="333300"/>
                </a:solidFill>
                <a:latin typeface="Book Antiqua" pitchFamily="18" charset="0"/>
              </a:rPr>
              <a:t>2) Среди … дня; черным по …; … ночи; … нитками шито; сказка про … бычка; … пятно; доводить до … каления.</a:t>
            </a:r>
            <a:br>
              <a:rPr lang="ru-RU" sz="2600" dirty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2600" dirty="0">
                <a:solidFill>
                  <a:srgbClr val="333300"/>
                </a:solidFill>
                <a:latin typeface="Book Antiqua" pitchFamily="18" charset="0"/>
              </a:rPr>
              <a:t>3) Толочь … в ступе; как в … канул; решетом … носить; тише …. Ниже травы; много … утекло; выйти сухим из 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92990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333300"/>
                </a:solidFill>
                <a:latin typeface="Book Antiqua" pitchFamily="18" charset="0"/>
              </a:rPr>
              <a:t>Группа 3</a:t>
            </a:r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/>
            </a:r>
            <a:b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Задание</a:t>
            </a:r>
            <a:r>
              <a:rPr lang="ru-RU" sz="2400" dirty="0">
                <a:solidFill>
                  <a:srgbClr val="333300"/>
                </a:solidFill>
                <a:latin typeface="Book Antiqua" pitchFamily="18" charset="0"/>
              </a:rPr>
              <a:t>: даны неполные фразеологизмы, отгадайте слово, которое есть во всех примерах, восстановите фразеологизмы. Вспомните </a:t>
            </a:r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ещё хотя </a:t>
            </a:r>
            <a:r>
              <a:rPr lang="ru-RU" sz="2400" dirty="0">
                <a:solidFill>
                  <a:srgbClr val="333300"/>
                </a:solidFill>
                <a:latin typeface="Book Antiqua" pitchFamily="18" charset="0"/>
              </a:rPr>
              <a:t>бы один фразеологизм с любым из угаданных слов.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sz="3100" dirty="0" smtClean="0">
                <a:solidFill>
                  <a:srgbClr val="333300"/>
                </a:solidFill>
                <a:latin typeface="Book Antiqua" pitchFamily="18" charset="0"/>
              </a:rPr>
              <a:t>1</a:t>
            </a:r>
            <a:r>
              <a:rPr lang="ru-RU" sz="3100" dirty="0">
                <a:solidFill>
                  <a:srgbClr val="333300"/>
                </a:solidFill>
                <a:latin typeface="Book Antiqua" pitchFamily="18" charset="0"/>
              </a:rPr>
              <a:t>. Его рискуешь проглотить вместе с чем-нибудь очень вкусным; за него тянут, вынуждая что-то сказать; на нем вертится то, что вот-вот вспомнишь; его держат за зубами, чтобы не сказать лишнего.</a:t>
            </a:r>
            <a:br>
              <a:rPr lang="ru-RU" sz="3100" dirty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3100" dirty="0">
                <a:solidFill>
                  <a:srgbClr val="333300"/>
                </a:solidFill>
                <a:latin typeface="Book Antiqua" pitchFamily="18" charset="0"/>
              </a:rPr>
              <a:t>2. Ее толкут в ступе и носят решетом те, кто занимается бесполезным делом; ее набирают в рот, не желая говорить; в нее прячут концы нечестные люди; иногда они выходят из нее сухими.</a:t>
            </a:r>
            <a:br>
              <a:rPr lang="ru-RU" sz="3100" dirty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3100" dirty="0">
                <a:solidFill>
                  <a:srgbClr val="333300"/>
                </a:solidFill>
                <a:latin typeface="Book Antiqua" pitchFamily="18" charset="0"/>
              </a:rPr>
              <a:t>3. Ее заваривают, затевая неприятное, хлопотное дело, а потом расхлебывают, распутывая это дело; ее «просит» дырявая обувь; она в голове у путаников.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65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333300"/>
                </a:solidFill>
                <a:latin typeface="Book Antiqua" pitchFamily="18" charset="0"/>
              </a:rPr>
              <a:t>Группа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333300"/>
                </a:solidFill>
                <a:latin typeface="Book Antiqua" pitchFamily="18" charset="0"/>
              </a:rPr>
              <a:t>Задание:  вспомнить и записать по 2 фразеологизма со словами </a:t>
            </a:r>
            <a:endParaRPr lang="ru-RU" sz="2400" dirty="0" smtClean="0">
              <a:solidFill>
                <a:srgbClr val="333300"/>
              </a:solidFill>
              <a:latin typeface="Book Antiqua" pitchFamily="18" charset="0"/>
            </a:endParaRPr>
          </a:p>
          <a:p>
            <a:pPr algn="ctr"/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ГЛАЗА</a:t>
            </a:r>
          </a:p>
          <a:p>
            <a:pPr algn="ctr"/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УШИ</a:t>
            </a:r>
          </a:p>
          <a:p>
            <a:pPr algn="ctr"/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НОС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4780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333300"/>
                </a:solidFill>
                <a:latin typeface="Book Antiqua" pitchFamily="18" charset="0"/>
              </a:rPr>
              <a:t>   Синонимы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 – слова одной и той же части речи, различные по звучанию и написанию, но имеющие одинаковое или очень близкое лексическое значение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Изобр по Темный Зимний Ле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Рефлексия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star1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24" y="1000108"/>
            <a:ext cx="1643074" cy="1643074"/>
          </a:xfrm>
        </p:spPr>
      </p:pic>
      <p:pic>
        <p:nvPicPr>
          <p:cNvPr id="5" name="Рисунок 4" descr="star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786058"/>
            <a:ext cx="1714512" cy="1714512"/>
          </a:xfrm>
          <a:prstGeom prst="rect">
            <a:avLst/>
          </a:prstGeom>
        </p:spPr>
      </p:pic>
      <p:pic>
        <p:nvPicPr>
          <p:cNvPr id="6" name="Рисунок 5" descr="star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86256"/>
            <a:ext cx="2071702" cy="2071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84" y="157161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Мне понравилось, что …</a:t>
            </a:r>
            <a:endParaRPr lang="ru-RU" sz="24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22" y="3357562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Я узнал, что…</a:t>
            </a:r>
            <a:endParaRPr lang="ru-RU" sz="24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5072074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00"/>
                </a:solidFill>
                <a:latin typeface="Book Antiqua" pitchFamily="18" charset="0"/>
              </a:rPr>
              <a:t>Было скучно, неинтересно</a:t>
            </a:r>
            <a:endParaRPr lang="ru-RU" sz="24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Налево  пойдешь – ни зги не увидишь,</a:t>
            </a:r>
            <a:b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Направо пойдешь – всю жизнь будешь бить баклуши,</a:t>
            </a:r>
            <a:b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Book Antiqua" pitchFamily="18" charset="0"/>
              </a:rPr>
              <a:t>Прямо пойдешь -  через версту с гаком на теремок набредешь.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9"/>
            <a:ext cx="8358246" cy="20002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333300"/>
                </a:solidFill>
                <a:latin typeface="Book Antiqua" pitchFamily="18" charset="0"/>
              </a:rPr>
              <a:t>Фразеологизмы</a:t>
            </a:r>
            <a:endParaRPr lang="ru-RU" sz="4000" b="1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hrasa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022061"/>
            <a:ext cx="3071834" cy="4713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265030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Она любит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есть до отвала 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и не обидится, если вы будете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поливать её грязью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.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43174" y="2714620"/>
            <a:ext cx="3923928" cy="389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Он бывает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в овечьей шкуре </a:t>
            </a:r>
            <a:b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и не только от горя </a:t>
            </a:r>
            <a:b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воет на луну</a:t>
            </a:r>
            <a:endParaRPr lang="ru-RU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Запишем в тетради: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волк в овечьей шкуре</a:t>
            </a:r>
            <a:b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Book Antiqua" pitchFamily="18" charset="0"/>
              </a:rPr>
              <a:t>выть на луну</a:t>
            </a:r>
            <a:endParaRPr lang="ru-RU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2530" name="Picture 2" descr="Почему волки воют на Луну. . Сказка для детей (Вадим Сыван) / Проза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28934"/>
            <a:ext cx="3071834" cy="380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Про него говорят, что </a:t>
            </a:r>
            <a:r>
              <a:rPr lang="ru-RU" sz="4000" dirty="0" smtClean="0">
                <a:solidFill>
                  <a:srgbClr val="FF0000"/>
                </a:solidFill>
                <a:latin typeface="Book Antiqua" pitchFamily="18" charset="0"/>
              </a:rPr>
              <a:t>он наступил на ухо </a:t>
            </a:r>
            <a:r>
              <a:rPr lang="ru-RU" sz="4000" dirty="0" smtClean="0">
                <a:solidFill>
                  <a:srgbClr val="333300"/>
                </a:solidFill>
                <a:latin typeface="Book Antiqua" pitchFamily="18" charset="0"/>
              </a:rPr>
              <a:t>всем, кто не имеет музыкального слуха.</a:t>
            </a:r>
            <a:endParaRPr lang="ru-RU" sz="4000" dirty="0">
              <a:solidFill>
                <a:srgbClr val="3333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</TotalTime>
  <Words>276</Words>
  <Application>Microsoft Office PowerPoint</Application>
  <PresentationFormat>Экран (4:3)</PresentationFormat>
  <Paragraphs>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Фразеологизмы</vt:lpstr>
      <vt:lpstr>Слайд 2</vt:lpstr>
      <vt:lpstr>Слайд 3</vt:lpstr>
      <vt:lpstr>Слайд 4</vt:lpstr>
      <vt:lpstr>Фразеологизмы</vt:lpstr>
      <vt:lpstr>Она любит есть до отвала и не обидится, если вы будете поливать её грязью.</vt:lpstr>
      <vt:lpstr>Слайд 7</vt:lpstr>
      <vt:lpstr>Запишем в тетради:</vt:lpstr>
      <vt:lpstr>Слайд 9</vt:lpstr>
      <vt:lpstr>Запишем в тетради:</vt:lpstr>
      <vt:lpstr>Слайд 11</vt:lpstr>
      <vt:lpstr>Запишем в тетради:</vt:lpstr>
      <vt:lpstr>Слайд 13</vt:lpstr>
      <vt:lpstr>Запишем в тетради:</vt:lpstr>
      <vt:lpstr>Слайд 15</vt:lpstr>
      <vt:lpstr>Запишем в тетради:</vt:lpstr>
      <vt:lpstr>Слайд 17</vt:lpstr>
      <vt:lpstr>Запишем в тетради:</vt:lpstr>
      <vt:lpstr>Группа 1 Задание: найдите и выпишите фразеологизмы</vt:lpstr>
      <vt:lpstr>Группа 2 Задание: вам даны  несколько фразеологизмов с неменяющейся частью основного слова, которая обозначена многоточием. Отгадайте все выражения, вставив подходящее слово и составьте с 2-3 примерами распространенные предложения. </vt:lpstr>
      <vt:lpstr>Группа 3 Задание: даны неполные фразеологизмы, отгадайте слово, которое есть во всех примерах, восстановите фразеологизмы. Вспомните ещё хотя бы один фразеологизм с любым из угаданных слов. </vt:lpstr>
      <vt:lpstr>Группа 4</vt:lpstr>
      <vt:lpstr>Слайд 23</vt:lpstr>
      <vt:lpstr>Слайд 24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Татьяна</cp:lastModifiedBy>
  <cp:revision>30</cp:revision>
  <dcterms:created xsi:type="dcterms:W3CDTF">2013-04-16T18:04:08Z</dcterms:created>
  <dcterms:modified xsi:type="dcterms:W3CDTF">2015-08-26T15:21:24Z</dcterms:modified>
</cp:coreProperties>
</file>