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us-ascii"/>
  <p:clrMru>
    <a:srgbClr val="008000"/>
    <a:srgbClr val="FF9933"/>
    <a:srgbClr val="F0F8A6"/>
    <a:srgbClr val="333300"/>
    <a:srgbClr val="FF3399"/>
    <a:srgbClr val="A50021"/>
    <a:srgbClr val="760876"/>
    <a:srgbClr val="FA93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7" autoAdjust="0"/>
    <p:restoredTop sz="98623" autoAdjust="0"/>
  </p:normalViewPr>
  <p:slideViewPr>
    <p:cSldViewPr>
      <p:cViewPr varScale="1">
        <p:scale>
          <a:sx n="110" d="100"/>
          <a:sy n="110" d="100"/>
        </p:scale>
        <p:origin x="-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36EEF-3AA5-494D-AEAE-12A69808CA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117A8-5F7D-4E01-ADC2-208F5D70F0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4B83F-154A-4BF1-B2B4-BA1245CB7C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35EC-E0AB-4FD4-A995-7FC87E2E72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D85A8-6696-4BB0-A726-0B9330DB85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6FC4E-CE41-4BB1-8BCD-647F8E3CC8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6A783-F34F-476D-9DF1-3B7C1C1F06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665DF-FE22-46F7-B357-FDC2A4E948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E5BAE-3016-46A1-BFA6-BD8827D249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6BB1C-278A-4535-99A1-FDB3E4E098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3DCB6-9C9C-4CE6-89B9-1BC86B2101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033146-1249-42E1-B3CF-1CF5690B94D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med"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A5D5D7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68313" y="1052513"/>
            <a:ext cx="8377237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Презентация 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воспитательной работы 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учителя начальных классов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331913" y="4292600"/>
            <a:ext cx="5545137" cy="15128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4310"/>
              </a:avLst>
            </a:prstTxWarp>
            <a:scene3d>
              <a:camera prst="legacyPerspectiveFront">
                <a:rot lat="120000" lon="21480000" rev="0"/>
              </a:camera>
              <a:lightRig rig="legacyHarsh2" dir="b"/>
            </a:scene3d>
            <a:sp3d extrusionH="430200" prstMaterial="legacyMetal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Betina Script Rus"/>
              </a:rPr>
              <a:t>Гладышевой Марии Петровны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3" grpId="1" animBg="1"/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4043363" cy="3097213"/>
          </a:xfrm>
        </p:spPr>
        <p:txBody>
          <a:bodyPr/>
          <a:lstStyle/>
          <a:p>
            <a:pPr>
              <a:lnSpc>
                <a:spcPct val="90000"/>
              </a:lnSpc>
              <a:buSzPct val="50000"/>
              <a:buFontTx/>
              <a:buBlip>
                <a:blip r:embed="rId2"/>
              </a:buBlip>
            </a:pPr>
            <a:r>
              <a:rPr lang="ru-RU">
                <a:solidFill>
                  <a:srgbClr val="A50021"/>
                </a:solidFill>
                <a:latin typeface="Calligraph" pitchFamily="2" charset="0"/>
              </a:rPr>
              <a:t>Приобщая детей к самостоятельности выбираем в классе органы самоуправления: </a:t>
            </a:r>
          </a:p>
        </p:txBody>
      </p:sp>
      <p:sp>
        <p:nvSpPr>
          <p:cNvPr id="10249" name="Rectangle 9" descr="Контурные ромбики"/>
          <p:cNvSpPr>
            <a:spLocks noChangeArrowheads="1"/>
          </p:cNvSpPr>
          <p:nvPr/>
        </p:nvSpPr>
        <p:spPr bwMode="auto">
          <a:xfrm>
            <a:off x="4932363" y="260350"/>
            <a:ext cx="4043362" cy="504031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Староста</a:t>
            </a:r>
          </a:p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Библиотекарь</a:t>
            </a:r>
          </a:p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Цветовод</a:t>
            </a:r>
          </a:p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Санитар</a:t>
            </a:r>
          </a:p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Культмассовый сектор</a:t>
            </a:r>
          </a:p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4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Физорг</a:t>
            </a:r>
          </a:p>
        </p:txBody>
      </p:sp>
      <p:pic>
        <p:nvPicPr>
          <p:cNvPr id="10256" name="Picture 16" descr="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644900"/>
            <a:ext cx="3719512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3970338" cy="2881313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SzPct val="50000"/>
              <a:buFontTx/>
              <a:buBlip>
                <a:blip r:embed="rId2"/>
              </a:buBlip>
            </a:pPr>
            <a:r>
              <a:rPr lang="ru-RU" sz="2400">
                <a:solidFill>
                  <a:schemeClr val="accent2"/>
                </a:solidFill>
                <a:latin typeface="Calligraph" pitchFamily="2" charset="0"/>
              </a:rPr>
              <a:t>Трудовое воспитание учащихся начинается с самообслуживания, участия детей в общественно-полезном труде, с работы на пришкольном участке. </a:t>
            </a:r>
          </a:p>
        </p:txBody>
      </p:sp>
      <p:pic>
        <p:nvPicPr>
          <p:cNvPr id="11269" name="Picture 5" descr="с фрюкт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429000"/>
            <a:ext cx="3035300" cy="3021013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716463" y="476250"/>
            <a:ext cx="4097337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А больше всего дети любят уроки труда.</a:t>
            </a:r>
          </a:p>
        </p:txBody>
      </p:sp>
      <p:pic>
        <p:nvPicPr>
          <p:cNvPr id="11271" name="Picture 7" descr="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636838"/>
            <a:ext cx="4392613" cy="28463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 animBg="1"/>
      <p:bldP spid="11270" grpId="0" animBg="1"/>
      <p:bldP spid="1127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4043363" cy="3887788"/>
          </a:xfrm>
        </p:spPr>
        <p:txBody>
          <a:bodyPr/>
          <a:lstStyle/>
          <a:p>
            <a:pPr>
              <a:lnSpc>
                <a:spcPct val="80000"/>
              </a:lnSpc>
              <a:buSzPct val="50000"/>
              <a:buFontTx/>
              <a:buBlip>
                <a:blip r:embed="rId2"/>
              </a:buBlip>
            </a:pPr>
            <a:r>
              <a:rPr lang="ru-RU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Дети знакомятся с жизнью и творчеством знаменитых людей на классных часах:</a:t>
            </a:r>
            <a:r>
              <a:rPr lang="ru-RU">
                <a:solidFill>
                  <a:schemeClr val="accent2"/>
                </a:solidFill>
                <a:latin typeface="Calligraph" pitchFamily="2" charset="0"/>
              </a:rPr>
              <a:t> </a:t>
            </a:r>
            <a:r>
              <a:rPr lang="ru-RU">
                <a:solidFill>
                  <a:srgbClr val="A50021"/>
                </a:solidFill>
                <a:latin typeface="Calligraph" pitchFamily="2" charset="0"/>
              </a:rPr>
              <a:t>«Жизнь и творчество С.Д. Эрьзи»,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859338" y="549275"/>
            <a:ext cx="4043362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3600">
                <a:solidFill>
                  <a:srgbClr val="A50021"/>
                </a:solidFill>
                <a:latin typeface="Calligraph" pitchFamily="2" charset="0"/>
              </a:rPr>
              <a:t>«Знакомство с творчеством композитора В. Шаинского», </a:t>
            </a:r>
            <a:r>
              <a:rPr lang="ru-RU" sz="3600">
                <a:solidFill>
                  <a:schemeClr val="accent2"/>
                </a:solidFill>
                <a:latin typeface="Calligraph" pitchFamily="2" charset="0"/>
              </a:rPr>
              <a:t>на празднике</a:t>
            </a:r>
            <a:r>
              <a:rPr lang="ru-RU" sz="3600">
                <a:solidFill>
                  <a:srgbClr val="A50021"/>
                </a:solidFill>
                <a:latin typeface="Calligraph" pitchFamily="2" charset="0"/>
              </a:rPr>
              <a:t> «Удивительный мир сказок Корнея Чуковского» и на уроках чтения.</a:t>
            </a:r>
          </a:p>
        </p:txBody>
      </p:sp>
      <p:pic>
        <p:nvPicPr>
          <p:cNvPr id="12293" name="Picture 5" descr="P402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4005263"/>
            <a:ext cx="3286125" cy="24653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4114800" cy="3743325"/>
          </a:xfrm>
          <a:solidFill>
            <a:schemeClr val="accent1"/>
          </a:solidFill>
        </p:spPr>
        <p:txBody>
          <a:bodyPr/>
          <a:lstStyle/>
          <a:p>
            <a:pPr>
              <a:lnSpc>
                <a:spcPct val="90000"/>
              </a:lnSpc>
              <a:buSzPct val="50000"/>
              <a:buFontTx/>
              <a:buBlip>
                <a:blip r:embed="rId2"/>
              </a:buBlip>
            </a:pPr>
            <a:r>
              <a:rPr lang="ru-RU" sz="28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" pitchFamily="2" charset="0"/>
              </a:rPr>
              <a:t>Экологическое воспитание школьников:</a:t>
            </a: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" pitchFamily="2" charset="0"/>
              </a:rPr>
              <a:t> </a:t>
            </a:r>
          </a:p>
          <a:p>
            <a:pPr>
              <a:lnSpc>
                <a:spcPct val="90000"/>
              </a:lnSpc>
              <a:buSzPct val="50000"/>
              <a:buFontTx/>
              <a:buBlip>
                <a:blip r:embed="rId2"/>
              </a:buBlip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" pitchFamily="2" charset="0"/>
              </a:rPr>
              <a:t>Экскурсии в парк и в лес:</a:t>
            </a: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 </a:t>
            </a:r>
            <a:r>
              <a:rPr lang="ru-RU" sz="2800">
                <a:solidFill>
                  <a:srgbClr val="333300"/>
                </a:solidFill>
                <a:latin typeface="Calligraph" pitchFamily="2" charset="0"/>
              </a:rPr>
              <a:t>«В страну Листопадию», «Зимняя сказка», «Здравствуйте, птицы»</a:t>
            </a:r>
          </a:p>
          <a:p>
            <a:pPr>
              <a:lnSpc>
                <a:spcPct val="90000"/>
              </a:lnSpc>
              <a:buSzPct val="50000"/>
              <a:buFontTx/>
              <a:buNone/>
            </a:pPr>
            <a:endParaRPr lang="ru-RU" sz="2800">
              <a:solidFill>
                <a:srgbClr val="333300"/>
              </a:solidFill>
              <a:latin typeface="Calligraph" pitchFamily="2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716463" y="2349500"/>
            <a:ext cx="4114800" cy="40322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50000"/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" pitchFamily="2" charset="0"/>
              </a:rPr>
              <a:t>Конкурсы рисунков:</a:t>
            </a:r>
            <a:r>
              <a:rPr lang="ru-RU" sz="2800">
                <a:solidFill>
                  <a:srgbClr val="FF3300"/>
                </a:solidFill>
                <a:latin typeface="Calligraph" pitchFamily="2" charset="0"/>
              </a:rPr>
              <a:t> «Золотые краски осени», «Здравствуй, зимушка-зима!»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50000"/>
              <a:buFontTx/>
              <a:buChar char="•"/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" pitchFamily="2" charset="0"/>
              </a:rPr>
              <a:t>Классные часы:</a:t>
            </a:r>
            <a:r>
              <a:rPr lang="ru-RU" sz="2800">
                <a:solidFill>
                  <a:srgbClr val="FF3399"/>
                </a:solidFill>
                <a:latin typeface="Calligraph" pitchFamily="2" charset="0"/>
              </a:rPr>
              <a:t> «Экология и здоровье», «Твой вклад в оздоровление окружающей среды»</a:t>
            </a:r>
          </a:p>
        </p:txBody>
      </p:sp>
      <p:pic>
        <p:nvPicPr>
          <p:cNvPr id="13318" name="Picture 6" descr="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260350"/>
            <a:ext cx="3600450" cy="1870075"/>
          </a:xfrm>
          <a:prstGeom prst="rect">
            <a:avLst/>
          </a:prstGeom>
          <a:noFill/>
        </p:spPr>
      </p:pic>
      <p:pic>
        <p:nvPicPr>
          <p:cNvPr id="13319" name="Picture 7" descr="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4076700"/>
            <a:ext cx="3455987" cy="24971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96975"/>
            <a:ext cx="4114800" cy="1143000"/>
          </a:xfrm>
        </p:spPr>
        <p:txBody>
          <a:bodyPr/>
          <a:lstStyle/>
          <a:p>
            <a:r>
              <a:rPr lang="ru-RU" sz="4000">
                <a:solidFill>
                  <a:schemeClr val="accent2"/>
                </a:solidFill>
                <a:latin typeface="Calligraph" pitchFamily="2" charset="0"/>
              </a:rPr>
              <a:t>Работа с родителями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3438" y="404813"/>
            <a:ext cx="3754437" cy="5976937"/>
          </a:xfrm>
        </p:spPr>
        <p:txBody>
          <a:bodyPr/>
          <a:lstStyle/>
          <a:p>
            <a:pPr>
              <a:lnSpc>
                <a:spcPct val="80000"/>
              </a:lnSpc>
              <a:buSzPct val="50000"/>
              <a:buFontTx/>
              <a:buBlip>
                <a:blip r:embed="rId2"/>
              </a:buBlip>
            </a:pPr>
            <a:r>
              <a:rPr lang="ru-RU" sz="2800">
                <a:solidFill>
                  <a:srgbClr val="A50021"/>
                </a:solidFill>
                <a:latin typeface="Calligraph" pitchFamily="2" charset="0"/>
              </a:rPr>
              <a:t>Посещение учеников на дому</a:t>
            </a:r>
          </a:p>
          <a:p>
            <a:pPr>
              <a:lnSpc>
                <a:spcPct val="80000"/>
              </a:lnSpc>
              <a:buSzPct val="50000"/>
              <a:buFontTx/>
              <a:buBlip>
                <a:blip r:embed="rId2"/>
              </a:buBlip>
            </a:pPr>
            <a:r>
              <a:rPr lang="ru-RU" sz="2800">
                <a:solidFill>
                  <a:srgbClr val="008000"/>
                </a:solidFill>
                <a:latin typeface="Calligraph" pitchFamily="2" charset="0"/>
              </a:rPr>
              <a:t>Родительские собрания и конференции </a:t>
            </a:r>
          </a:p>
          <a:p>
            <a:pPr>
              <a:lnSpc>
                <a:spcPct val="80000"/>
              </a:lnSpc>
              <a:buSzPct val="50000"/>
              <a:buFontTx/>
              <a:buBlip>
                <a:blip r:embed="rId2"/>
              </a:buBlip>
            </a:pPr>
            <a:r>
              <a:rPr lang="ru-RU" sz="2800">
                <a:solidFill>
                  <a:srgbClr val="FF3300"/>
                </a:solidFill>
                <a:latin typeface="Calligraph" pitchFamily="2" charset="0"/>
              </a:rPr>
              <a:t>Помощь родителей в подготовке классных мероприятий, сопровождение во время посещения театров и музеев, экскурсий на природу.</a:t>
            </a:r>
          </a:p>
        </p:txBody>
      </p:sp>
      <p:pic>
        <p:nvPicPr>
          <p:cNvPr id="14341" name="Picture 5" descr="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65400"/>
            <a:ext cx="4391025" cy="22240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3743325" cy="34559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solidFill>
                  <a:schemeClr val="accent2"/>
                </a:solidFill>
                <a:latin typeface="Calligraph" pitchFamily="2" charset="0"/>
              </a:rPr>
              <a:t>К окончанию начальной школы мои ученики становятся организованнее, дружнее, самостоятельнее. Получилась одна большая дружная семья,</a:t>
            </a:r>
            <a:r>
              <a:rPr lang="ru-RU" sz="1800">
                <a:solidFill>
                  <a:schemeClr val="accent2"/>
                </a:solidFill>
                <a:latin typeface="Calligraph" pitchFamily="2" charset="0"/>
              </a:rPr>
              <a:t> </a:t>
            </a:r>
          </a:p>
        </p:txBody>
      </p:sp>
      <p:pic>
        <p:nvPicPr>
          <p:cNvPr id="15364" name="Picture 4" descr="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644900"/>
            <a:ext cx="4140200" cy="2657475"/>
          </a:xfrm>
          <a:prstGeom prst="rect">
            <a:avLst/>
          </a:prstGeom>
          <a:noFill/>
        </p:spPr>
      </p:pic>
      <p:pic>
        <p:nvPicPr>
          <p:cNvPr id="15365" name="Picture 5" descr="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573463"/>
            <a:ext cx="4140200" cy="272097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716463" y="249238"/>
            <a:ext cx="41036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готовая к переходу в среднее звено. Огорчает одно – нужно расставаться с моими мальчиками и девочками.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3970337" cy="719138"/>
          </a:xfrm>
        </p:spPr>
        <p:txBody>
          <a:bodyPr/>
          <a:lstStyle/>
          <a:p>
            <a:r>
              <a:rPr lang="ru-RU" sz="2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Задачи воспитательной работы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643438" y="188913"/>
            <a:ext cx="412591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Программы, используемые в воспитательной работе с классом</a:t>
            </a:r>
          </a:p>
        </p:txBody>
      </p:sp>
      <p:sp>
        <p:nvSpPr>
          <p:cNvPr id="16391" name="Rectangle 7" descr="Белый мрамор"/>
          <p:cNvSpPr>
            <a:spLocks noChangeArrowheads="1"/>
          </p:cNvSpPr>
          <p:nvPr/>
        </p:nvSpPr>
        <p:spPr bwMode="auto">
          <a:xfrm>
            <a:off x="4932363" y="1844675"/>
            <a:ext cx="3887787" cy="46799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SzPct val="50000"/>
              <a:buFontTx/>
              <a:buBlip>
                <a:blip r:embed="rId3"/>
              </a:buBlip>
            </a:pPr>
            <a:r>
              <a:rPr lang="ru-RU" sz="2400" b="1">
                <a:solidFill>
                  <a:srgbClr val="FF3399"/>
                </a:solidFill>
                <a:latin typeface="Calligraph" pitchFamily="2" charset="0"/>
              </a:rPr>
              <a:t>Программа обучения детей ПДД.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SzPct val="50000"/>
              <a:buFontTx/>
              <a:buBlip>
                <a:blip r:embed="rId3"/>
              </a:buBlip>
            </a:pPr>
            <a:r>
              <a:rPr lang="ru-RU" sz="2400" b="1">
                <a:solidFill>
                  <a:srgbClr val="FF3399"/>
                </a:solidFill>
                <a:latin typeface="Calligraph" pitchFamily="2" charset="0"/>
              </a:rPr>
              <a:t>Введение в этику.</a:t>
            </a:r>
          </a:p>
        </p:txBody>
      </p:sp>
      <p:pic>
        <p:nvPicPr>
          <p:cNvPr id="16392" name="Picture 8" descr="PC0800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3068638"/>
            <a:ext cx="2511425" cy="3357562"/>
          </a:xfrm>
          <a:prstGeom prst="rect">
            <a:avLst/>
          </a:prstGeom>
          <a:noFill/>
        </p:spPr>
      </p:pic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179388" y="1125538"/>
            <a:ext cx="4032250" cy="15113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Способствовать воспитанию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сознательной дисциплины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и культуры поведения.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 Формировать представление о морали,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понимание ответственности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за свои</a:t>
            </a:r>
            <a:r>
              <a:rPr lang="ru-RU" sz="1400" b="1">
                <a:solidFill>
                  <a:srgbClr val="33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400" b="1">
                <a:solidFill>
                  <a:srgbClr val="333300"/>
                </a:solidFill>
              </a:rPr>
              <a:t>поступки.</a:t>
            </a:r>
            <a:endParaRPr lang="ru-RU" sz="1400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179388" y="2781300"/>
            <a:ext cx="4033837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A50021"/>
                </a:solidFill>
              </a:rPr>
              <a:t>Приобщать детей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A50021"/>
                </a:solidFill>
              </a:rPr>
              <a:t>к физической культуре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A50021"/>
                </a:solidFill>
              </a:rPr>
              <a:t>и выполнению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A50021"/>
                </a:solidFill>
              </a:rPr>
              <a:t>санитарно-гигиенических правил.</a:t>
            </a:r>
            <a:endParaRPr lang="ru-RU">
              <a:solidFill>
                <a:srgbClr val="A50021"/>
              </a:solidFill>
            </a:endParaRP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179388" y="4005263"/>
            <a:ext cx="4032250" cy="9350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Способствовать воспитанию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эстетической культуры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и развитию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333300"/>
                </a:solidFill>
              </a:rPr>
              <a:t>художественных способностей.</a:t>
            </a:r>
            <a:endParaRPr lang="ru-RU"/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179388" y="5084763"/>
            <a:ext cx="4032250" cy="1081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A50021"/>
                </a:solidFill>
              </a:rPr>
              <a:t>Способствовать воспитанию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A50021"/>
                </a:solidFill>
              </a:rPr>
              <a:t>сознательного отношения к учению,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A50021"/>
                </a:solidFill>
              </a:rPr>
              <a:t>развитию познавательной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SzPct val="50000"/>
            </a:pPr>
            <a:r>
              <a:rPr lang="ru-RU" sz="1400" b="1">
                <a:solidFill>
                  <a:srgbClr val="A50021"/>
                </a:solidFill>
              </a:rPr>
              <a:t>активности и культуры умственного труда.</a:t>
            </a:r>
            <a:endParaRPr lang="ru-RU" sz="140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0" grpId="0"/>
      <p:bldP spid="16391" grpId="0" animBg="1"/>
      <p:bldP spid="16398" grpId="0" animBg="1"/>
      <p:bldP spid="16399" grpId="0" animBg="1"/>
      <p:bldP spid="16400" grpId="0" animBg="1"/>
      <p:bldP spid="164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3827462" cy="2074863"/>
          </a:xfrm>
        </p:spPr>
        <p:txBody>
          <a:bodyPr/>
          <a:lstStyle/>
          <a:p>
            <a:r>
              <a:rPr lang="ru-RU" sz="3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ligraph" pitchFamily="2" charset="0"/>
              </a:rPr>
              <a:t>Основные направления воспитательной работы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5292725" y="333375"/>
            <a:ext cx="345598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</a:pPr>
            <a:endParaRPr lang="ru-RU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SzPct val="50000"/>
              <a:buFontTx/>
              <a:buChar char="•"/>
            </a:pPr>
            <a:r>
              <a:rPr lang="ru-RU">
                <a:solidFill>
                  <a:schemeClr val="accent2"/>
                </a:solidFill>
              </a:rPr>
              <a:t>Познавательная деятельность</a:t>
            </a:r>
          </a:p>
          <a:p>
            <a:pPr algn="ctr"/>
            <a:endParaRPr lang="ru-RU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5292725" y="4292600"/>
            <a:ext cx="3455988" cy="720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</a:pPr>
            <a:endParaRPr lang="ru-RU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SzPct val="50000"/>
            </a:pPr>
            <a:r>
              <a:rPr lang="ru-RU">
                <a:solidFill>
                  <a:schemeClr val="accent2"/>
                </a:solidFill>
              </a:rPr>
              <a:t>Патриотическое воспитание, </a:t>
            </a:r>
            <a:br>
              <a:rPr lang="ru-RU">
                <a:solidFill>
                  <a:schemeClr val="accent2"/>
                </a:solidFill>
              </a:rPr>
            </a:br>
            <a:r>
              <a:rPr lang="ru-RU">
                <a:solidFill>
                  <a:schemeClr val="accent2"/>
                </a:solidFill>
              </a:rPr>
              <a:t>краеведческая работа</a:t>
            </a:r>
          </a:p>
          <a:p>
            <a:pPr algn="ctr"/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292725" y="5229225"/>
            <a:ext cx="345598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endParaRPr lang="ru-RU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>
                <a:solidFill>
                  <a:schemeClr val="accent2"/>
                </a:solidFill>
              </a:rPr>
              <a:t>Трудовое воспитание</a:t>
            </a:r>
          </a:p>
          <a:p>
            <a:pPr algn="ctr"/>
            <a:endParaRPr lang="ru-RU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292725" y="1196975"/>
            <a:ext cx="345598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endParaRPr lang="ru-RU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>
                <a:solidFill>
                  <a:schemeClr val="accent2"/>
                </a:solidFill>
              </a:rPr>
              <a:t>Эстетическое воспитание</a:t>
            </a:r>
          </a:p>
          <a:p>
            <a:pPr algn="ctr"/>
            <a:endParaRPr lang="ru-RU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5292725" y="6021388"/>
            <a:ext cx="3455988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</a:pPr>
            <a:r>
              <a:rPr lang="ru-RU">
                <a:solidFill>
                  <a:schemeClr val="accent2"/>
                </a:solidFill>
              </a:rPr>
              <a:t>Валеологическое воспитание</a:t>
            </a:r>
            <a:endParaRPr lang="ru-RU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5292725" y="3500438"/>
            <a:ext cx="3455988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endParaRPr lang="ru-RU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>
                <a:solidFill>
                  <a:schemeClr val="accent2"/>
                </a:solidFill>
              </a:rPr>
              <a:t>Этическое воспитание</a:t>
            </a:r>
          </a:p>
          <a:p>
            <a:pPr algn="ctr"/>
            <a:endParaRPr lang="ru-RU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5292725" y="2781300"/>
            <a:ext cx="345598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endParaRPr lang="ru-RU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>
                <a:solidFill>
                  <a:schemeClr val="accent2"/>
                </a:solidFill>
              </a:rPr>
              <a:t>Экологическое воспитание</a:t>
            </a:r>
          </a:p>
          <a:p>
            <a:pPr algn="ctr"/>
            <a:endParaRPr lang="ru-RU"/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5003800" y="1989138"/>
            <a:ext cx="3887788" cy="576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endParaRPr lang="ru-RU">
              <a:solidFill>
                <a:schemeClr val="accent2"/>
              </a:solidFill>
            </a:endParaRPr>
          </a:p>
          <a:p>
            <a:pPr algn="ctr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>
                <a:solidFill>
                  <a:schemeClr val="accent2"/>
                </a:solidFill>
              </a:rPr>
              <a:t>Нравственно-правовое воспитание</a:t>
            </a:r>
          </a:p>
          <a:p>
            <a:pPr algn="ctr"/>
            <a:endParaRPr lang="ru-RU"/>
          </a:p>
        </p:txBody>
      </p:sp>
      <p:pic>
        <p:nvPicPr>
          <p:cNvPr id="3091" name="Picture 19" descr="00009302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3357563"/>
            <a:ext cx="2057400" cy="30861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9" grpId="0" animBg="1"/>
      <p:bldP spid="3082" grpId="0" animBg="1"/>
      <p:bldP spid="3083" grpId="0" animBg="1"/>
      <p:bldP spid="3084" grpId="0" animBg="1"/>
      <p:bldP spid="3086" grpId="0" animBg="1"/>
      <p:bldP spid="3087" grpId="0" animBg="1"/>
      <p:bldP spid="3088" grpId="0" animBg="1"/>
      <p:bldP spid="30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0"/>
            <a:ext cx="3827463" cy="65976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>
                <a:solidFill>
                  <a:schemeClr val="accent2"/>
                </a:solidFill>
                <a:latin typeface="Calligraph" pitchFamily="2" charset="0"/>
              </a:rPr>
              <a:t>Воспитание детей – сложное, тонкое и ответственное дело. Дети пришли в 1 класс. Какие они все разные, разобщенные! Ссорятся, дерутся, бесконечно жалуются друг на друга даже по пустякам.</a:t>
            </a:r>
            <a:r>
              <a:rPr lang="ru-RU" sz="2600">
                <a:solidFill>
                  <a:schemeClr val="accent2"/>
                </a:solidFill>
                <a:latin typeface="Calligraph" pitchFamily="2" charset="0"/>
              </a:rPr>
              <a:t> </a:t>
            </a:r>
            <a:endParaRPr lang="ru-RU" sz="2600">
              <a:solidFill>
                <a:schemeClr val="accent2"/>
              </a:solidFill>
            </a:endParaRPr>
          </a:p>
        </p:txBody>
      </p:sp>
      <p:pic>
        <p:nvPicPr>
          <p:cNvPr id="4100" name="Picture 4" descr="Изображение 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644900"/>
            <a:ext cx="4321175" cy="2792413"/>
          </a:xfrm>
          <a:prstGeom prst="rect">
            <a:avLst/>
          </a:prstGeom>
          <a:noFill/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932363" y="0"/>
            <a:ext cx="38274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>
                <a:solidFill>
                  <a:schemeClr val="accent2"/>
                </a:solidFill>
                <a:latin typeface="Calligraph" pitchFamily="2" charset="0"/>
              </a:rPr>
              <a:t>И первейшая забота учителя сплотить эту разрозненную массу детей в единый дружный коллектив.</a:t>
            </a:r>
            <a:r>
              <a:rPr lang="ru-RU" sz="2600">
                <a:solidFill>
                  <a:schemeClr val="accent2"/>
                </a:solidFill>
              </a:rPr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188913"/>
            <a:ext cx="4043362" cy="6264275"/>
          </a:xfrm>
        </p:spPr>
        <p:txBody>
          <a:bodyPr/>
          <a:lstStyle/>
          <a:p>
            <a:pPr>
              <a:buSzPct val="50000"/>
              <a:buFontTx/>
              <a:buBlip>
                <a:blip r:embed="rId2"/>
              </a:buBlip>
            </a:pP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А их много: </a:t>
            </a:r>
            <a:r>
              <a:rPr lang="ru-RU" sz="2800">
                <a:solidFill>
                  <a:srgbClr val="A50021"/>
                </a:solidFill>
                <a:latin typeface="Calligraph" pitchFamily="2" charset="0"/>
              </a:rPr>
              <a:t>«Посвящение в первоклассники»,</a:t>
            </a: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 </a:t>
            </a:r>
            <a:r>
              <a:rPr lang="ru-RU" sz="2800">
                <a:solidFill>
                  <a:srgbClr val="008000"/>
                </a:solidFill>
                <a:latin typeface="Calligraph" pitchFamily="2" charset="0"/>
              </a:rPr>
              <a:t>«Посвящение в огоньки»,</a:t>
            </a: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 </a:t>
            </a:r>
            <a:r>
              <a:rPr lang="ru-RU" sz="2800">
                <a:solidFill>
                  <a:srgbClr val="760876"/>
                </a:solidFill>
                <a:latin typeface="Calligraph" pitchFamily="2" charset="0"/>
              </a:rPr>
              <a:t>«Праздник урожая» и другие…</a:t>
            </a:r>
          </a:p>
        </p:txBody>
      </p:sp>
      <p:pic>
        <p:nvPicPr>
          <p:cNvPr id="5124" name="Picture 4" descr="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429000"/>
            <a:ext cx="3816350" cy="3190875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3850" y="0"/>
            <a:ext cx="4043363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2000">
                <a:solidFill>
                  <a:schemeClr val="accent2"/>
                </a:solidFill>
                <a:latin typeface="Calligraph" pitchFamily="2" charset="0"/>
              </a:rPr>
              <a:t>С самого начала, когда ученики еще не привыкли друг к другу и к учителю, лучшим средством в работе по созданию коллектива считаю беседы о дружбе и товариществе, и коллективная подготовка к праздникам. </a:t>
            </a:r>
          </a:p>
        </p:txBody>
      </p:sp>
      <p:pic>
        <p:nvPicPr>
          <p:cNvPr id="5126" name="Picture 6" descr="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3429000"/>
            <a:ext cx="3529013" cy="3235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Списывай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3284538"/>
            <a:ext cx="936625" cy="925512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4043363" cy="5976938"/>
          </a:xfrm>
        </p:spPr>
        <p:txBody>
          <a:bodyPr/>
          <a:lstStyle/>
          <a:p>
            <a:pPr>
              <a:lnSpc>
                <a:spcPct val="90000"/>
              </a:lnSpc>
              <a:buSzPct val="50000"/>
              <a:buFontTx/>
              <a:buBlip>
                <a:blip r:embed="rId3"/>
              </a:buBlip>
            </a:pPr>
            <a:r>
              <a:rPr lang="ru-RU" sz="4000">
                <a:solidFill>
                  <a:schemeClr val="accent2"/>
                </a:solidFill>
                <a:latin typeface="Calligraph" pitchFamily="2" charset="0"/>
              </a:rPr>
              <a:t>Во втором классе мы начинаем путешествовать по тропинкам </a:t>
            </a:r>
            <a:r>
              <a:rPr lang="ru-RU" sz="4000" b="1" u="sng">
                <a:solidFill>
                  <a:srgbClr val="A50021"/>
                </a:solidFill>
                <a:latin typeface="Calligraph" pitchFamily="2" charset="0"/>
              </a:rPr>
              <a:t>«Книжка в картинках о наших тропинках»</a:t>
            </a:r>
            <a:r>
              <a:rPr lang="ru-RU" sz="4000">
                <a:solidFill>
                  <a:schemeClr val="accent2"/>
                </a:solidFill>
                <a:latin typeface="Calligraph" pitchFamily="2" charset="0"/>
              </a:rPr>
              <a:t> </a:t>
            </a:r>
            <a:endParaRPr lang="ru-RU" sz="2800">
              <a:latin typeface="Calligraph" pitchFamily="2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716463" y="692150"/>
            <a:ext cx="42116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50000"/>
              <a:buFontTx/>
              <a:buBlip>
                <a:blip r:embed="rId3"/>
              </a:buBlip>
            </a:pPr>
            <a:r>
              <a:rPr lang="ru-RU" sz="3600" u="sng">
                <a:solidFill>
                  <a:srgbClr val="333300"/>
                </a:solidFill>
                <a:latin typeface="Calligraph" pitchFamily="2" charset="0"/>
              </a:rPr>
              <a:t>Сами с усами.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50000"/>
              <a:buFontTx/>
              <a:buBlip>
                <a:blip r:embed="rId3"/>
              </a:buBlip>
            </a:pPr>
            <a:r>
              <a:rPr lang="ru-RU" sz="3600" u="sng">
                <a:solidFill>
                  <a:srgbClr val="333300"/>
                </a:solidFill>
                <a:latin typeface="Calligraph" pitchFamily="2" charset="0"/>
              </a:rPr>
              <a:t>Девчонок не берем!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50000"/>
              <a:buFontTx/>
              <a:buBlip>
                <a:blip r:embed="rId3"/>
              </a:buBlip>
            </a:pPr>
            <a:r>
              <a:rPr lang="ru-RU" sz="3600" u="sng">
                <a:solidFill>
                  <a:srgbClr val="333300"/>
                </a:solidFill>
                <a:latin typeface="Calligraph" pitchFamily="2" charset="0"/>
              </a:rPr>
              <a:t>Марья-Искусница.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50000"/>
              <a:buFontTx/>
              <a:buBlip>
                <a:blip r:embed="rId3"/>
              </a:buBlip>
            </a:pPr>
            <a:r>
              <a:rPr lang="ru-RU" sz="3600" u="sng">
                <a:solidFill>
                  <a:srgbClr val="333300"/>
                </a:solidFill>
                <a:latin typeface="Calligraph" pitchFamily="2" charset="0"/>
              </a:rPr>
              <a:t>Хочу стать взрослым.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50000"/>
              <a:buFontTx/>
              <a:buBlip>
                <a:blip r:embed="rId3"/>
              </a:buBlip>
            </a:pPr>
            <a:r>
              <a:rPr lang="ru-RU" sz="3600" u="sng">
                <a:solidFill>
                  <a:srgbClr val="333300"/>
                </a:solidFill>
                <a:latin typeface="Calligraph" pitchFamily="2" charset="0"/>
              </a:rPr>
              <a:t>Приходите к нам!</a:t>
            </a:r>
          </a:p>
          <a:p>
            <a:pPr marL="342900" indent="-342900">
              <a:lnSpc>
                <a:spcPct val="90000"/>
              </a:lnSpc>
              <a:buSzPct val="50000"/>
              <a:buFontTx/>
              <a:buBlip>
                <a:blip r:embed="rId3"/>
              </a:buBlip>
            </a:pPr>
            <a:r>
              <a:rPr lang="ru-RU" sz="3600" u="sng">
                <a:solidFill>
                  <a:srgbClr val="333300"/>
                </a:solidFill>
                <a:latin typeface="Calligraph" pitchFamily="2" charset="0"/>
              </a:rPr>
              <a:t>Вот мой дом родной!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3200">
              <a:solidFill>
                <a:srgbClr val="333300"/>
              </a:solidFill>
              <a:latin typeface="Calligraph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4105275" cy="2089150"/>
          </a:xfrm>
        </p:spPr>
        <p:txBody>
          <a:bodyPr/>
          <a:lstStyle/>
          <a:p>
            <a:pPr>
              <a:lnSpc>
                <a:spcPct val="90000"/>
              </a:lnSpc>
              <a:buSzPct val="50000"/>
              <a:buFontTx/>
              <a:buNone/>
            </a:pP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С помощью программы «Введение в этику» получаются неплохие классные часы:</a:t>
            </a:r>
          </a:p>
          <a:p>
            <a:pPr>
              <a:lnSpc>
                <a:spcPct val="90000"/>
              </a:lnSpc>
              <a:buSzPct val="50000"/>
              <a:buFontTx/>
              <a:buNone/>
            </a:pPr>
            <a:endParaRPr lang="ru-RU" sz="2400">
              <a:solidFill>
                <a:srgbClr val="FF3399"/>
              </a:solidFill>
              <a:latin typeface="Calligraph" pitchFamily="2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859338" y="692150"/>
            <a:ext cx="39592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50000"/>
            </a:pPr>
            <a:r>
              <a:rPr lang="ru-RU" sz="3200">
                <a:solidFill>
                  <a:schemeClr val="accent2"/>
                </a:solidFill>
                <a:latin typeface="Calligraph" pitchFamily="2" charset="0"/>
              </a:rPr>
              <a:t>Уроки этической грамматики: </a:t>
            </a:r>
            <a:r>
              <a:rPr lang="ru-RU" sz="3200">
                <a:solidFill>
                  <a:srgbClr val="008000"/>
                </a:solidFill>
                <a:latin typeface="Calligraph" pitchFamily="2" charset="0"/>
              </a:rPr>
              <a:t>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762500" y="4392613"/>
            <a:ext cx="397192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  <a:buSzPct val="50000"/>
            </a:pPr>
            <a:r>
              <a:rPr lang="ru-RU" sz="2400">
                <a:solidFill>
                  <a:schemeClr val="accent2"/>
                </a:solidFill>
                <a:latin typeface="Calligraph" pitchFamily="2" charset="0"/>
              </a:rPr>
              <a:t>Внеклассное мероприятие</a:t>
            </a:r>
          </a:p>
          <a:p>
            <a:pPr algn="r">
              <a:spcBef>
                <a:spcPct val="20000"/>
              </a:spcBef>
              <a:buSzPct val="50000"/>
            </a:pPr>
            <a:r>
              <a:rPr lang="ru-RU" sz="2400">
                <a:solidFill>
                  <a:schemeClr val="accent2"/>
                </a:solidFill>
                <a:latin typeface="Calligraph" pitchFamily="2" charset="0"/>
              </a:rPr>
              <a:t> по этике:</a:t>
            </a:r>
            <a:r>
              <a:rPr lang="ru-RU" sz="3200">
                <a:solidFill>
                  <a:schemeClr val="accent2"/>
                </a:solidFill>
                <a:latin typeface="Calligraph" pitchFamily="2" charset="0"/>
              </a:rPr>
              <a:t> 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250825" y="2636838"/>
            <a:ext cx="3889375" cy="1081087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A50021"/>
                </a:solidFill>
              </a:rPr>
              <a:t>«Устарел ли этикет?»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50825" y="3860800"/>
            <a:ext cx="3960813" cy="1081088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A50021"/>
                </a:solidFill>
              </a:rPr>
              <a:t>«Накрываем на стол и угощаем»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23850" y="5157788"/>
            <a:ext cx="3889375" cy="1081087"/>
          </a:xfrm>
          <a:prstGeom prst="flowChartTerminator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A50021"/>
                </a:solidFill>
              </a:rPr>
              <a:t>«Отчего прибавляется счастья?»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5219700" y="1773238"/>
            <a:ext cx="3311525" cy="647700"/>
          </a:xfrm>
          <a:prstGeom prst="flowChartTerminator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8000"/>
                </a:solidFill>
              </a:rPr>
              <a:t>«Шестое чувство»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5219700" y="2636838"/>
            <a:ext cx="3455988" cy="1081087"/>
          </a:xfrm>
          <a:prstGeom prst="flowChartTerminator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8000"/>
                </a:solidFill>
              </a:rPr>
              <a:t>«И еще раз о </a:t>
            </a:r>
          </a:p>
          <a:p>
            <a:pPr algn="ctr"/>
            <a:r>
              <a:rPr lang="ru-RU" sz="2800">
                <a:solidFill>
                  <a:srgbClr val="008000"/>
                </a:solidFill>
              </a:rPr>
              <a:t>хороших манерах»</a:t>
            </a:r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5003800" y="5734050"/>
            <a:ext cx="3889375" cy="576263"/>
          </a:xfrm>
          <a:prstGeom prst="flowChartTerminator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SzPct val="50000"/>
            </a:pPr>
            <a:r>
              <a:rPr lang="ru-RU">
                <a:solidFill>
                  <a:srgbClr val="A50021"/>
                </a:solidFill>
              </a:rPr>
              <a:t>«Доброе слово, что ясный день»</a:t>
            </a:r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7172" grpId="0"/>
      <p:bldP spid="7173" grpId="0"/>
      <p:bldP spid="7178" grpId="0" animBg="1"/>
      <p:bldP spid="7179" grpId="0" animBg="1"/>
      <p:bldP spid="7180" grpId="0" animBg="1"/>
      <p:bldP spid="7186" grpId="0" animBg="1"/>
      <p:bldP spid="7187" grpId="0" animBg="1"/>
      <p:bldP spid="71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3754438" cy="6337300"/>
          </a:xfrm>
        </p:spPr>
        <p:txBody>
          <a:bodyPr/>
          <a:lstStyle/>
          <a:p>
            <a:pPr>
              <a:lnSpc>
                <a:spcPct val="90000"/>
              </a:lnSpc>
              <a:buSzPct val="50000"/>
              <a:buFontTx/>
              <a:buBlip>
                <a:blip r:embed="rId2"/>
              </a:buBlip>
            </a:pPr>
            <a:r>
              <a:rPr lang="ru-RU" sz="2800">
                <a:solidFill>
                  <a:srgbClr val="008000"/>
                </a:solidFill>
                <a:latin typeface="Calligraph" pitchFamily="2" charset="0"/>
              </a:rPr>
              <a:t>Программа обучения детей ПДД помогает детям ориентироваться на дороге, соблюдать ПДД. Она включает в себя следующие мероприятия:</a:t>
            </a:r>
          </a:p>
          <a:p>
            <a:pPr>
              <a:lnSpc>
                <a:spcPct val="90000"/>
              </a:lnSpc>
              <a:buSzPct val="50000"/>
              <a:buFontTx/>
              <a:buBlip>
                <a:blip r:embed="rId2"/>
              </a:buBlip>
            </a:pPr>
            <a:r>
              <a:rPr lang="ru-RU" sz="2800">
                <a:solidFill>
                  <a:srgbClr val="FF3300"/>
                </a:solidFill>
                <a:latin typeface="Calligraph" pitchFamily="2" charset="0"/>
              </a:rPr>
              <a:t>Беседы: </a:t>
            </a: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«Как мы знаем ПДД?» «Элементы улиц и дорог» «Как вести себя на улице?» и другие…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16463" y="260350"/>
            <a:ext cx="399573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3200">
                <a:solidFill>
                  <a:srgbClr val="FF3300"/>
                </a:solidFill>
                <a:latin typeface="Calligraph" pitchFamily="2" charset="0"/>
              </a:rPr>
              <a:t>Игры: </a:t>
            </a:r>
            <a:r>
              <a:rPr lang="ru-RU" sz="3200">
                <a:solidFill>
                  <a:schemeClr val="accent2"/>
                </a:solidFill>
                <a:latin typeface="Calligraph" pitchFamily="2" charset="0"/>
              </a:rPr>
              <a:t>«МЫ - юные инспекторы дорожного движения» «Сигналы регулировщика»</a:t>
            </a:r>
          </a:p>
          <a:p>
            <a:pPr marL="342900" indent="-342900">
              <a:spcBef>
                <a:spcPct val="20000"/>
              </a:spcBef>
              <a:buSzPct val="50000"/>
              <a:buFontTx/>
              <a:buBlip>
                <a:blip r:embed="rId2"/>
              </a:buBlip>
            </a:pPr>
            <a:r>
              <a:rPr lang="ru-RU" sz="3200">
                <a:solidFill>
                  <a:srgbClr val="FF3300"/>
                </a:solidFill>
                <a:latin typeface="Calligraph" pitchFamily="2" charset="0"/>
              </a:rPr>
              <a:t>Конкурсы рисунков и экскурсии</a:t>
            </a:r>
          </a:p>
        </p:txBody>
      </p:sp>
      <p:pic>
        <p:nvPicPr>
          <p:cNvPr id="8197" name="Picture 5" descr="PE03466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3789363"/>
            <a:ext cx="2493963" cy="240188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J01721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6700"/>
            <a:ext cx="1870075" cy="2525713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4043363" cy="6264275"/>
          </a:xfrm>
        </p:spPr>
        <p:txBody>
          <a:bodyPr/>
          <a:lstStyle/>
          <a:p>
            <a:pPr>
              <a:buSzPct val="50000"/>
              <a:buFontTx/>
              <a:buBlip>
                <a:blip r:embed="rId3"/>
              </a:buBlip>
            </a:pP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Особое внимание в своей работе уделяю здоровью детей. С этой целью я провожу </a:t>
            </a:r>
            <a:r>
              <a:rPr lang="ru-RU" sz="2800">
                <a:solidFill>
                  <a:srgbClr val="008000"/>
                </a:solidFill>
                <a:latin typeface="Calligraph" pitchFamily="2" charset="0"/>
              </a:rPr>
              <a:t>«Уроки Айболита», «Уроки Мойдодыра».</a:t>
            </a:r>
          </a:p>
          <a:p>
            <a:pPr algn="r">
              <a:buSzPct val="50000"/>
              <a:buFontTx/>
              <a:buBlip>
                <a:blip r:embed="rId3"/>
              </a:buBlip>
            </a:pPr>
            <a:r>
              <a:rPr lang="ru-RU" sz="2800">
                <a:solidFill>
                  <a:srgbClr val="760876"/>
                </a:solidFill>
                <a:latin typeface="Calligraph" pitchFamily="2" charset="0"/>
              </a:rPr>
              <a:t>Во втором классе изучался факультативный курс</a:t>
            </a:r>
            <a:r>
              <a:rPr lang="ru-RU" sz="2800">
                <a:solidFill>
                  <a:schemeClr val="accent2"/>
                </a:solidFill>
                <a:latin typeface="Calligraph" pitchFamily="2" charset="0"/>
              </a:rPr>
              <a:t> </a:t>
            </a:r>
            <a:r>
              <a:rPr lang="ru-RU" sz="2800">
                <a:solidFill>
                  <a:srgbClr val="008000"/>
                </a:solidFill>
                <a:latin typeface="Calligraph" pitchFamily="2" charset="0"/>
              </a:rPr>
              <a:t>«Расти здоровым»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16463" y="260350"/>
            <a:ext cx="40433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SzPct val="50000"/>
              <a:buFontTx/>
              <a:buBlip>
                <a:blip r:embed="rId3"/>
              </a:buBlip>
            </a:pPr>
            <a:r>
              <a:rPr lang="ru-RU" sz="2400">
                <a:solidFill>
                  <a:srgbClr val="760876"/>
                </a:solidFill>
                <a:latin typeface="Calligraph" pitchFamily="2" charset="0"/>
              </a:rPr>
              <a:t>Дети участвовали в общешкольных мероприятиях</a:t>
            </a:r>
            <a:r>
              <a:rPr lang="ru-RU" sz="2400">
                <a:solidFill>
                  <a:schemeClr val="accent2"/>
                </a:solidFill>
                <a:latin typeface="Calligraph" pitchFamily="2" charset="0"/>
              </a:rPr>
              <a:t> </a:t>
            </a:r>
            <a:r>
              <a:rPr lang="ru-RU" sz="2400">
                <a:solidFill>
                  <a:srgbClr val="008000"/>
                </a:solidFill>
                <a:latin typeface="Calligraph" pitchFamily="2" charset="0"/>
              </a:rPr>
              <a:t>«День Здоровья»,</a:t>
            </a:r>
            <a:r>
              <a:rPr lang="ru-RU" sz="2400">
                <a:solidFill>
                  <a:srgbClr val="760876"/>
                </a:solidFill>
                <a:latin typeface="Calligraph" pitchFamily="2" charset="0"/>
              </a:rPr>
              <a:t>в спортивных праздниках</a:t>
            </a:r>
            <a:r>
              <a:rPr lang="ru-RU" sz="2400">
                <a:solidFill>
                  <a:schemeClr val="accent2"/>
                </a:solidFill>
                <a:latin typeface="Calligraph" pitchFamily="2" charset="0"/>
              </a:rPr>
              <a:t> </a:t>
            </a:r>
            <a:r>
              <a:rPr lang="ru-RU" sz="2400">
                <a:solidFill>
                  <a:srgbClr val="008000"/>
                </a:solidFill>
                <a:latin typeface="Calligraph" pitchFamily="2" charset="0"/>
              </a:rPr>
              <a:t>«Испытай себя», «Папа, мама, я - спортивная семья», «Осенние старты».</a:t>
            </a:r>
          </a:p>
        </p:txBody>
      </p:sp>
      <p:pic>
        <p:nvPicPr>
          <p:cNvPr id="9221" name="Picture 5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500438"/>
            <a:ext cx="4176712" cy="2981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494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Calligraph</vt:lpstr>
      <vt:lpstr>Оформление по умолчанию</vt:lpstr>
      <vt:lpstr>Слайд 1</vt:lpstr>
      <vt:lpstr>Задачи воспитательной работы</vt:lpstr>
      <vt:lpstr>Основные направления воспитательной работы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Работа с родителями</vt:lpstr>
      <vt:lpstr>Слайд 15</vt:lpstr>
    </vt:vector>
  </TitlesOfParts>
  <Company>дурдом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воспитательной работы учителя начальных классов Гладышевой Марии Петров</dc:title>
  <dc:creator>Димка</dc:creator>
  <cp:lastModifiedBy>User</cp:lastModifiedBy>
  <cp:revision>32</cp:revision>
  <dcterms:created xsi:type="dcterms:W3CDTF">2005-09-17T19:20:24Z</dcterms:created>
  <dcterms:modified xsi:type="dcterms:W3CDTF">2001-12-31T21:54:26Z</dcterms:modified>
</cp:coreProperties>
</file>