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9" r:id="rId8"/>
    <p:sldId id="264" r:id="rId9"/>
    <p:sldId id="258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319" autoAdjust="0"/>
    <p:restoredTop sz="94660"/>
  </p:normalViewPr>
  <p:slideViewPr>
    <p:cSldViewPr>
      <p:cViewPr varScale="1">
        <p:scale>
          <a:sx n="87" d="100"/>
          <a:sy n="87" d="100"/>
        </p:scale>
        <p:origin x="-7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D67CBA1-245B-402A-B25A-DC726174BBDA}" type="datetimeFigureOut">
              <a:rPr lang="ru-RU" smtClean="0"/>
              <a:pPr/>
              <a:t>21.10.2010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39B6F71-802E-48AE-B2C7-A34A0A2D2C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im6-tub.yandex.net/i?id=163953389-10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im5-tub.yandex.net/i?id=51314805-02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im8-tub.yandex.net/i?id=127865348-12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://im2-tub.yandex.net/i?id=134635122-10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im3-tub.yandex.net/i?id=36263865-09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im8-tub.yandex.net/i?id=7657345-11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http://im6-tub.yandex.net/i?id=155933734-0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im7-tub.yandex.net/i?id=3414789-03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im8-tub.yandex.net/i?id=29188776-08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im7-tub.yandex.net/i?id=2841503-12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im3-tub.yandex.net/i?id=107890074-02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 smtClean="0"/>
              <a:t>СТЕПЕНЬ.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Соколова Ивана.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53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3438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423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5609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Вот и началась схватка с Мистером Х!</a:t>
            </a:r>
            <a:endParaRPr lang="ru-RU" sz="3200" dirty="0"/>
          </a:p>
        </p:txBody>
      </p:sp>
      <p:pic>
        <p:nvPicPr>
          <p:cNvPr id="4" name="Picture 41" descr="http://im6-tub.yandex.net/i?id=163953389-10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071802" y="1784349"/>
            <a:ext cx="3298518" cy="4803667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5429256" y="1071546"/>
            <a:ext cx="3714744" cy="3357586"/>
          </a:xfrm>
          <a:prstGeom prst="wedgeEllipseCallout">
            <a:avLst>
              <a:gd name="adj1" fmla="val -60349"/>
              <a:gd name="adj2" fmla="val 2222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Вы глупы и ничтожны, вы не узнаете какое значение </a:t>
            </a:r>
            <a:r>
              <a:rPr lang="ru-RU" sz="1600" dirty="0" err="1" smtClean="0"/>
              <a:t>х</a:t>
            </a:r>
            <a:r>
              <a:rPr lang="ru-RU" sz="1600" dirty="0" smtClean="0"/>
              <a:t>! </a:t>
            </a:r>
            <a:r>
              <a:rPr lang="ru-RU" sz="1600" dirty="0" smtClean="0"/>
              <a:t>Т</a:t>
            </a:r>
            <a:r>
              <a:rPr lang="ru-RU" sz="1600" dirty="0" smtClean="0"/>
              <a:t>олько взяв 10% моих </a:t>
            </a:r>
            <a:r>
              <a:rPr lang="ru-RU" sz="1600" dirty="0" err="1" smtClean="0"/>
              <a:t>дройдов</a:t>
            </a:r>
            <a:r>
              <a:rPr lang="ru-RU" sz="1600" dirty="0" smtClean="0"/>
              <a:t>, уменьшив  это число на 220,результат поделив на 10, а затем  уменьшить в два раза,  возвести полученное число во 2 степень и уменьшить результат на 25, вы узнаете степень </a:t>
            </a:r>
            <a:r>
              <a:rPr lang="en-US" sz="1600" dirty="0" smtClean="0"/>
              <a:t>V</a:t>
            </a:r>
            <a:r>
              <a:rPr lang="ru-RU" sz="1600" dirty="0" smtClean="0"/>
              <a:t>, то есть</a:t>
            </a:r>
            <a:r>
              <a:rPr lang="en-US" sz="1600" dirty="0" smtClean="0"/>
              <a:t> </a:t>
            </a:r>
            <a:r>
              <a:rPr lang="ru-RU" sz="1600" dirty="0" smtClean="0"/>
              <a:t>мою!!!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857224" y="2000240"/>
            <a:ext cx="7772400" cy="457200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57" descr="http://im5-tub.yandex.net/i?id=51314805-02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285852" y="1500174"/>
            <a:ext cx="6108163" cy="4880686"/>
          </a:xfrm>
          <a:prstGeom prst="rect">
            <a:avLst/>
          </a:prstGeom>
          <a:noFill/>
        </p:spPr>
      </p:pic>
      <p:sp>
        <p:nvSpPr>
          <p:cNvPr id="7" name="Овальная выноска 6"/>
          <p:cNvSpPr/>
          <p:nvPr/>
        </p:nvSpPr>
        <p:spPr>
          <a:xfrm>
            <a:off x="5429256" y="571480"/>
            <a:ext cx="3429024" cy="2643206"/>
          </a:xfrm>
          <a:prstGeom prst="wedgeEllipseCallout">
            <a:avLst>
              <a:gd name="adj1" fmla="val -37287"/>
              <a:gd name="adj2" fmla="val 6581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Сдавайся Мистер Х, мы знаем значение </a:t>
            </a:r>
            <a:r>
              <a:rPr lang="ru-RU" dirty="0" err="1" smtClean="0"/>
              <a:t>х</a:t>
            </a:r>
            <a:r>
              <a:rPr lang="ru-RU" dirty="0" smtClean="0"/>
              <a:t>, ты </a:t>
            </a:r>
            <a:r>
              <a:rPr lang="en-US" dirty="0" smtClean="0"/>
              <a:t>V</a:t>
            </a:r>
            <a:r>
              <a:rPr lang="ru-RU" dirty="0" smtClean="0"/>
              <a:t> в степени ноль. ТЫ </a:t>
            </a:r>
            <a:r>
              <a:rPr lang="en-US" sz="2400" dirty="0" smtClean="0"/>
              <a:t>1</a:t>
            </a:r>
            <a:r>
              <a:rPr lang="ru-RU" sz="2000" dirty="0" smtClean="0"/>
              <a:t>, а один в поле не воин</a:t>
            </a:r>
            <a:r>
              <a:rPr lang="ru-RU" dirty="0" smtClean="0"/>
              <a:t>!!!</a:t>
            </a:r>
            <a:endParaRPr lang="ru-RU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6" descr="http://im8-tub.yandex.net/i?id=127865348-12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000232" y="1571612"/>
            <a:ext cx="5923790" cy="4739033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2143108" y="500042"/>
            <a:ext cx="3057540" cy="1684218"/>
          </a:xfrm>
          <a:prstGeom prst="wedgeEllipseCallout">
            <a:avLst>
              <a:gd name="adj1" fmla="val 81063"/>
              <a:gd name="adj2" fmla="val 5276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НЕТ!!! Я повержен, я сдаюсь, Вы истинные математики и </a:t>
            </a:r>
            <a:r>
              <a:rPr lang="ru-RU" dirty="0" err="1" smtClean="0"/>
              <a:t>джедаи</a:t>
            </a:r>
            <a:r>
              <a:rPr lang="ru-RU" dirty="0" smtClean="0"/>
              <a:t>!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9" descr="http://im2-tub.yandex.net/i?id=134635122-10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85918" y="1785926"/>
            <a:ext cx="6069027" cy="4572000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2143108" y="714356"/>
            <a:ext cx="3857652" cy="1643074"/>
          </a:xfrm>
          <a:prstGeom prst="wedgeEllipseCallout">
            <a:avLst>
              <a:gd name="adj1" fmla="val 32878"/>
              <a:gd name="adj2" fmla="val 7966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Хозяин 1?!! Ура мы свободны!!!</a:t>
            </a:r>
            <a:endParaRPr lang="ru-RU" dirty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8" descr="http://im3-tub.yandex.net/i?id=36263865-09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66086" y="1784350"/>
            <a:ext cx="6069027" cy="4572000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3428992" y="714356"/>
            <a:ext cx="2500330" cy="1714512"/>
          </a:xfrm>
          <a:prstGeom prst="wedgeEllipseCallout">
            <a:avLst>
              <a:gd name="adj1" fmla="val -36290"/>
              <a:gd name="adj2" fmla="val 8319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Ура!!! Мы свободны!!!</a:t>
            </a:r>
            <a:endParaRPr lang="ru-RU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7" descr="http://im8-tub.yandex.net/i?id=7657345-11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37360" y="1784350"/>
            <a:ext cx="6126480" cy="4572000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6643702" y="3000372"/>
            <a:ext cx="2500298" cy="2286016"/>
          </a:xfrm>
          <a:prstGeom prst="wedgeEllipseCallout">
            <a:avLst>
              <a:gd name="adj1" fmla="val -68723"/>
              <a:gd name="adj2" fmla="val 675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Спасибо Вам, вы настоящие </a:t>
            </a:r>
            <a:r>
              <a:rPr lang="ru-RU" dirty="0" err="1" smtClean="0"/>
              <a:t>джедаи</a:t>
            </a:r>
            <a:r>
              <a:rPr lang="ru-RU" dirty="0" smtClean="0"/>
              <a:t>, До СКОРЫХ ВСТРЕЧ!!!!</a:t>
            </a:r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500198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b="1" spc="0" dirty="0" smtClean="0">
                <a:ln/>
                <a:solidFill>
                  <a:schemeClr val="accent3"/>
                </a:solidFill>
              </a:rPr>
              <a:t>STAR WARS</a:t>
            </a:r>
            <a:br>
              <a:rPr lang="en-US" b="1" spc="0" dirty="0" smtClean="0">
                <a:ln/>
                <a:solidFill>
                  <a:schemeClr val="accent3"/>
                </a:solidFill>
              </a:rPr>
            </a:br>
            <a:r>
              <a:rPr lang="en-US" sz="1600" b="1" spc="0" dirty="0" smtClean="0">
                <a:ln/>
                <a:solidFill>
                  <a:schemeClr val="accent3"/>
                </a:solidFill>
              </a:rPr>
              <a:t>   </a:t>
            </a:r>
            <a:r>
              <a:rPr lang="ru-RU" sz="1600" b="1" spc="0" dirty="0" smtClean="0">
                <a:ln/>
                <a:solidFill>
                  <a:schemeClr val="accent3"/>
                </a:solidFill>
              </a:rPr>
              <a:t> </a:t>
            </a:r>
            <a:r>
              <a:rPr lang="ru-RU" sz="2400" b="1" spc="0" dirty="0" smtClean="0">
                <a:ln/>
                <a:solidFill>
                  <a:schemeClr val="accent3"/>
                </a:solidFill>
              </a:rPr>
              <a:t>Эпизод 7</a:t>
            </a:r>
            <a:br>
              <a:rPr lang="ru-RU" sz="2400" b="1" spc="0" dirty="0" smtClean="0">
                <a:ln/>
                <a:solidFill>
                  <a:schemeClr val="accent3"/>
                </a:solidFill>
              </a:rPr>
            </a:br>
            <a:r>
              <a:rPr lang="ru-RU" sz="2400" b="1" spc="0" dirty="0" smtClean="0">
                <a:ln/>
                <a:solidFill>
                  <a:schemeClr val="accent3"/>
                </a:solidFill>
              </a:rPr>
              <a:t>Мистер </a:t>
            </a:r>
            <a:r>
              <a:rPr lang="en-US" sz="2400" b="1" spc="0" dirty="0" smtClean="0">
                <a:ln/>
                <a:solidFill>
                  <a:schemeClr val="accent3"/>
                </a:solidFill>
              </a:rPr>
              <a:t>V</a:t>
            </a:r>
            <a:r>
              <a:rPr lang="ru-RU" sz="2400" b="1" spc="0" dirty="0" smtClean="0">
                <a:ln/>
                <a:solidFill>
                  <a:schemeClr val="accent3"/>
                </a:solidFill>
              </a:rPr>
              <a:t> в степени</a:t>
            </a:r>
            <a:r>
              <a:rPr lang="en-US" sz="2400" b="1" spc="0" dirty="0" smtClean="0">
                <a:ln/>
                <a:solidFill>
                  <a:schemeClr val="accent3"/>
                </a:solidFill>
              </a:rPr>
              <a:t> </a:t>
            </a:r>
            <a:r>
              <a:rPr lang="ru-RU" sz="2400" b="1" spc="0" dirty="0" smtClean="0">
                <a:ln/>
                <a:solidFill>
                  <a:schemeClr val="accent3"/>
                </a:solidFill>
              </a:rPr>
              <a:t>Х</a:t>
            </a:r>
            <a:endParaRPr lang="ru-RU" sz="2400" b="1" spc="0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После того,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Как взорвалась вторая Звезда Смерти,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Люк  воскресил своего отца,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Но на землю нападает мистер Х,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Известный как </a:t>
            </a:r>
            <a:r>
              <a:rPr lang="ru-RU" sz="1800" dirty="0" err="1" smtClean="0">
                <a:solidFill>
                  <a:srgbClr val="FFFF00"/>
                </a:solidFill>
              </a:rPr>
              <a:t>Дарт</a:t>
            </a:r>
            <a:r>
              <a:rPr lang="ru-RU" sz="1800" dirty="0" smtClean="0">
                <a:solidFill>
                  <a:srgbClr val="FFFF00"/>
                </a:solidFill>
              </a:rPr>
              <a:t> </a:t>
            </a:r>
            <a:r>
              <a:rPr lang="ru-RU" sz="1800" dirty="0" err="1" smtClean="0">
                <a:solidFill>
                  <a:srgbClr val="FFFF00"/>
                </a:solidFill>
              </a:rPr>
              <a:t>Вейдер</a:t>
            </a:r>
            <a:r>
              <a:rPr lang="ru-RU" sz="1800" dirty="0" smtClean="0">
                <a:solidFill>
                  <a:srgbClr val="FFFF00"/>
                </a:solidFill>
              </a:rPr>
              <a:t>.</a:t>
            </a:r>
            <a:endParaRPr lang="ru-RU" sz="18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Люк и Хан Соло начали собирать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Команду С.Т.Е.П.Е.Н..</a:t>
            </a:r>
          </a:p>
          <a:p>
            <a:pPr algn="ctr">
              <a:buNone/>
            </a:pPr>
            <a:r>
              <a:rPr lang="ru-RU" sz="1800" dirty="0" smtClean="0">
                <a:solidFill>
                  <a:srgbClr val="FFFF00"/>
                </a:solidFill>
              </a:rPr>
              <a:t>ПОМОГИ ПОБЕДИТЬ МИСТЕРА  Х!!!</a:t>
            </a:r>
            <a:endParaRPr lang="ru-RU" sz="1800" dirty="0">
              <a:solidFill>
                <a:srgbClr val="FFFF00"/>
              </a:solidFill>
            </a:endParaRP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0" y="3000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57" name="Rectangle 61"/>
          <p:cNvSpPr>
            <a:spLocks noChangeArrowheads="1"/>
          </p:cNvSpPr>
          <p:nvPr/>
        </p:nvSpPr>
        <p:spPr bwMode="auto">
          <a:xfrm>
            <a:off x="0" y="4429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0" y="550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59" name="Rectangle 63"/>
          <p:cNvSpPr>
            <a:spLocks noChangeArrowheads="1"/>
          </p:cNvSpPr>
          <p:nvPr/>
        </p:nvSpPr>
        <p:spPr bwMode="auto">
          <a:xfrm>
            <a:off x="0" y="764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0" name="Rectangle 64"/>
          <p:cNvSpPr>
            <a:spLocks noChangeArrowheads="1"/>
          </p:cNvSpPr>
          <p:nvPr/>
        </p:nvSpPr>
        <p:spPr bwMode="auto">
          <a:xfrm>
            <a:off x="0" y="853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1" name="Rectangle 65"/>
          <p:cNvSpPr>
            <a:spLocks noChangeArrowheads="1"/>
          </p:cNvSpPr>
          <p:nvPr/>
        </p:nvSpPr>
        <p:spPr bwMode="auto">
          <a:xfrm>
            <a:off x="0" y="9610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2" name="Rectangle 66"/>
          <p:cNvSpPr>
            <a:spLocks noChangeArrowheads="1"/>
          </p:cNvSpPr>
          <p:nvPr/>
        </p:nvSpPr>
        <p:spPr bwMode="auto">
          <a:xfrm>
            <a:off x="0" y="10687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0" y="1163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4" name="Rectangle 68"/>
          <p:cNvSpPr>
            <a:spLocks noChangeArrowheads="1"/>
          </p:cNvSpPr>
          <p:nvPr/>
        </p:nvSpPr>
        <p:spPr bwMode="auto">
          <a:xfrm>
            <a:off x="0" y="1259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5" name="Rectangle 69"/>
          <p:cNvSpPr>
            <a:spLocks noChangeArrowheads="1"/>
          </p:cNvSpPr>
          <p:nvPr/>
        </p:nvSpPr>
        <p:spPr bwMode="auto">
          <a:xfrm>
            <a:off x="0" y="1339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0" y="1445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7" name="Rectangle 71"/>
          <p:cNvSpPr>
            <a:spLocks noChangeArrowheads="1"/>
          </p:cNvSpPr>
          <p:nvPr/>
        </p:nvSpPr>
        <p:spPr bwMode="auto">
          <a:xfrm>
            <a:off x="0" y="1552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8" name="Rectangle 72"/>
          <p:cNvSpPr>
            <a:spLocks noChangeArrowheads="1"/>
          </p:cNvSpPr>
          <p:nvPr/>
        </p:nvSpPr>
        <p:spPr bwMode="auto">
          <a:xfrm>
            <a:off x="0" y="1624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69" name="Rectangle 73"/>
          <p:cNvSpPr>
            <a:spLocks noChangeArrowheads="1"/>
          </p:cNvSpPr>
          <p:nvPr/>
        </p:nvSpPr>
        <p:spPr bwMode="auto">
          <a:xfrm>
            <a:off x="0" y="17383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0" y="18811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1" name="Rectangle 75"/>
          <p:cNvSpPr>
            <a:spLocks noChangeArrowheads="1"/>
          </p:cNvSpPr>
          <p:nvPr/>
        </p:nvSpPr>
        <p:spPr bwMode="auto">
          <a:xfrm>
            <a:off x="0" y="1988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2" name="Rectangle 76"/>
          <p:cNvSpPr>
            <a:spLocks noChangeArrowheads="1"/>
          </p:cNvSpPr>
          <p:nvPr/>
        </p:nvSpPr>
        <p:spPr bwMode="auto">
          <a:xfrm>
            <a:off x="0" y="21316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3" name="Rectangle 77"/>
          <p:cNvSpPr>
            <a:spLocks noChangeArrowheads="1"/>
          </p:cNvSpPr>
          <p:nvPr/>
        </p:nvSpPr>
        <p:spPr bwMode="auto">
          <a:xfrm>
            <a:off x="0" y="2238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4" name="Rectangle 78"/>
          <p:cNvSpPr>
            <a:spLocks noChangeArrowheads="1"/>
          </p:cNvSpPr>
          <p:nvPr/>
        </p:nvSpPr>
        <p:spPr bwMode="auto">
          <a:xfrm>
            <a:off x="0" y="23221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5" name="Rectangle 79"/>
          <p:cNvSpPr>
            <a:spLocks noChangeArrowheads="1"/>
          </p:cNvSpPr>
          <p:nvPr/>
        </p:nvSpPr>
        <p:spPr bwMode="auto">
          <a:xfrm>
            <a:off x="0" y="2429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0" y="2528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0" y="26431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8" name="Rectangle 82"/>
          <p:cNvSpPr>
            <a:spLocks noChangeArrowheads="1"/>
          </p:cNvSpPr>
          <p:nvPr/>
        </p:nvSpPr>
        <p:spPr bwMode="auto">
          <a:xfrm>
            <a:off x="0" y="2757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79" name="Rectangle 83"/>
          <p:cNvSpPr>
            <a:spLocks noChangeArrowheads="1"/>
          </p:cNvSpPr>
          <p:nvPr/>
        </p:nvSpPr>
        <p:spPr bwMode="auto">
          <a:xfrm>
            <a:off x="0" y="2900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0" name="Rectangle 84"/>
          <p:cNvSpPr>
            <a:spLocks noChangeArrowheads="1"/>
          </p:cNvSpPr>
          <p:nvPr/>
        </p:nvSpPr>
        <p:spPr bwMode="auto">
          <a:xfrm>
            <a:off x="0" y="30432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1" name="Rectangle 85"/>
          <p:cNvSpPr>
            <a:spLocks noChangeArrowheads="1"/>
          </p:cNvSpPr>
          <p:nvPr/>
        </p:nvSpPr>
        <p:spPr bwMode="auto">
          <a:xfrm>
            <a:off x="0" y="3146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2" name="Rectangle 86"/>
          <p:cNvSpPr>
            <a:spLocks noChangeArrowheads="1"/>
          </p:cNvSpPr>
          <p:nvPr/>
        </p:nvSpPr>
        <p:spPr bwMode="auto">
          <a:xfrm>
            <a:off x="0" y="32527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3" name="Rectangle 87"/>
          <p:cNvSpPr>
            <a:spLocks noChangeArrowheads="1"/>
          </p:cNvSpPr>
          <p:nvPr/>
        </p:nvSpPr>
        <p:spPr bwMode="auto">
          <a:xfrm>
            <a:off x="0" y="3360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4" name="Rectangle 88"/>
          <p:cNvSpPr>
            <a:spLocks noChangeArrowheads="1"/>
          </p:cNvSpPr>
          <p:nvPr/>
        </p:nvSpPr>
        <p:spPr bwMode="auto">
          <a:xfrm>
            <a:off x="0" y="3468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5" name="Rectangle 89"/>
          <p:cNvSpPr>
            <a:spLocks noChangeArrowheads="1"/>
          </p:cNvSpPr>
          <p:nvPr/>
        </p:nvSpPr>
        <p:spPr bwMode="auto">
          <a:xfrm>
            <a:off x="0" y="3582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6" name="Rectangle 90"/>
          <p:cNvSpPr>
            <a:spLocks noChangeArrowheads="1"/>
          </p:cNvSpPr>
          <p:nvPr/>
        </p:nvSpPr>
        <p:spPr bwMode="auto">
          <a:xfrm>
            <a:off x="0" y="37252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7" name="Rectangle 91"/>
          <p:cNvSpPr>
            <a:spLocks noChangeArrowheads="1"/>
          </p:cNvSpPr>
          <p:nvPr/>
        </p:nvSpPr>
        <p:spPr bwMode="auto">
          <a:xfrm>
            <a:off x="0" y="38395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8" name="Rectangle 92"/>
          <p:cNvSpPr>
            <a:spLocks noChangeArrowheads="1"/>
          </p:cNvSpPr>
          <p:nvPr/>
        </p:nvSpPr>
        <p:spPr bwMode="auto">
          <a:xfrm>
            <a:off x="0" y="3953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89" name="Rectangle 93"/>
          <p:cNvSpPr>
            <a:spLocks noChangeArrowheads="1"/>
          </p:cNvSpPr>
          <p:nvPr/>
        </p:nvSpPr>
        <p:spPr bwMode="auto">
          <a:xfrm>
            <a:off x="0" y="40605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0" name="Rectangle 94"/>
          <p:cNvSpPr>
            <a:spLocks noChangeArrowheads="1"/>
          </p:cNvSpPr>
          <p:nvPr/>
        </p:nvSpPr>
        <p:spPr bwMode="auto">
          <a:xfrm>
            <a:off x="0" y="42033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1" name="Rectangle 95"/>
          <p:cNvSpPr>
            <a:spLocks noChangeArrowheads="1"/>
          </p:cNvSpPr>
          <p:nvPr/>
        </p:nvSpPr>
        <p:spPr bwMode="auto">
          <a:xfrm>
            <a:off x="0" y="4297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2" name="Rectangle 96"/>
          <p:cNvSpPr>
            <a:spLocks noChangeArrowheads="1"/>
          </p:cNvSpPr>
          <p:nvPr/>
        </p:nvSpPr>
        <p:spPr bwMode="auto">
          <a:xfrm>
            <a:off x="0" y="44405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3" name="Rectangle 97"/>
          <p:cNvSpPr>
            <a:spLocks noChangeArrowheads="1"/>
          </p:cNvSpPr>
          <p:nvPr/>
        </p:nvSpPr>
        <p:spPr bwMode="auto">
          <a:xfrm>
            <a:off x="0" y="4520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4" name="Rectangle 98"/>
          <p:cNvSpPr>
            <a:spLocks noChangeArrowheads="1"/>
          </p:cNvSpPr>
          <p:nvPr/>
        </p:nvSpPr>
        <p:spPr bwMode="auto">
          <a:xfrm>
            <a:off x="0" y="46262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5" name="Rectangle 99"/>
          <p:cNvSpPr>
            <a:spLocks noChangeArrowheads="1"/>
          </p:cNvSpPr>
          <p:nvPr/>
        </p:nvSpPr>
        <p:spPr bwMode="auto">
          <a:xfrm>
            <a:off x="0" y="47339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6" name="Rectangle 100"/>
          <p:cNvSpPr>
            <a:spLocks noChangeArrowheads="1"/>
          </p:cNvSpPr>
          <p:nvPr/>
        </p:nvSpPr>
        <p:spPr bwMode="auto">
          <a:xfrm>
            <a:off x="0" y="48482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7" name="Rectangle 101"/>
          <p:cNvSpPr>
            <a:spLocks noChangeArrowheads="1"/>
          </p:cNvSpPr>
          <p:nvPr/>
        </p:nvSpPr>
        <p:spPr bwMode="auto">
          <a:xfrm>
            <a:off x="0" y="49520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8" name="Rectangle 102"/>
          <p:cNvSpPr>
            <a:spLocks noChangeArrowheads="1"/>
          </p:cNvSpPr>
          <p:nvPr/>
        </p:nvSpPr>
        <p:spPr bwMode="auto">
          <a:xfrm>
            <a:off x="0" y="5059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99" name="Rectangle 103"/>
          <p:cNvSpPr>
            <a:spLocks noChangeArrowheads="1"/>
          </p:cNvSpPr>
          <p:nvPr/>
        </p:nvSpPr>
        <p:spPr bwMode="auto">
          <a:xfrm>
            <a:off x="0" y="51673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0" name="Rectangle 104"/>
          <p:cNvSpPr>
            <a:spLocks noChangeArrowheads="1"/>
          </p:cNvSpPr>
          <p:nvPr/>
        </p:nvSpPr>
        <p:spPr bwMode="auto">
          <a:xfrm>
            <a:off x="0" y="5274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1" name="Rectangle 105"/>
          <p:cNvSpPr>
            <a:spLocks noChangeArrowheads="1"/>
          </p:cNvSpPr>
          <p:nvPr/>
        </p:nvSpPr>
        <p:spPr bwMode="auto">
          <a:xfrm>
            <a:off x="0" y="5379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2" name="Rectangle 106"/>
          <p:cNvSpPr>
            <a:spLocks noChangeArrowheads="1"/>
          </p:cNvSpPr>
          <p:nvPr/>
        </p:nvSpPr>
        <p:spPr bwMode="auto">
          <a:xfrm>
            <a:off x="0" y="54873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3" name="Rectangle 107"/>
          <p:cNvSpPr>
            <a:spLocks noChangeArrowheads="1"/>
          </p:cNvSpPr>
          <p:nvPr/>
        </p:nvSpPr>
        <p:spPr bwMode="auto">
          <a:xfrm>
            <a:off x="0" y="55787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4" name="Rectangle 108"/>
          <p:cNvSpPr>
            <a:spLocks noChangeArrowheads="1"/>
          </p:cNvSpPr>
          <p:nvPr/>
        </p:nvSpPr>
        <p:spPr bwMode="auto">
          <a:xfrm>
            <a:off x="0" y="56930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5" name="Rectangle 109"/>
          <p:cNvSpPr>
            <a:spLocks noChangeArrowheads="1"/>
          </p:cNvSpPr>
          <p:nvPr/>
        </p:nvSpPr>
        <p:spPr bwMode="auto">
          <a:xfrm>
            <a:off x="0" y="5797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6" name="Rectangle 110"/>
          <p:cNvSpPr>
            <a:spLocks noChangeArrowheads="1"/>
          </p:cNvSpPr>
          <p:nvPr/>
        </p:nvSpPr>
        <p:spPr bwMode="auto">
          <a:xfrm>
            <a:off x="0" y="59055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7" name="Rectangle 111"/>
          <p:cNvSpPr>
            <a:spLocks noChangeArrowheads="1"/>
          </p:cNvSpPr>
          <p:nvPr/>
        </p:nvSpPr>
        <p:spPr bwMode="auto">
          <a:xfrm>
            <a:off x="0" y="6019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8" name="Rectangle 112"/>
          <p:cNvSpPr>
            <a:spLocks noChangeArrowheads="1"/>
          </p:cNvSpPr>
          <p:nvPr/>
        </p:nvSpPr>
        <p:spPr bwMode="auto">
          <a:xfrm>
            <a:off x="0" y="6121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09" name="Rectangle 113"/>
          <p:cNvSpPr>
            <a:spLocks noChangeArrowheads="1"/>
          </p:cNvSpPr>
          <p:nvPr/>
        </p:nvSpPr>
        <p:spPr bwMode="auto">
          <a:xfrm>
            <a:off x="0" y="62007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10" name="Rectangle 114"/>
          <p:cNvSpPr>
            <a:spLocks noChangeArrowheads="1"/>
          </p:cNvSpPr>
          <p:nvPr/>
        </p:nvSpPr>
        <p:spPr bwMode="auto">
          <a:xfrm>
            <a:off x="0" y="6306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rgbClr val="110EA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19922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914400" y="1928802"/>
            <a:ext cx="7586690" cy="442675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53" descr="http://im6-tub.yandex.net/i?id=155933734-03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342739" y="1360625"/>
            <a:ext cx="6443971" cy="4854457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0" y="214290"/>
            <a:ext cx="3786214" cy="2285992"/>
          </a:xfrm>
          <a:prstGeom prst="wedgeEllipseCallout">
            <a:avLst>
              <a:gd name="adj1" fmla="val 59783"/>
              <a:gd name="adj2" fmla="val 6022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Отвечай, Юный </a:t>
            </a:r>
            <a:r>
              <a:rPr lang="ru-RU" dirty="0" err="1" smtClean="0"/>
              <a:t>джедай</a:t>
            </a:r>
            <a:r>
              <a:rPr lang="ru-RU" dirty="0" smtClean="0"/>
              <a:t>, что называется </a:t>
            </a:r>
            <a:r>
              <a:rPr lang="ru-RU" dirty="0" smtClean="0"/>
              <a:t>степенью числа с натуральным показателем? Ты уверен, что хорошо считаешь? Мы тебя проверим!</a:t>
            </a:r>
            <a:endParaRPr lang="ru-RU" b="1" dirty="0"/>
          </a:p>
        </p:txBody>
      </p:sp>
    </p:spTree>
    <p:custDataLst>
      <p:tags r:id="rId1"/>
    </p:custDataLst>
  </p:cSld>
  <p:clrMapOvr>
    <a:masterClrMapping/>
  </p:clrMapOvr>
  <p:transition advTm="28141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Для начала ты должен научится общаться с клонами.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Picture 21" descr="http://im7-tub.yandex.net/i?id=3414789-0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714480" y="1357298"/>
            <a:ext cx="4860938" cy="5028556"/>
          </a:xfrm>
          <a:prstGeom prst="rect">
            <a:avLst/>
          </a:prstGeom>
          <a:noFill/>
        </p:spPr>
      </p:pic>
      <p:sp>
        <p:nvSpPr>
          <p:cNvPr id="12" name="Овальная выноска 11"/>
          <p:cNvSpPr/>
          <p:nvPr/>
        </p:nvSpPr>
        <p:spPr>
          <a:xfrm>
            <a:off x="4500562" y="1285860"/>
            <a:ext cx="2928958" cy="1357322"/>
          </a:xfrm>
          <a:prstGeom prst="wedgeEllipseCallout">
            <a:avLst>
              <a:gd name="adj1" fmla="val -67330"/>
              <a:gd name="adj2" fmla="val 588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Отвечай, 2 в 10 степени, 3 в 3 степени и 10 в 3 степени!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Атаковать Мистера Х отправились 36 кораблей, в бою взорвалось в 2 раза больше, чем осталось. Известно что, пришлось катапультироваться 4 кораблям. Сколько осталось работоспособных кораблей, дай ответ в виде степени с основанием 2.</a:t>
            </a:r>
            <a:endParaRPr lang="ru-RU" sz="2000" dirty="0"/>
          </a:p>
        </p:txBody>
      </p:sp>
      <p:pic>
        <p:nvPicPr>
          <p:cNvPr id="4" name="Picture 51" descr="http://im8-tub.yandex.net/i?id=29188776-08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571971" y="2369566"/>
            <a:ext cx="5788949" cy="384551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К нам на помощь пришел давний враг Мистера Х – Мистер</a:t>
            </a:r>
            <a:r>
              <a:rPr lang="en-US" sz="3200" dirty="0" smtClean="0"/>
              <a:t> Y</a:t>
            </a:r>
            <a:r>
              <a:rPr lang="ru-RU" sz="3200" dirty="0" smtClean="0"/>
              <a:t>, или Оби Ван </a:t>
            </a:r>
            <a:r>
              <a:rPr lang="ru-RU" sz="3200" dirty="0" err="1" smtClean="0"/>
              <a:t>Кеноби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1500174"/>
            <a:ext cx="2714644" cy="4929222"/>
          </a:xfrm>
        </p:spPr>
        <p:txBody>
          <a:bodyPr>
            <a:normAutofit fontScale="92500" lnSpcReduction="10000"/>
          </a:bodyPr>
          <a:lstStyle/>
          <a:p>
            <a:r>
              <a:rPr lang="ru-RU" sz="1600" dirty="0" smtClean="0"/>
              <a:t>Он на связи:</a:t>
            </a:r>
            <a:endParaRPr lang="ru-RU" sz="1600" dirty="0" smtClean="0"/>
          </a:p>
          <a:p>
            <a:r>
              <a:rPr lang="ru-RU" sz="1600" dirty="0" smtClean="0"/>
              <a:t>«Я очень давно дружил с Мистером Х, тогда его звали </a:t>
            </a:r>
            <a:r>
              <a:rPr lang="ru-RU" sz="1600" dirty="0" err="1" smtClean="0"/>
              <a:t>Вейдер</a:t>
            </a:r>
            <a:r>
              <a:rPr lang="ru-RU" sz="1600" dirty="0" smtClean="0"/>
              <a:t>, мы придумали себе имена, я был О в степени у, а он </a:t>
            </a:r>
            <a:r>
              <a:rPr lang="en-US" sz="1600" dirty="0" smtClean="0"/>
              <a:t>V</a:t>
            </a:r>
            <a:r>
              <a:rPr lang="ru-RU" sz="1600" dirty="0" smtClean="0"/>
              <a:t> в степени  х</a:t>
            </a:r>
            <a:r>
              <a:rPr lang="ru-RU" sz="1600" dirty="0" smtClean="0"/>
              <a:t>.</a:t>
            </a:r>
            <a:r>
              <a:rPr lang="ru-RU" sz="1600" dirty="0" smtClean="0"/>
              <a:t> После того, как </a:t>
            </a:r>
            <a:r>
              <a:rPr lang="ru-RU" sz="1600" dirty="0" err="1" smtClean="0"/>
              <a:t>Вейдер</a:t>
            </a:r>
            <a:r>
              <a:rPr lang="ru-RU" sz="1600" dirty="0" smtClean="0"/>
              <a:t> решил стать  великим Мистером Х</a:t>
            </a:r>
            <a:r>
              <a:rPr lang="ru-RU" sz="1600" dirty="0" smtClean="0"/>
              <a:t> </a:t>
            </a:r>
            <a:r>
              <a:rPr lang="ru-RU" sz="1600" dirty="0" smtClean="0"/>
              <a:t>-  императором вселенной, мы поссорились. Чтобы победить, необходимо узнать его степень.  Он… </a:t>
            </a:r>
            <a:r>
              <a:rPr lang="ru-RU" sz="1600" dirty="0" err="1" smtClean="0"/>
              <a:t>пшшш</a:t>
            </a:r>
            <a:r>
              <a:rPr lang="ru-RU" sz="1600" dirty="0" smtClean="0"/>
              <a:t>... связь, она … </a:t>
            </a:r>
          </a:p>
          <a:p>
            <a:r>
              <a:rPr lang="ru-RU" sz="1600" dirty="0" smtClean="0"/>
              <a:t>Пропадает… Он  постоянно считал своих </a:t>
            </a:r>
            <a:r>
              <a:rPr lang="ru-RU" sz="1600" dirty="0" err="1" smtClean="0"/>
              <a:t>дройдов</a:t>
            </a:r>
            <a:r>
              <a:rPr lang="ru-RU" sz="1600" dirty="0" smtClean="0"/>
              <a:t>… узнайте его степень… » - успел сказать Оби Ван, пока связь не пропала.</a:t>
            </a:r>
          </a:p>
          <a:p>
            <a:r>
              <a:rPr lang="ru-RU" sz="1600" dirty="0" smtClean="0"/>
              <a:t>Нам надо узнать степень </a:t>
            </a:r>
            <a:r>
              <a:rPr lang="en-US" sz="1600" dirty="0" smtClean="0"/>
              <a:t>V</a:t>
            </a:r>
            <a:r>
              <a:rPr lang="ru-RU" sz="1600" dirty="0" smtClean="0"/>
              <a:t>, или что означает </a:t>
            </a:r>
            <a:r>
              <a:rPr lang="ru-RU" sz="1600" dirty="0" err="1" smtClean="0"/>
              <a:t>х</a:t>
            </a:r>
            <a:r>
              <a:rPr lang="ru-RU" sz="1600" dirty="0" smtClean="0"/>
              <a:t>, и мы его победим!!</a:t>
            </a:r>
            <a:endParaRPr lang="ru-RU" sz="1600" dirty="0"/>
          </a:p>
        </p:txBody>
      </p:sp>
      <p:pic>
        <p:nvPicPr>
          <p:cNvPr id="5" name="Picture 42" descr="http://im7-tub.yandex.net/i?id=2841503-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3500430" y="1428736"/>
            <a:ext cx="5486400" cy="438912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 временем в логове Х.</a:t>
            </a:r>
            <a:endParaRPr lang="ru-RU" dirty="0"/>
          </a:p>
        </p:txBody>
      </p:sp>
      <p:pic>
        <p:nvPicPr>
          <p:cNvPr id="4" name="Содержимое 3" descr="clip_image00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71736" y="1857364"/>
            <a:ext cx="4333903" cy="4333903"/>
          </a:xfrm>
        </p:spPr>
      </p:pic>
      <p:sp>
        <p:nvSpPr>
          <p:cNvPr id="5" name="Овальная выноска 4"/>
          <p:cNvSpPr/>
          <p:nvPr/>
        </p:nvSpPr>
        <p:spPr>
          <a:xfrm>
            <a:off x="6000760" y="1714488"/>
            <a:ext cx="2714644" cy="1071570"/>
          </a:xfrm>
          <a:prstGeom prst="wedgeEllipseCallout">
            <a:avLst>
              <a:gd name="adj1" fmla="val -23881"/>
              <a:gd name="adj2" fmla="val 8098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Сколько нас?</a:t>
            </a: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6000760" y="1500174"/>
            <a:ext cx="2857520" cy="1428760"/>
          </a:xfrm>
          <a:prstGeom prst="wedgeEllipseCallout">
            <a:avLst>
              <a:gd name="adj1" fmla="val -25856"/>
              <a:gd name="adj2" fmla="val 625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Так сколько же нас?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500166" y="1428736"/>
            <a:ext cx="2928958" cy="1571636"/>
          </a:xfrm>
          <a:prstGeom prst="wedgeRoundRectCallout">
            <a:avLst>
              <a:gd name="adj1" fmla="val -5251"/>
              <a:gd name="adj2" fmla="val 71258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Когда Мистер Х нас считал, то он заметил, что в каждом ряду нас по 2 в 5 степени, а всего рядов 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10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во 2 степени.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6004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5" descr="http://im3-tub.yandex.net/i?id=107890074-02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358400" y="1500174"/>
            <a:ext cx="6503807" cy="4856176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>
            <a:off x="5072066" y="428604"/>
            <a:ext cx="3571900" cy="2000264"/>
          </a:xfrm>
          <a:prstGeom prst="wedgeEllipseCallout">
            <a:avLst>
              <a:gd name="adj1" fmla="val -39625"/>
              <a:gd name="adj2" fmla="val 766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Только узнав значение </a:t>
            </a:r>
            <a:r>
              <a:rPr lang="ru-RU" dirty="0" err="1" smtClean="0"/>
              <a:t>х</a:t>
            </a:r>
            <a:r>
              <a:rPr lang="ru-RU" dirty="0" smtClean="0"/>
              <a:t>, мы сможем победить Мистера Х. Вперёд мои юные </a:t>
            </a:r>
            <a:r>
              <a:rPr lang="ru-RU" dirty="0" err="1" smtClean="0"/>
              <a:t>джедаи</a:t>
            </a:r>
            <a:r>
              <a:rPr lang="ru-RU" dirty="0" smtClean="0"/>
              <a:t>, схватка нас долгая ждёт!!!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Йода отправился на </a:t>
            </a:r>
            <a:r>
              <a:rPr lang="ru-RU" dirty="0" err="1" smtClean="0"/>
              <a:t>Йавин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14488"/>
            <a:ext cx="4038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err="1" smtClean="0"/>
              <a:t>Йава</a:t>
            </a:r>
            <a:r>
              <a:rPr lang="ru-RU" dirty="0" smtClean="0"/>
              <a:t> сказал: «Мой драг имел больше друзей, если наших друзей перемножить, то  будет 256, но у моего драга 2 в 5 степени друзей, а сколько их у меня? Ответь и я помогу! »</a:t>
            </a:r>
          </a:p>
          <a:p>
            <a:pPr algn="r">
              <a:buNone/>
            </a:pPr>
            <a:r>
              <a:rPr lang="ru-RU" dirty="0" smtClean="0"/>
              <a:t>Ты поможешь?</a:t>
            </a:r>
            <a:endParaRPr lang="ru-RU" dirty="0"/>
          </a:p>
        </p:txBody>
      </p:sp>
      <p:pic>
        <p:nvPicPr>
          <p:cNvPr id="1026" name="Picture 2" descr="C:\Documents and Settings\Иван\Рабочий стол\clip_image00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44" y="1214422"/>
            <a:ext cx="4773594" cy="535785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6389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3|1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.2|1.9|2.1|6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3|2.1|5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0F0F0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175</TotalTime>
  <Words>564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Метро</vt:lpstr>
      <vt:lpstr>СТЕПЕНЬ.</vt:lpstr>
      <vt:lpstr>STAR WARS     Эпизод 7 Мистер V в степени Х</vt:lpstr>
      <vt:lpstr>Слайд 3</vt:lpstr>
      <vt:lpstr>Для начала ты должен научится общаться с клонами.</vt:lpstr>
      <vt:lpstr>Атаковать Мистера Х отправились 36 кораблей, в бою взорвалось в 2 раза больше, чем осталось. Известно что, пришлось катапультироваться 4 кораблям. Сколько осталось работоспособных кораблей, дай ответ в виде степени с основанием 2.</vt:lpstr>
      <vt:lpstr>К нам на помощь пришел давний враг Мистера Х – Мистер Y, или Оби Ван Кеноби</vt:lpstr>
      <vt:lpstr>Тем временем в логове Х.</vt:lpstr>
      <vt:lpstr>Слайд 8</vt:lpstr>
      <vt:lpstr>Йода отправился на Йавин…</vt:lpstr>
      <vt:lpstr>Вот и началась схватка с Мистером Х!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СТЕПЕНЬ.</dc:title>
  <dc:creator>Иван</dc:creator>
  <cp:lastModifiedBy>Иван</cp:lastModifiedBy>
  <cp:revision>18</cp:revision>
  <dcterms:created xsi:type="dcterms:W3CDTF">2010-10-20T16:33:17Z</dcterms:created>
  <dcterms:modified xsi:type="dcterms:W3CDTF">2010-10-21T16:48:17Z</dcterms:modified>
</cp:coreProperties>
</file>