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722F4-16B1-4F7C-B128-C5AD80C61DC2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D0999-1BC3-4FC8-9243-B6B47F864E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D0999-1BC3-4FC8-9243-B6B47F864EA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09D-CFC3-45BA-9703-1B32B7E47B4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EE97-19ED-424A-A296-500AE340D3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09D-CFC3-45BA-9703-1B32B7E47B4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EE97-19ED-424A-A296-500AE340D3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09D-CFC3-45BA-9703-1B32B7E47B4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EE97-19ED-424A-A296-500AE340D3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09D-CFC3-45BA-9703-1B32B7E47B4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EE97-19ED-424A-A296-500AE340D3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09D-CFC3-45BA-9703-1B32B7E47B4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7B9EE97-19ED-424A-A296-500AE340D3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09D-CFC3-45BA-9703-1B32B7E47B4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EE97-19ED-424A-A296-500AE340D3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09D-CFC3-45BA-9703-1B32B7E47B4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EE97-19ED-424A-A296-500AE340D3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09D-CFC3-45BA-9703-1B32B7E47B4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EE97-19ED-424A-A296-500AE340D3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09D-CFC3-45BA-9703-1B32B7E47B4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EE97-19ED-424A-A296-500AE340D3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09D-CFC3-45BA-9703-1B32B7E47B4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EE97-19ED-424A-A296-500AE340D3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609D-CFC3-45BA-9703-1B32B7E47B4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9EE97-19ED-424A-A296-500AE340D3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7A3609D-CFC3-45BA-9703-1B32B7E47B49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B9EE97-19ED-424A-A296-500AE340D30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214577"/>
          </a:xfrm>
        </p:spPr>
        <p:txBody>
          <a:bodyPr>
            <a:noAutofit/>
          </a:bodyPr>
          <a:lstStyle/>
          <a:p>
            <a:r>
              <a:rPr lang="ru-RU" sz="5400" dirty="0"/>
              <a:t>День народного единения.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Pictures\я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550" y="2857496"/>
            <a:ext cx="567690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r>
              <a:rPr lang="ru-RU" sz="2000" dirty="0"/>
              <a:t>В это тяжёлое время спасение пришло из Нижнего Новгорода – большого и богатого города на Волге. К нижегородцам обратился с призывом выбранный горожанами староста Кузьма Минин. Он призвал земляков помочь освободить Родину от врагов, организовав сбор средств для создания народного ополчения.</a:t>
            </a:r>
          </a:p>
          <a:p>
            <a:r>
              <a:rPr lang="ru-RU" sz="2000" dirty="0"/>
              <a:t> </a:t>
            </a:r>
          </a:p>
        </p:txBody>
      </p:sp>
      <p:pic>
        <p:nvPicPr>
          <p:cNvPr id="5" name="Содержимое 4" descr="я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596708"/>
            <a:ext cx="5111750" cy="320579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357166"/>
            <a:ext cx="3008313" cy="5762633"/>
          </a:xfrm>
        </p:spPr>
        <p:txBody>
          <a:bodyPr/>
          <a:lstStyle/>
          <a:p>
            <a:r>
              <a:rPr lang="ru-RU" sz="3200" dirty="0"/>
              <a:t>Народное ополчение возглавил военачальник Дмитрий Пожарский. В марте 1612 года двинулось ополчение к Москве.</a:t>
            </a:r>
          </a:p>
          <a:p>
            <a:endParaRPr lang="ru-RU" dirty="0"/>
          </a:p>
        </p:txBody>
      </p:sp>
      <p:pic>
        <p:nvPicPr>
          <p:cNvPr id="5" name="Содержимое 4" descr="яу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60150" y="331385"/>
            <a:ext cx="4626626" cy="60267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596" y="428604"/>
            <a:ext cx="3008313" cy="5619757"/>
          </a:xfrm>
        </p:spPr>
        <p:txBody>
          <a:bodyPr>
            <a:normAutofit/>
          </a:bodyPr>
          <a:lstStyle/>
          <a:p>
            <a:r>
              <a:rPr lang="ru-RU" sz="3200" dirty="0"/>
              <a:t>Через 2 месяца штурмом были взяты окрестности Кремля. Вскоре сдался и Кремль. Москва была освобождена.</a:t>
            </a:r>
          </a:p>
        </p:txBody>
      </p:sp>
      <p:pic>
        <p:nvPicPr>
          <p:cNvPr id="9" name="Содержимое 8" descr="я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3008313" cy="5768997"/>
          </a:xfrm>
        </p:spPr>
        <p:txBody>
          <a:bodyPr/>
          <a:lstStyle/>
          <a:p>
            <a:r>
              <a:rPr lang="ru-RU" dirty="0"/>
              <a:t> </a:t>
            </a:r>
          </a:p>
          <a:p>
            <a:r>
              <a:rPr lang="ru-RU" sz="3200" dirty="0"/>
              <a:t>Навеки остался в памяти народной подвиг Кузьмы Минина и Дмитрия Пожарского.</a:t>
            </a:r>
          </a:p>
          <a:p>
            <a:endParaRPr lang="ru-RU" dirty="0"/>
          </a:p>
        </p:txBody>
      </p:sp>
      <p:pic>
        <p:nvPicPr>
          <p:cNvPr id="5" name="Содержимое 4" descr="яп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31305" y="1214422"/>
            <a:ext cx="5541024" cy="392908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r>
              <a:rPr lang="ru-RU" sz="3200" dirty="0"/>
              <a:t>Свидетельство тому – бронзовый памятник на Красной площади. Его установили в 1818 году на народные деньги.</a:t>
            </a:r>
          </a:p>
          <a:p>
            <a:r>
              <a:rPr lang="ru-RU" sz="3200" dirty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я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42772" y="1071546"/>
            <a:ext cx="5818032" cy="414340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r>
              <a:rPr lang="ru-RU" sz="2000" dirty="0"/>
              <a:t>На постаменте написано: «Гражданину Минину и князю Пожарскому благодарная Россия».</a:t>
            </a:r>
          </a:p>
          <a:p>
            <a:r>
              <a:rPr lang="ru-RU" sz="2000" dirty="0"/>
              <a:t>Князь Пожарский сидит, опершись одной рукой на щит, другой на меч. Минин стоит рядом, держась за тот же меч и указывает рукой на Кремль.</a:t>
            </a:r>
          </a:p>
          <a:p>
            <a:r>
              <a:rPr lang="ru-RU" sz="2000" dirty="0"/>
              <a:t>-Что хотел выразить скульптор Иван </a:t>
            </a:r>
            <a:r>
              <a:rPr lang="ru-RU" sz="2000" dirty="0" err="1"/>
              <a:t>Мартос</a:t>
            </a:r>
            <a:r>
              <a:rPr lang="ru-RU" sz="2000" dirty="0"/>
              <a:t> своим </a:t>
            </a:r>
            <a:r>
              <a:rPr lang="ru-RU" sz="2000" dirty="0" err="1"/>
              <a:t>произведеним</a:t>
            </a:r>
            <a:r>
              <a:rPr lang="ru-RU" sz="2000" dirty="0"/>
              <a:t>? </a:t>
            </a:r>
          </a:p>
          <a:p>
            <a:endParaRPr lang="ru-RU" dirty="0"/>
          </a:p>
        </p:txBody>
      </p:sp>
      <p:pic>
        <p:nvPicPr>
          <p:cNvPr id="5" name="Содержимое 4" descr="я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377242"/>
            <a:ext cx="5111750" cy="564472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/>
          </a:bodyPr>
          <a:lstStyle/>
          <a:p>
            <a:r>
              <a:rPr lang="ru-RU" sz="2000" dirty="0"/>
              <a:t>На долгие годы этот праздник победы русского народа был забыт и оставался лишь в православном календаре.</a:t>
            </a:r>
          </a:p>
          <a:p>
            <a:r>
              <a:rPr lang="ru-RU" sz="2000" dirty="0"/>
              <a:t>А почему мы к нему вернулись? Какие события заставили нас задуматься?  ( Борьба с терроризмом).</a:t>
            </a:r>
          </a:p>
          <a:p>
            <a:r>
              <a:rPr lang="ru-RU" sz="2000" dirty="0"/>
              <a:t>Что мы можем сделать, чтобы у нас не возникало чувство неприязни к людям другой веры, </a:t>
            </a:r>
            <a:r>
              <a:rPr lang="ru-RU" sz="2000" dirty="0" smtClean="0"/>
              <a:t>национальности</a:t>
            </a:r>
            <a:r>
              <a:rPr lang="ru-RU" sz="2000" dirty="0"/>
              <a:t>?</a:t>
            </a:r>
          </a:p>
        </p:txBody>
      </p:sp>
      <p:pic>
        <p:nvPicPr>
          <p:cNvPr id="5" name="Содержимое 4" descr="яц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64025" y="1770856"/>
            <a:ext cx="3733800" cy="28575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r>
              <a:rPr lang="ru-RU" sz="2400" dirty="0"/>
              <a:t>Нам с вами нужно быть терпимыми к чужому мнению, вероисповеданию, поведению, культуре, политическим взглядам, национальности, понимать и уважать личность другого человека.</a:t>
            </a:r>
          </a:p>
          <a:p>
            <a:endParaRPr lang="ru-RU" dirty="0"/>
          </a:p>
        </p:txBody>
      </p:sp>
      <p:pic>
        <p:nvPicPr>
          <p:cNvPr id="5" name="Содержимое 4" descr="ящ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96331" y="1071546"/>
            <a:ext cx="5614202" cy="421484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/>
              <a:t>ЭКСПРЕСС-ОПРОС.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142984"/>
            <a:ext cx="3008313" cy="4983179"/>
          </a:xfrm>
        </p:spPr>
        <p:txBody>
          <a:bodyPr>
            <a:normAutofit/>
          </a:bodyPr>
          <a:lstStyle/>
          <a:p>
            <a:r>
              <a:rPr lang="ru-RU" sz="2400" dirty="0"/>
              <a:t>Вызывают ли у вас неприязнь люди другой национальности?</a:t>
            </a:r>
          </a:p>
          <a:p>
            <a:r>
              <a:rPr lang="ru-RU" sz="2400" dirty="0"/>
              <a:t>Вызывают ли у вас неприязнь люди с другим цветом кожи?</a:t>
            </a:r>
          </a:p>
          <a:p>
            <a:r>
              <a:rPr lang="ru-RU" sz="2400" dirty="0"/>
              <a:t>Есть ли среди ваших друзей люди другой национальности?</a:t>
            </a:r>
          </a:p>
        </p:txBody>
      </p:sp>
      <p:pic>
        <p:nvPicPr>
          <p:cNvPr id="5" name="Содержимое 4" descr="я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536384"/>
            <a:ext cx="5111750" cy="532644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3036917" cy="1162050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РЕФЛЕКСИЯ.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3008313" cy="5054617"/>
          </a:xfrm>
        </p:spPr>
        <p:txBody>
          <a:bodyPr/>
          <a:lstStyle/>
          <a:p>
            <a:r>
              <a:rPr lang="ru-RU" sz="1800" dirty="0"/>
              <a:t>Зачем нам нужно учиться правильному поведению?</a:t>
            </a:r>
          </a:p>
          <a:p>
            <a:r>
              <a:rPr lang="ru-RU" sz="1800" dirty="0"/>
              <a:t>Что нового вы узнали из беседы на этом занятии?</a:t>
            </a:r>
          </a:p>
          <a:p>
            <a:r>
              <a:rPr lang="ru-RU" sz="1800" dirty="0"/>
              <a:t>Прочитайте слова великого философа Конфуция: «Владеть собой настолько, чтобы уважать других, как самого себя, и поступать с ними так, как мы желаем, чтобы с нами поступали, - вот что можно назвать человеколюбием».</a:t>
            </a:r>
          </a:p>
          <a:p>
            <a:r>
              <a:rPr lang="ru-RU" sz="1800" dirty="0"/>
              <a:t>Согласны ли вы с этим изречением?  Обсуждение.</a:t>
            </a:r>
          </a:p>
          <a:p>
            <a:endParaRPr lang="ru-RU" dirty="0"/>
          </a:p>
        </p:txBody>
      </p:sp>
      <p:pic>
        <p:nvPicPr>
          <p:cNvPr id="5" name="Содержимое 4" descr="яяя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8225" y="488156"/>
            <a:ext cx="5105400" cy="54229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/>
              <a:t>Цели: дать представление о новом государственном</a:t>
            </a:r>
          </a:p>
          <a:p>
            <a:r>
              <a:rPr lang="ru-RU" sz="2000" dirty="0"/>
              <a:t>           празднике;</a:t>
            </a:r>
          </a:p>
          <a:p>
            <a:r>
              <a:rPr lang="ru-RU" sz="2000" dirty="0"/>
              <a:t>           познакомить с новыми страницами нашей</a:t>
            </a:r>
          </a:p>
          <a:p>
            <a:r>
              <a:rPr lang="ru-RU" sz="2000" dirty="0"/>
              <a:t>            истории;</a:t>
            </a:r>
          </a:p>
          <a:p>
            <a:r>
              <a:rPr lang="ru-RU" sz="2000" dirty="0"/>
              <a:t>          подвести детей к пониманию смысла праздника</a:t>
            </a:r>
          </a:p>
          <a:p>
            <a:r>
              <a:rPr lang="ru-RU" sz="2000" dirty="0"/>
              <a:t>          воспитывать бережное отношение к окружаю-</a:t>
            </a:r>
          </a:p>
          <a:p>
            <a:r>
              <a:rPr lang="ru-RU" sz="2000" dirty="0"/>
              <a:t>          </a:t>
            </a:r>
            <a:r>
              <a:rPr lang="ru-RU" sz="2000" dirty="0" err="1"/>
              <a:t>щим</a:t>
            </a:r>
            <a:r>
              <a:rPr lang="ru-RU" sz="2000" dirty="0"/>
              <a:t> людям.</a:t>
            </a:r>
          </a:p>
          <a:p>
            <a:endParaRPr lang="ru-RU" dirty="0"/>
          </a:p>
        </p:txBody>
      </p:sp>
      <p:pic>
        <p:nvPicPr>
          <p:cNvPr id="5" name="Содержимое 4" descr="яб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5840435"/>
          </a:xfrm>
        </p:spPr>
        <p:txBody>
          <a:bodyPr>
            <a:noAutofit/>
          </a:bodyPr>
          <a:lstStyle/>
          <a:p>
            <a:r>
              <a:rPr lang="ru-RU" sz="2000" dirty="0"/>
              <a:t>В 2005-м году был принят новый Закон «О днях воинской славы и памятных датах России». Один из этих дней – День народного единства, о котором мы сегодня и поговорим.</a:t>
            </a:r>
          </a:p>
          <a:p>
            <a:r>
              <a:rPr lang="ru-RU" sz="2000" dirty="0"/>
              <a:t>Что вы знаете об этом дне?</a:t>
            </a:r>
          </a:p>
          <a:p>
            <a:r>
              <a:rPr lang="ru-RU" sz="2000" dirty="0"/>
              <a:t>Почему так называется этот праздник?</a:t>
            </a:r>
          </a:p>
          <a:p>
            <a:r>
              <a:rPr lang="ru-RU" sz="2000" dirty="0"/>
              <a:t>Давайте вспомним события из истории нашей страны, когда народы нашей страны объединялись.</a:t>
            </a:r>
          </a:p>
        </p:txBody>
      </p:sp>
      <p:pic>
        <p:nvPicPr>
          <p:cNvPr id="5" name="Содержимое 4" descr="яяя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06661"/>
            <a:ext cx="5111750" cy="37858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3008313" cy="1512876"/>
          </a:xfrm>
        </p:spPr>
        <p:txBody>
          <a:bodyPr>
            <a:noAutofit/>
          </a:bodyPr>
          <a:lstStyle/>
          <a:p>
            <a:r>
              <a:rPr lang="ru-RU" sz="3600" dirty="0"/>
              <a:t>Образование Руси.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Содержимое 4" descr="яв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89680" y="273050"/>
            <a:ext cx="4682490" cy="58531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3000397" cy="1500198"/>
          </a:xfrm>
        </p:spPr>
        <p:txBody>
          <a:bodyPr>
            <a:noAutofit/>
          </a:bodyPr>
          <a:lstStyle/>
          <a:p>
            <a:r>
              <a:rPr lang="ru-RU" sz="3600" dirty="0"/>
              <a:t>Принятие единой веры.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Содержимое 4" descr="я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40618" y="1214422"/>
            <a:ext cx="5720514" cy="392909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27190"/>
          </a:xfrm>
        </p:spPr>
        <p:txBody>
          <a:bodyPr>
            <a:noAutofit/>
          </a:bodyPr>
          <a:lstStyle/>
          <a:p>
            <a:r>
              <a:rPr lang="ru-RU" sz="3600" dirty="0"/>
              <a:t>Куликовская битва.</a:t>
            </a:r>
            <a:br>
              <a:rPr lang="ru-RU" sz="3600" dirty="0"/>
            </a:br>
            <a:endParaRPr lang="ru-RU" sz="3600" dirty="0"/>
          </a:p>
        </p:txBody>
      </p:sp>
      <p:pic>
        <p:nvPicPr>
          <p:cNvPr id="5" name="Содержимое 4" descr="я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93511" y="1071546"/>
            <a:ext cx="5393289" cy="404496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357166"/>
            <a:ext cx="3008313" cy="5786478"/>
          </a:xfrm>
        </p:spPr>
        <p:txBody>
          <a:bodyPr>
            <a:normAutofit/>
          </a:bodyPr>
          <a:lstStyle/>
          <a:p>
            <a:r>
              <a:rPr lang="ru-RU" sz="2000" dirty="0"/>
              <a:t>Сегодня мы узнаем ещё об одном историческом событии, когда народы многих областей России объединились для достижения одной цели.</a:t>
            </a:r>
          </a:p>
          <a:p>
            <a:r>
              <a:rPr lang="ru-RU" sz="2000" dirty="0"/>
              <a:t>Начало 17-го века ознаменовалось мощной крестьянской войной в России, ожесточённой борьбой за власть, захватом русских земель внешними врагами – литовцами, шведами, поляками – на севере и западе.</a:t>
            </a:r>
          </a:p>
          <a:p>
            <a:endParaRPr lang="ru-RU" dirty="0"/>
          </a:p>
        </p:txBody>
      </p:sp>
      <p:pic>
        <p:nvPicPr>
          <p:cNvPr id="5" name="Содержимое 4" descr="яз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842153"/>
            <a:ext cx="5111750" cy="271490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Врагам русских земель удалось захватить Москву. Бояре тайно впустили поляков в Кремль, где хотели венчать на русский трон польского королевича. (Лжедмитрия).</a:t>
            </a:r>
          </a:p>
          <a:p>
            <a:endParaRPr lang="ru-RU" dirty="0"/>
          </a:p>
        </p:txBody>
      </p:sp>
      <p:pic>
        <p:nvPicPr>
          <p:cNvPr id="5" name="Содержимое 4" descr="бармале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36607" y="1571612"/>
            <a:ext cx="5517786" cy="321471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85728"/>
            <a:ext cx="3008313" cy="5840435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Было создано первое земское ополчение, но успехов с врагами не было. Возникла мысль о единстве действий против общего врага. </a:t>
            </a:r>
          </a:p>
          <a:p>
            <a:r>
              <a:rPr lang="ru-RU" sz="3200" dirty="0"/>
              <a:t> </a:t>
            </a:r>
          </a:p>
          <a:p>
            <a:endParaRPr lang="ru-RU" dirty="0"/>
          </a:p>
        </p:txBody>
      </p:sp>
      <p:pic>
        <p:nvPicPr>
          <p:cNvPr id="5" name="Содержимое 4" descr="я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321038"/>
            <a:ext cx="5111750" cy="375713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</TotalTime>
  <Words>542</Words>
  <Application>Microsoft Office PowerPoint</Application>
  <PresentationFormat>Экран (4:3)</PresentationFormat>
  <Paragraphs>45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День народного единения. </vt:lpstr>
      <vt:lpstr>Слайд 2</vt:lpstr>
      <vt:lpstr>Слайд 3</vt:lpstr>
      <vt:lpstr>Образование Руси. </vt:lpstr>
      <vt:lpstr>Принятие единой веры. </vt:lpstr>
      <vt:lpstr>Куликовская битва.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ЭКСПРЕСС-ОПРОС.</vt:lpstr>
      <vt:lpstr>РЕФЛЕКСИЯ.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единения.</dc:title>
  <dc:creator>Admin</dc:creator>
  <cp:lastModifiedBy>Admin</cp:lastModifiedBy>
  <cp:revision>15</cp:revision>
  <dcterms:created xsi:type="dcterms:W3CDTF">2014-04-22T14:40:19Z</dcterms:created>
  <dcterms:modified xsi:type="dcterms:W3CDTF">2014-04-22T15:15:02Z</dcterms:modified>
</cp:coreProperties>
</file>