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EBCCF-0133-4A4D-AF0F-0348D621875B}" type="datetimeFigureOut">
              <a:rPr lang="ru-RU" smtClean="0"/>
              <a:pPr/>
              <a:t>20.10.2015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EC520-5842-42FA-94F1-F29ABEC4DCE1}" type="slidenum">
              <a:rPr lang="ru-RU" smtClean="0"/>
              <a:pPr/>
              <a:t>‹#›</a:t>
            </a:fld>
            <a:endParaRPr lang="ru-RU"/>
          </a:p>
        </p:txBody>
      </p:sp>
    </p:spTree>
    <p:extLst>
      <p:ext uri="{BB962C8B-B14F-4D97-AF65-F5344CB8AC3E}">
        <p14:creationId xmlns:p14="http://schemas.microsoft.com/office/powerpoint/2010/main" val="248495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20.10.2015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Grp="1" noChangeArrowheads="1" noChangeShapeType="1" noTextEdit="1"/>
          </p:cNvSpPr>
          <p:nvPr>
            <p:ph type="ctrTitle"/>
          </p:nvPr>
        </p:nvSpPr>
        <p:spPr bwMode="auto">
          <a:xfrm>
            <a:off x="684213" y="404813"/>
            <a:ext cx="7772400" cy="1470025"/>
          </a:xfrm>
          <a:prstGeom prst="rect">
            <a:avLst/>
          </a:prstGeom>
        </p:spPr>
        <p:txBody>
          <a:bodyPr wrap="none" fromWordArt="1">
            <a:prstTxWarp prst="textDoubleWave1">
              <a:avLst>
                <a:gd name="adj1" fmla="val 6500"/>
                <a:gd name="adj2" fmla="val 0"/>
              </a:avLst>
            </a:prstTxWarp>
          </a:bodyPr>
          <a:lstStyle/>
          <a:p>
            <a:pPr algn="ctr"/>
            <a:r>
              <a:rPr lang="ru-RU" sz="3600" kern="10" spc="-360" dirty="0">
                <a:ln w="12700">
                  <a:solidFill>
                    <a:srgbClr val="000099"/>
                  </a:solidFill>
                  <a:round/>
                  <a:headEnd/>
                  <a:tailEnd/>
                </a:ln>
                <a:solidFill>
                  <a:srgbClr val="FFC000"/>
                </a:solidFill>
                <a:effectLst>
                  <a:outerShdw dist="125724" dir="18900000" algn="ctr" rotWithShape="0">
                    <a:srgbClr val="000099"/>
                  </a:outerShdw>
                </a:effectLst>
                <a:latin typeface="Impact"/>
              </a:rPr>
              <a:t>П Р Е З Е Н Т А Ц И Я </a:t>
            </a:r>
          </a:p>
        </p:txBody>
      </p:sp>
      <p:sp>
        <p:nvSpPr>
          <p:cNvPr id="5" name="WordArt 5"/>
          <p:cNvSpPr>
            <a:spLocks noGrp="1" noChangeArrowheads="1" noChangeShapeType="1" noTextEdit="1"/>
          </p:cNvSpPr>
          <p:nvPr>
            <p:ph type="subTitle" idx="1"/>
          </p:nvPr>
        </p:nvSpPr>
        <p:spPr bwMode="auto">
          <a:xfrm>
            <a:off x="827584" y="2132857"/>
            <a:ext cx="7776864" cy="136815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0"/>
                <a:gd name="adj2" fmla="val -1593"/>
              </a:avLst>
            </a:prstTxWarp>
            <a:normAutofit/>
          </a:bodyPr>
          <a:lstStyle/>
          <a:p>
            <a:pPr algn="ctr"/>
            <a:r>
              <a:rPr lang="ru-RU" sz="3600" kern="10" dirty="0" smtClean="0">
                <a:solidFill>
                  <a:srgbClr val="00B050"/>
                </a:solidFill>
                <a:effectLst>
                  <a:outerShdw dist="53882" dir="2700000" algn="ctr" rotWithShape="0">
                    <a:srgbClr val="C0C0C0">
                      <a:alpha val="80000"/>
                    </a:srgbClr>
                  </a:outerShdw>
                </a:effectLst>
                <a:latin typeface="Times New Roman"/>
                <a:cs typeface="Times New Roman"/>
              </a:rPr>
              <a:t>ПРОЕКТА </a:t>
            </a:r>
          </a:p>
          <a:p>
            <a:pPr algn="ctr"/>
            <a:r>
              <a:rPr lang="ru-RU" sz="3600" kern="10" dirty="0" smtClean="0">
                <a:solidFill>
                  <a:srgbClr val="002060"/>
                </a:solidFill>
                <a:effectLst>
                  <a:outerShdw dist="53882" dir="2700000" algn="ctr" rotWithShape="0">
                    <a:srgbClr val="C0C0C0">
                      <a:alpha val="80000"/>
                    </a:srgbClr>
                  </a:outerShdw>
                </a:effectLst>
                <a:latin typeface="Times New Roman"/>
                <a:cs typeface="Times New Roman"/>
              </a:rPr>
              <a:t>«Столовая для зимующих птиц»</a:t>
            </a:r>
            <a:endParaRPr lang="ru-RU" sz="3600" kern="10" dirty="0">
              <a:solidFill>
                <a:srgbClr val="002060"/>
              </a:solidFill>
              <a:effectLst>
                <a:outerShdw dist="53882" dir="2700000" algn="ctr" rotWithShape="0">
                  <a:srgbClr val="C0C0C0">
                    <a:alpha val="80000"/>
                  </a:srgbClr>
                </a:outerShdw>
              </a:effectLst>
              <a:latin typeface="Times New Roman"/>
              <a:cs typeface="Times New Roman"/>
            </a:endParaRPr>
          </a:p>
        </p:txBody>
      </p:sp>
      <p:pic>
        <p:nvPicPr>
          <p:cNvPr id="6" name="Рисунок 5" descr="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149080"/>
            <a:ext cx="2710805" cy="2297274"/>
          </a:xfrm>
          <a:prstGeom prst="rect">
            <a:avLst/>
          </a:prstGeom>
          <a:ln w="228600" cap="sq" cmpd="thickThin">
            <a:solidFill>
              <a:srgbClr val="FFC000"/>
            </a:solidFill>
            <a:prstDash val="solid"/>
            <a:miter lim="800000"/>
          </a:ln>
          <a:effectLst>
            <a:innerShdw blurRad="76200">
              <a:srgbClr val="000000"/>
            </a:innerShdw>
          </a:effectLst>
        </p:spPr>
      </p:pic>
      <p:pic>
        <p:nvPicPr>
          <p:cNvPr id="7" name="Рисунок 6" descr="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293096"/>
            <a:ext cx="2808312" cy="2153258"/>
          </a:xfrm>
          <a:prstGeom prst="rect">
            <a:avLst/>
          </a:prstGeom>
          <a:ln w="228600" cap="sq" cmpd="thickThin">
            <a:solidFill>
              <a:srgbClr val="FFC000"/>
            </a:solidFill>
            <a:prstDash val="solid"/>
            <a:miter lim="800000"/>
          </a:ln>
          <a:effectLst>
            <a:innerShdw blurRad="76200">
              <a:srgbClr val="000000"/>
            </a:innerShdw>
          </a:effectLst>
        </p:spPr>
      </p:pic>
      <p:pic>
        <p:nvPicPr>
          <p:cNvPr id="1026" name="Picture 2" descr="C:\Users\Лариса\Pictures\4e430ea7-ecf1-4934-adfe-2ce21215d4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437112"/>
            <a:ext cx="2304256" cy="216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3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132856"/>
            <a:ext cx="8229600" cy="4525963"/>
          </a:xfrm>
        </p:spPr>
        <p:txBody>
          <a:bodyPr>
            <a:normAutofit/>
          </a:bodyPr>
          <a:lstStyle/>
          <a:p>
            <a:pPr marL="0" indent="0" algn="just">
              <a:buNone/>
            </a:pPr>
            <a:r>
              <a:rPr lang="ru-RU" sz="1600" b="1" dirty="0" smtClean="0"/>
              <a:t>           Зима </a:t>
            </a:r>
            <a:r>
              <a:rPr lang="ru-RU" sz="1600" b="1" dirty="0"/>
              <a:t>– тяжёлое время года для птиц. Весь короткий световой зимний день уходит у птиц на поиски пропитания. Маленькие птички должны часто есть, чтобы не замёрзнуть. Из 10 синиц к весне выживают всего две. Гибнут птицы не от холода, а от голода. В это время им бывает трудно добывать корм. Но особенно трудно приходится птицам, когда оттепели чередуются с морозами и все вокруг покрывается ледяной коркой. Птицы не успевают за короткий зимний день найти достаточно корма. Чтобы помочь зимующим птицам, необходимо подкармливать их в течение зимы. Но зимняя подкормка птиц обязательно должна быть систематической, без перерывов, иначе она принесет вред. Привыкнув находить корм на определенном месте каждый день, птицы, вдруг не найдя его, не полетят сразу в другое место, а будут ждать, терять время и силы, а в морозные дни могут погибнуть.</a:t>
            </a:r>
          </a:p>
          <a:p>
            <a:pPr marL="0" indent="0" algn="just">
              <a:buNone/>
            </a:pPr>
            <a:r>
              <a:rPr lang="ru-RU" sz="1600" b="1" dirty="0" smtClean="0"/>
              <a:t>           Помочь </a:t>
            </a:r>
            <a:r>
              <a:rPr lang="ru-RU" sz="1600" b="1" dirty="0"/>
              <a:t>им не так уж и сложно: организовав кормление всего на одной кормушке, можно поддержать немалое количество птиц. Зимняя подкормка – дело не только нужное и полезное, ведь выжившие зимой птицы истребят большое количество вредных насекомых, но и очень увлекательное: наблюдать за весёлой птичьей толкотнёй у «обеденного» стола – огромное удовольствие!</a:t>
            </a:r>
          </a:p>
        </p:txBody>
      </p:sp>
      <p:sp>
        <p:nvSpPr>
          <p:cNvPr id="4" name="WordArt 6"/>
          <p:cNvSpPr txBox="1">
            <a:spLocks noChangeArrowheads="1" noChangeShapeType="1" noTextEdit="1"/>
          </p:cNvSpPr>
          <p:nvPr/>
        </p:nvSpPr>
        <p:spPr bwMode="auto">
          <a:xfrm>
            <a:off x="645452" y="620688"/>
            <a:ext cx="5040560" cy="908891"/>
          </a:xfrm>
          <a:prstGeom prst="rect">
            <a:avLst/>
          </a:prstGeom>
        </p:spPr>
        <p:txBody>
          <a:bodyPr vert="horz" wrap="none" lIns="91440" tIns="45720" rIns="91440" bIns="45720" numCol="1" rtlCol="0" fromWordArt="1" anchor="ctr">
            <a:prstTxWarp prst="textDoubleWave1">
              <a:avLst>
                <a:gd name="adj1" fmla="val 6500"/>
                <a:gd name="adj2" fmla="val 0"/>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kern="1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a:rPr>
              <a:t>АКТУАЛЬНОСТЬ </a:t>
            </a:r>
            <a:endParaRPr lang="ru-RU"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a:endParaRPr>
          </a:p>
        </p:txBody>
      </p:sp>
      <p:pic>
        <p:nvPicPr>
          <p:cNvPr id="2050" name="Picture 2" descr="C:\Users\Лариса\Pictures\836685_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60648"/>
            <a:ext cx="283833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29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395536" y="1556792"/>
            <a:ext cx="3600400" cy="5040560"/>
          </a:xfrm>
        </p:spPr>
        <p:txBody>
          <a:bodyPr>
            <a:noAutofit/>
          </a:bodyPr>
          <a:lstStyle/>
          <a:p>
            <a:r>
              <a:rPr lang="ru-RU" sz="1600" b="1" dirty="0">
                <a:solidFill>
                  <a:srgbClr val="7030A0"/>
                </a:solidFill>
              </a:rPr>
              <a:t>1.Формировать у младших дошкольников и их родителей основы экологической культуры, чувства </a:t>
            </a:r>
            <a:r>
              <a:rPr lang="ru-RU" sz="1600" b="1" dirty="0" err="1">
                <a:solidFill>
                  <a:srgbClr val="7030A0"/>
                </a:solidFill>
              </a:rPr>
              <a:t>эмпатии</a:t>
            </a:r>
            <a:r>
              <a:rPr lang="ru-RU" sz="1600" b="1" dirty="0">
                <a:solidFill>
                  <a:srgbClr val="7030A0"/>
                </a:solidFill>
              </a:rPr>
              <a:t> через развитие заботливого отношения к зимующим птицам, их подкормку в кормушках-самоделках. </a:t>
            </a:r>
          </a:p>
          <a:p>
            <a:r>
              <a:rPr lang="ru-RU" sz="1600" b="1" dirty="0">
                <a:solidFill>
                  <a:srgbClr val="FF0000"/>
                </a:solidFill>
              </a:rPr>
              <a:t>2. Привлечь внимание воспитанников и родителей к природоохранной деятельности, научить их  ее организовывать и убедить в необходимости участия в совместной продуктивной деятельности в данном направлении в триаде «ребёнок-родитель-воспитатель».</a:t>
            </a:r>
          </a:p>
          <a:p>
            <a:r>
              <a:rPr lang="ru-RU" sz="1600" b="1" dirty="0">
                <a:solidFill>
                  <a:srgbClr val="00B050"/>
                </a:solidFill>
              </a:rPr>
              <a:t>1. Закрепить представления воспитанников о зимующих птицах, и их образе жизни, о связи с окружающей средой, роли человека в жизни птиц.</a:t>
            </a:r>
          </a:p>
        </p:txBody>
      </p:sp>
      <p:sp>
        <p:nvSpPr>
          <p:cNvPr id="7" name="WordArt 6"/>
          <p:cNvSpPr txBox="1">
            <a:spLocks noChangeArrowheads="1" noChangeShapeType="1" noTextEdit="1"/>
          </p:cNvSpPr>
          <p:nvPr/>
        </p:nvSpPr>
        <p:spPr bwMode="auto">
          <a:xfrm>
            <a:off x="467544" y="404664"/>
            <a:ext cx="2918436" cy="908891"/>
          </a:xfrm>
          <a:prstGeom prst="rect">
            <a:avLst/>
          </a:prstGeom>
        </p:spPr>
        <p:txBody>
          <a:bodyPr vert="horz" wrap="none" lIns="91440" tIns="45720" rIns="91440" bIns="45720" numCol="1" rtlCol="0" fromWordArt="1" anchor="ctr">
            <a:prstTxWarp prst="textDoubleWave1">
              <a:avLst>
                <a:gd name="adj1" fmla="val 6500"/>
                <a:gd name="adj2" fmla="val 0"/>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a:rPr>
              <a:t>ЦЕЛИ:</a:t>
            </a:r>
            <a:r>
              <a:rPr lang="ru-RU" sz="3600" b="1" kern="1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a:rPr>
              <a:t> </a:t>
            </a:r>
            <a:endParaRPr lang="ru-RU"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mpact"/>
            </a:endParaRPr>
          </a:p>
        </p:txBody>
      </p:sp>
      <p:pic>
        <p:nvPicPr>
          <p:cNvPr id="8" name="Рисунок 7" descr="E:\фото с айфон 46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04664"/>
            <a:ext cx="2664296" cy="2340132"/>
          </a:xfrm>
          <a:prstGeom prst="rect">
            <a:avLst/>
          </a:prstGeom>
          <a:ln>
            <a:noFill/>
          </a:ln>
          <a:effectLst>
            <a:softEdge rad="112500"/>
          </a:effectLst>
        </p:spPr>
      </p:pic>
      <p:pic>
        <p:nvPicPr>
          <p:cNvPr id="9" name="Рисунок 8" descr="E:\фото с айфон 43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564904"/>
            <a:ext cx="2808312" cy="2340387"/>
          </a:xfrm>
          <a:prstGeom prst="rect">
            <a:avLst/>
          </a:prstGeom>
          <a:ln>
            <a:noFill/>
          </a:ln>
          <a:effectLst>
            <a:softEdge rad="112500"/>
          </a:effectLst>
        </p:spPr>
      </p:pic>
      <p:pic>
        <p:nvPicPr>
          <p:cNvPr id="10" name="Рисунок 9" descr="E:\фото\DSC0286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318992"/>
            <a:ext cx="2651395" cy="2114550"/>
          </a:xfrm>
          <a:prstGeom prst="rect">
            <a:avLst/>
          </a:prstGeom>
          <a:ln>
            <a:noFill/>
          </a:ln>
          <a:effectLst>
            <a:softEdge rad="112500"/>
          </a:effectLst>
        </p:spPr>
      </p:pic>
      <p:pic>
        <p:nvPicPr>
          <p:cNvPr id="3074" name="Picture 2" descr="C:\Users\Лариса\Pictures\656882_html_m65b281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3977" y="2996952"/>
            <a:ext cx="1728192" cy="13220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Лариса\Pictures\96351480_pticuy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2171" y="5013176"/>
            <a:ext cx="1862336" cy="1528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C:\Users\Лариса\Pictures\0001-001-Stikhi-Marshaka-dlja-detej.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340" y="1096972"/>
            <a:ext cx="1547439" cy="132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1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5450" y="1340768"/>
            <a:ext cx="8229600" cy="3312367"/>
          </a:xfrm>
        </p:spPr>
        <p:txBody>
          <a:bodyPr>
            <a:noAutofit/>
          </a:bodyPr>
          <a:lstStyle/>
          <a:p>
            <a:pPr marL="0" indent="0">
              <a:buNone/>
            </a:pPr>
            <a:r>
              <a:rPr lang="ru-RU" sz="1800" b="1" u="sng" dirty="0">
                <a:solidFill>
                  <a:srgbClr val="FF0000"/>
                </a:solidFill>
                <a:latin typeface="Bookman Old Style" panose="02050604050505020204" pitchFamily="18" charset="0"/>
              </a:rPr>
              <a:t>Образовательные.</a:t>
            </a:r>
            <a:r>
              <a:rPr lang="ru-RU" sz="1800" b="1" dirty="0">
                <a:solidFill>
                  <a:srgbClr val="FF0000"/>
                </a:solidFill>
                <a:latin typeface="Bookman Old Style" panose="02050604050505020204" pitchFamily="18" charset="0"/>
              </a:rPr>
              <a:t> </a:t>
            </a:r>
            <a:r>
              <a:rPr lang="ru-RU" sz="1800" dirty="0">
                <a:latin typeface="Bookman Old Style" panose="02050604050505020204" pitchFamily="18" charset="0"/>
              </a:rPr>
              <a:t>Повысить экологическую культуру родителей воспитанников через оказание помощи птицам в зимнее время года посредством создания кормушек в рамках реализации проекта.</a:t>
            </a:r>
          </a:p>
          <a:p>
            <a:pPr marL="0" indent="0">
              <a:buNone/>
            </a:pPr>
            <a:r>
              <a:rPr lang="ru-RU" sz="1800" b="1" u="sng" dirty="0">
                <a:solidFill>
                  <a:srgbClr val="FF0000"/>
                </a:solidFill>
                <a:latin typeface="Bookman Old Style" panose="02050604050505020204" pitchFamily="18" charset="0"/>
              </a:rPr>
              <a:t>Развивающие. </a:t>
            </a:r>
            <a:r>
              <a:rPr lang="ru-RU" sz="1800" dirty="0">
                <a:latin typeface="Bookman Old Style" panose="02050604050505020204" pitchFamily="18" charset="0"/>
              </a:rPr>
              <a:t>Развитие у младших дошкольников и родителей чувства </a:t>
            </a:r>
            <a:r>
              <a:rPr lang="ru-RU" sz="1800" dirty="0" err="1">
                <a:latin typeface="Bookman Old Style" panose="02050604050505020204" pitchFamily="18" charset="0"/>
              </a:rPr>
              <a:t>эмпатии</a:t>
            </a:r>
            <a:r>
              <a:rPr lang="ru-RU" sz="1800" dirty="0">
                <a:latin typeface="Bookman Old Style" panose="02050604050505020204" pitchFamily="18" charset="0"/>
              </a:rPr>
              <a:t> к зимующим птицам через продуктивную деятельность. Развивать творческое воображение в процессе продуктивной деятельности родителей и детей.</a:t>
            </a:r>
          </a:p>
          <a:p>
            <a:pPr marL="0" indent="0">
              <a:buNone/>
            </a:pPr>
            <a:r>
              <a:rPr lang="ru-RU" sz="1800" b="1" u="sng" dirty="0" smtClean="0">
                <a:solidFill>
                  <a:srgbClr val="FF0000"/>
                </a:solidFill>
                <a:latin typeface="Bookman Old Style" panose="02050604050505020204" pitchFamily="18" charset="0"/>
              </a:rPr>
              <a:t>Воспитывающие</a:t>
            </a:r>
            <a:r>
              <a:rPr lang="ru-RU" sz="1800" b="1" u="sng" dirty="0">
                <a:solidFill>
                  <a:srgbClr val="FF0000"/>
                </a:solidFill>
                <a:latin typeface="Bookman Old Style" panose="02050604050505020204" pitchFamily="18" charset="0"/>
              </a:rPr>
              <a:t>.</a:t>
            </a:r>
            <a:r>
              <a:rPr lang="ru-RU" sz="1800" b="1" dirty="0">
                <a:solidFill>
                  <a:srgbClr val="FF0000"/>
                </a:solidFill>
                <a:latin typeface="Bookman Old Style" panose="02050604050505020204" pitchFamily="18" charset="0"/>
              </a:rPr>
              <a:t> </a:t>
            </a:r>
            <a:r>
              <a:rPr lang="ru-RU" sz="1800" dirty="0">
                <a:latin typeface="Bookman Old Style" panose="02050604050505020204" pitchFamily="18" charset="0"/>
              </a:rPr>
              <a:t>Формировать заботливое отношение к птицам у детей и родителей воспитанников группы через организацию совместной познавательной и продуктивной трудовой деятельности.</a:t>
            </a:r>
          </a:p>
        </p:txBody>
      </p:sp>
      <p:sp>
        <p:nvSpPr>
          <p:cNvPr id="6" name="WordArt 6"/>
          <p:cNvSpPr txBox="1">
            <a:spLocks noChangeArrowheads="1" noChangeShapeType="1" noTextEdit="1"/>
          </p:cNvSpPr>
          <p:nvPr/>
        </p:nvSpPr>
        <p:spPr bwMode="auto">
          <a:xfrm>
            <a:off x="1763688" y="332656"/>
            <a:ext cx="5328592" cy="764875"/>
          </a:xfrm>
          <a:prstGeom prst="rect">
            <a:avLst/>
          </a:prstGeom>
        </p:spPr>
        <p:txBody>
          <a:bodyPr vert="horz" wrap="none" lIns="91440" tIns="45720" rIns="91440" bIns="45720" numCol="1" rtlCol="0" fromWordArt="1" anchor="ctr">
            <a:prstTxWarp prst="textDoubleWave1">
              <a:avLst>
                <a:gd name="adj1" fmla="val 6500"/>
                <a:gd name="adj2" fmla="val 0"/>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ЗАДАЧИ: </a:t>
            </a:r>
            <a:endParaRPr lang="ru-RU"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endParaRPr>
          </a:p>
        </p:txBody>
      </p:sp>
      <p:pic>
        <p:nvPicPr>
          <p:cNvPr id="7" name="Рисунок 6" descr="C:\Users\Лариса\AppData\Local\Microsoft\Windows\Temporary Internet Files\Content.Word\DSC0285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437113"/>
            <a:ext cx="3672408" cy="2162175"/>
          </a:xfrm>
          <a:prstGeom prst="rect">
            <a:avLst/>
          </a:prstGeom>
          <a:noFill/>
          <a:ln>
            <a:noFill/>
          </a:ln>
        </p:spPr>
      </p:pic>
      <p:pic>
        <p:nvPicPr>
          <p:cNvPr id="9" name="Рисунок 8" descr="E:\DSC021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437113"/>
            <a:ext cx="3960440" cy="2162174"/>
          </a:xfrm>
          <a:prstGeom prst="rect">
            <a:avLst/>
          </a:prstGeom>
          <a:noFill/>
          <a:ln>
            <a:noFill/>
          </a:ln>
        </p:spPr>
      </p:pic>
    </p:spTree>
    <p:extLst>
      <p:ext uri="{BB962C8B-B14F-4D97-AF65-F5344CB8AC3E}">
        <p14:creationId xmlns:p14="http://schemas.microsoft.com/office/powerpoint/2010/main" val="87104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250704" cy="1067718"/>
          </a:xfrm>
        </p:spPr>
        <p:txBody>
          <a:bodyPr>
            <a:normAutofit fontScale="90000"/>
          </a:bodyPr>
          <a:lstStyle/>
          <a:p>
            <a:r>
              <a:rPr lang="ru-RU"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Формы </a:t>
            </a:r>
            <a:r>
              <a:rPr lang="ru-RU"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работы</a:t>
            </a:r>
            <a:br>
              <a:rPr lang="ru-RU"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br>
            <a:r>
              <a:rPr lang="ru-RU"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 </a:t>
            </a:r>
            <a:r>
              <a:rPr lang="ru-RU"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ookman Old Style" panose="02050604050505020204" pitchFamily="18" charset="0"/>
              </a:rPr>
              <a:t>с детьми: </a:t>
            </a:r>
            <a:r>
              <a:rPr lang="ru-RU" dirty="0"/>
              <a:t/>
            </a:r>
            <a:br>
              <a:rPr lang="ru-RU" dirty="0"/>
            </a:br>
            <a:endParaRPr lang="ru-RU" dirty="0"/>
          </a:p>
        </p:txBody>
      </p:sp>
      <p:sp>
        <p:nvSpPr>
          <p:cNvPr id="3" name="Объект 2"/>
          <p:cNvSpPr>
            <a:spLocks noGrp="1"/>
          </p:cNvSpPr>
          <p:nvPr>
            <p:ph idx="1"/>
          </p:nvPr>
        </p:nvSpPr>
        <p:spPr>
          <a:xfrm>
            <a:off x="3779912" y="273050"/>
            <a:ext cx="5112568" cy="6396310"/>
          </a:xfrm>
          <a:gradFill flip="none" rotWithShape="1">
            <a:gsLst>
              <a:gs pos="0">
                <a:srgbClr val="FFFF00"/>
              </a:gs>
              <a:gs pos="71000">
                <a:schemeClr val="accent1">
                  <a:tint val="44500"/>
                  <a:satMod val="160000"/>
                </a:schemeClr>
              </a:gs>
              <a:gs pos="100000">
                <a:schemeClr val="accent1">
                  <a:tint val="23500"/>
                  <a:satMod val="160000"/>
                </a:schemeClr>
              </a:gs>
            </a:gsLst>
            <a:lin ang="13500000" scaled="1"/>
            <a:tileRect/>
          </a:gradFill>
        </p:spPr>
        <p:txBody>
          <a:bodyPr>
            <a:normAutofit fontScale="62500" lnSpcReduction="20000"/>
          </a:bodyPr>
          <a:lstStyle/>
          <a:p>
            <a:r>
              <a:rPr lang="ru-RU" b="1" dirty="0" smtClean="0">
                <a:latin typeface="Bookman Old Style" panose="02050604050505020204" pitchFamily="18" charset="0"/>
              </a:rPr>
              <a:t>рассматривание </a:t>
            </a:r>
            <a:r>
              <a:rPr lang="ru-RU" b="1" dirty="0">
                <a:latin typeface="Bookman Old Style" panose="02050604050505020204" pitchFamily="18" charset="0"/>
              </a:rPr>
              <a:t>картин, иллюстраций с изображением зимующих птиц;</a:t>
            </a:r>
          </a:p>
          <a:p>
            <a:r>
              <a:rPr lang="ru-RU" b="1" dirty="0" smtClean="0">
                <a:latin typeface="Bookman Old Style" panose="02050604050505020204" pitchFamily="18" charset="0"/>
              </a:rPr>
              <a:t>наблюдение </a:t>
            </a:r>
            <a:r>
              <a:rPr lang="ru-RU" b="1" dirty="0">
                <a:latin typeface="Bookman Old Style" panose="02050604050505020204" pitchFamily="18" charset="0"/>
              </a:rPr>
              <a:t>за жизнью птиц в зимнее время года участке ДОУ, подкормка;</a:t>
            </a:r>
          </a:p>
          <a:p>
            <a:r>
              <a:rPr lang="ru-RU" b="1" dirty="0" smtClean="0">
                <a:latin typeface="Bookman Old Style" panose="02050604050505020204" pitchFamily="18" charset="0"/>
              </a:rPr>
              <a:t>ежедневное </a:t>
            </a:r>
            <a:r>
              <a:rPr lang="ru-RU" b="1" dirty="0">
                <a:latin typeface="Bookman Old Style" panose="02050604050505020204" pitchFamily="18" charset="0"/>
              </a:rPr>
              <a:t>пополнение кормушек кормом для птиц (совместно с детьми);</a:t>
            </a:r>
          </a:p>
          <a:p>
            <a:r>
              <a:rPr lang="ru-RU" b="1" dirty="0" smtClean="0">
                <a:latin typeface="Bookman Old Style" panose="02050604050505020204" pitchFamily="18" charset="0"/>
              </a:rPr>
              <a:t>тематическая </a:t>
            </a:r>
            <a:r>
              <a:rPr lang="ru-RU" b="1" dirty="0">
                <a:latin typeface="Bookman Old Style" panose="02050604050505020204" pitchFamily="18" charset="0"/>
              </a:rPr>
              <a:t>прогулка «Зимой птицам холодно и голодно»;</a:t>
            </a:r>
          </a:p>
          <a:p>
            <a:r>
              <a:rPr lang="ru-RU" b="1" dirty="0" smtClean="0">
                <a:latin typeface="Bookman Old Style" panose="02050604050505020204" pitchFamily="18" charset="0"/>
              </a:rPr>
              <a:t>рассказы </a:t>
            </a:r>
            <a:r>
              <a:rPr lang="ru-RU" b="1" dirty="0">
                <a:latin typeface="Bookman Old Style" panose="02050604050505020204" pitchFamily="18" charset="0"/>
              </a:rPr>
              <a:t>из личного опыта воспитателя, детей о помощи птицам, попавшим в трудную ситуацию;</a:t>
            </a:r>
          </a:p>
          <a:p>
            <a:r>
              <a:rPr lang="ru-RU" b="1" dirty="0" smtClean="0">
                <a:latin typeface="Bookman Old Style" panose="02050604050505020204" pitchFamily="18" charset="0"/>
              </a:rPr>
              <a:t>подвижные </a:t>
            </a:r>
            <a:r>
              <a:rPr lang="ru-RU" b="1" dirty="0">
                <a:latin typeface="Bookman Old Style" panose="02050604050505020204" pitchFamily="18" charset="0"/>
              </a:rPr>
              <a:t>игры «Вороны», «Воробушки и автомобиль» и др.;</a:t>
            </a:r>
          </a:p>
          <a:p>
            <a:r>
              <a:rPr lang="ru-RU" b="1" dirty="0" smtClean="0">
                <a:latin typeface="Bookman Old Style" panose="02050604050505020204" pitchFamily="18" charset="0"/>
              </a:rPr>
              <a:t>чтение </a:t>
            </a:r>
            <a:r>
              <a:rPr lang="ru-RU" b="1" dirty="0">
                <a:latin typeface="Bookman Old Style" panose="02050604050505020204" pitchFamily="18" charset="0"/>
              </a:rPr>
              <a:t>художественной литературы, разучивание стихов, отгадывание загадок.</a:t>
            </a:r>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88" y="1340768"/>
            <a:ext cx="3302915" cy="2490223"/>
          </a:xfrm>
          <a:prstGeom prst="rect">
            <a:avLst/>
          </a:prstGeom>
          <a:noFill/>
          <a:ln>
            <a:noFill/>
          </a:ln>
        </p:spPr>
      </p:pic>
      <p:pic>
        <p:nvPicPr>
          <p:cNvPr id="6" name="Рисунок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989" y="4005064"/>
            <a:ext cx="3302915" cy="2592288"/>
          </a:xfrm>
          <a:prstGeom prst="rect">
            <a:avLst/>
          </a:prstGeom>
          <a:noFill/>
          <a:ln>
            <a:noFill/>
          </a:ln>
        </p:spPr>
      </p:pic>
    </p:spTree>
    <p:extLst>
      <p:ext uri="{BB962C8B-B14F-4D97-AF65-F5344CB8AC3E}">
        <p14:creationId xmlns:p14="http://schemas.microsoft.com/office/powerpoint/2010/main" val="200437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07904" y="188640"/>
            <a:ext cx="5256584" cy="6480720"/>
          </a:xfrm>
          <a:gradFill>
            <a:gsLst>
              <a:gs pos="0">
                <a:srgbClr val="FFFF00"/>
              </a:gs>
              <a:gs pos="64999">
                <a:srgbClr val="F0EBD5"/>
              </a:gs>
              <a:gs pos="100000">
                <a:srgbClr val="D1C39F"/>
              </a:gs>
            </a:gsLst>
            <a:lin ang="13500000" scaled="0"/>
          </a:gradFill>
        </p:spPr>
        <p:txBody>
          <a:bodyPr>
            <a:normAutofit fontScale="55000" lnSpcReduction="20000"/>
          </a:bodyPr>
          <a:lstStyle/>
          <a:p>
            <a:r>
              <a:rPr lang="ru-RU" sz="3600" b="1" dirty="0" smtClean="0">
                <a:latin typeface="Bookman Old Style" panose="02050604050505020204" pitchFamily="18" charset="0"/>
              </a:rPr>
              <a:t>консультации </a:t>
            </a:r>
            <a:r>
              <a:rPr lang="ru-RU" sz="3600" b="1" dirty="0">
                <a:latin typeface="Bookman Old Style" panose="02050604050505020204" pitchFamily="18" charset="0"/>
              </a:rPr>
              <a:t>для родителей:  «Подкормите птиц зимой», </a:t>
            </a:r>
          </a:p>
          <a:p>
            <a:r>
              <a:rPr lang="ru-RU" sz="3600" b="1" dirty="0" smtClean="0">
                <a:latin typeface="Bookman Old Style" panose="02050604050505020204" pitchFamily="18" charset="0"/>
              </a:rPr>
              <a:t>советы </a:t>
            </a:r>
            <a:r>
              <a:rPr lang="ru-RU" sz="3600" b="1" dirty="0">
                <a:latin typeface="Bookman Old Style" panose="02050604050505020204" pitchFamily="18" charset="0"/>
              </a:rPr>
              <a:t>для родителей «Чем угостить птиц зимой», </a:t>
            </a:r>
          </a:p>
          <a:p>
            <a:r>
              <a:rPr lang="ru-RU" sz="3600" b="1" dirty="0" smtClean="0">
                <a:latin typeface="Bookman Old Style" panose="02050604050505020204" pitchFamily="18" charset="0"/>
              </a:rPr>
              <a:t>оформление </a:t>
            </a:r>
            <a:r>
              <a:rPr lang="ru-RU" sz="3600" b="1" dirty="0">
                <a:latin typeface="Bookman Old Style" panose="02050604050505020204" pitchFamily="18" charset="0"/>
              </a:rPr>
              <a:t>папки – передвижки «Зимующие птицы»</a:t>
            </a:r>
          </a:p>
          <a:p>
            <a:r>
              <a:rPr lang="ru-RU" sz="3600" b="1" dirty="0" smtClean="0">
                <a:latin typeface="Bookman Old Style" panose="02050604050505020204" pitchFamily="18" charset="0"/>
              </a:rPr>
              <a:t>«</a:t>
            </a:r>
            <a:r>
              <a:rPr lang="ru-RU" sz="3600" b="1" dirty="0">
                <a:latin typeface="Bookman Old Style" panose="02050604050505020204" pitchFamily="18" charset="0"/>
              </a:rPr>
              <a:t>письма» членам семьи детей от имени зимующих птиц с просьбой о помощи;</a:t>
            </a:r>
          </a:p>
          <a:p>
            <a:r>
              <a:rPr lang="ru-RU" sz="3600" b="1" dirty="0" smtClean="0">
                <a:latin typeface="Bookman Old Style" panose="02050604050505020204" pitchFamily="18" charset="0"/>
              </a:rPr>
              <a:t>изготовление </a:t>
            </a:r>
            <a:r>
              <a:rPr lang="ru-RU" sz="3600" b="1" dirty="0">
                <a:latin typeface="Bookman Old Style" panose="02050604050505020204" pitchFamily="18" charset="0"/>
              </a:rPr>
              <a:t>кормушек для птиц совместно с детьми;</a:t>
            </a:r>
          </a:p>
          <a:p>
            <a:r>
              <a:rPr lang="ru-RU" sz="3600" b="1" dirty="0" smtClean="0">
                <a:latin typeface="Bookman Old Style" panose="02050604050505020204" pitchFamily="18" charset="0"/>
              </a:rPr>
              <a:t>мастер-класс </a:t>
            </a:r>
            <a:r>
              <a:rPr lang="ru-RU" sz="3600" b="1" dirty="0" err="1">
                <a:latin typeface="Bookman Old Style" panose="02050604050505020204" pitchFamily="18" charset="0"/>
              </a:rPr>
              <a:t>С.Казакова</a:t>
            </a:r>
            <a:r>
              <a:rPr lang="ru-RU" sz="3600" b="1" dirty="0">
                <a:latin typeface="Bookman Old Style" panose="02050604050505020204" pitchFamily="18" charset="0"/>
              </a:rPr>
              <a:t> по изготовлению кормушки для птиц;</a:t>
            </a:r>
          </a:p>
          <a:p>
            <a:r>
              <a:rPr lang="ru-RU" sz="3600" b="1" dirty="0" smtClean="0">
                <a:latin typeface="Bookman Old Style" panose="02050604050505020204" pitchFamily="18" charset="0"/>
              </a:rPr>
              <a:t>участие </a:t>
            </a:r>
            <a:r>
              <a:rPr lang="ru-RU" sz="3600" b="1" dirty="0">
                <a:latin typeface="Bookman Old Style" panose="02050604050505020204" pitchFamily="18" charset="0"/>
              </a:rPr>
              <a:t>в акции «С каждого по зернышку» (сбор корма для птиц);</a:t>
            </a:r>
          </a:p>
          <a:p>
            <a:r>
              <a:rPr lang="ru-RU" sz="3600" b="1" dirty="0" smtClean="0">
                <a:latin typeface="Bookman Old Style" panose="02050604050505020204" pitchFamily="18" charset="0"/>
              </a:rPr>
              <a:t> </a:t>
            </a:r>
            <a:r>
              <a:rPr lang="ru-RU" sz="3600" b="1" dirty="0">
                <a:latin typeface="Bookman Old Style" panose="02050604050505020204" pitchFamily="18" charset="0"/>
              </a:rPr>
              <a:t>выполнение творческих работ совместно с детьми, оформление альбомов;</a:t>
            </a:r>
          </a:p>
          <a:p>
            <a:r>
              <a:rPr lang="ru-RU" sz="3600" b="1" dirty="0" smtClean="0">
                <a:latin typeface="Bookman Old Style" panose="02050604050505020204" pitchFamily="18" charset="0"/>
              </a:rPr>
              <a:t>наблюдение </a:t>
            </a:r>
            <a:r>
              <a:rPr lang="ru-RU" sz="3600" b="1" dirty="0">
                <a:latin typeface="Bookman Old Style" panose="02050604050505020204" pitchFamily="18" charset="0"/>
              </a:rPr>
              <a:t>за птицами «А у нас на кормушке» совместно с </a:t>
            </a:r>
            <a:r>
              <a:rPr lang="ru-RU" sz="3600" b="1" dirty="0" smtClean="0">
                <a:latin typeface="Bookman Old Style" panose="02050604050505020204" pitchFamily="18" charset="0"/>
              </a:rPr>
              <a:t>детьми.</a:t>
            </a:r>
            <a:endParaRPr lang="ru-RU" sz="3600" b="1" dirty="0">
              <a:latin typeface="Bookman Old Style" panose="02050604050505020204" pitchFamily="18" charset="0"/>
            </a:endParaRPr>
          </a:p>
          <a:p>
            <a:pPr marL="0" indent="0">
              <a:buNone/>
            </a:pPr>
            <a:endParaRPr lang="ru-RU" dirty="0"/>
          </a:p>
        </p:txBody>
      </p:sp>
      <p:sp>
        <p:nvSpPr>
          <p:cNvPr id="5" name="Прямоугольник 4"/>
          <p:cNvSpPr/>
          <p:nvPr/>
        </p:nvSpPr>
        <p:spPr>
          <a:xfrm>
            <a:off x="395536" y="188640"/>
            <a:ext cx="3672408"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anose="02050604050505020204" pitchFamily="18" charset="0"/>
              </a:rPr>
              <a:t>Формы работы</a:t>
            </a:r>
            <a:b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anose="02050604050505020204" pitchFamily="18" charset="0"/>
              </a:rPr>
            </a:b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anose="02050604050505020204" pitchFamily="18" charset="0"/>
              </a:rPr>
              <a:t> с </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anose="02050604050505020204" pitchFamily="18" charset="0"/>
              </a:rPr>
              <a:t>родителями</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anose="02050604050505020204" pitchFamily="18" charset="0"/>
              </a:rPr>
              <a:t>: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descr="E:\фото\DSC028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2924" y="1412776"/>
            <a:ext cx="2066925" cy="1584176"/>
          </a:xfrm>
          <a:prstGeom prst="rect">
            <a:avLst/>
          </a:prstGeom>
          <a:noFill/>
          <a:ln>
            <a:noFill/>
          </a:ln>
        </p:spPr>
      </p:pic>
      <p:pic>
        <p:nvPicPr>
          <p:cNvPr id="7" name="Рисунок 6" descr="E:\фото\DSC028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23" y="3087006"/>
            <a:ext cx="1865517" cy="1638137"/>
          </a:xfrm>
          <a:prstGeom prst="rect">
            <a:avLst/>
          </a:prstGeom>
          <a:noFill/>
          <a:ln>
            <a:noFill/>
          </a:ln>
        </p:spPr>
      </p:pic>
      <p:pic>
        <p:nvPicPr>
          <p:cNvPr id="8" name="Рисунок 7" descr="E:\фото\DSC028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8111" y="4869160"/>
            <a:ext cx="2171700" cy="1837953"/>
          </a:xfrm>
          <a:prstGeom prst="rect">
            <a:avLst/>
          </a:prstGeom>
          <a:noFill/>
          <a:ln>
            <a:noFill/>
          </a:ln>
        </p:spPr>
      </p:pic>
    </p:spTree>
    <p:extLst>
      <p:ext uri="{BB962C8B-B14F-4D97-AF65-F5344CB8AC3E}">
        <p14:creationId xmlns:p14="http://schemas.microsoft.com/office/powerpoint/2010/main" val="166845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831" y="430729"/>
            <a:ext cx="3446140" cy="1183635"/>
          </a:xfrm>
        </p:spPr>
        <p:txBody>
          <a:bodyPr>
            <a:noAutofit/>
          </a:bodyPr>
          <a:lstStyle/>
          <a:p>
            <a:r>
              <a:rPr lang="ru-RU"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МАСТЕР-КЛАСС </a:t>
            </a:r>
            <a:br>
              <a:rPr lang="ru-RU"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от </a:t>
            </a:r>
            <a:br>
              <a:rPr lang="ru-RU"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С.КАЗАКОВА</a:t>
            </a:r>
          </a:p>
        </p:txBody>
      </p:sp>
      <p:sp>
        <p:nvSpPr>
          <p:cNvPr id="4" name="Текст 3"/>
          <p:cNvSpPr>
            <a:spLocks noGrp="1"/>
          </p:cNvSpPr>
          <p:nvPr>
            <p:ph type="body" sz="half" idx="2"/>
          </p:nvPr>
        </p:nvSpPr>
        <p:spPr>
          <a:xfrm>
            <a:off x="894703" y="1920487"/>
            <a:ext cx="3330369" cy="4590509"/>
          </a:xfrm>
          <a:blipFill>
            <a:blip r:embed="rId2"/>
            <a:tile tx="0" ty="0" sx="100000" sy="100000" flip="none" algn="tl"/>
          </a:blipFill>
        </p:spPr>
        <p:txBody>
          <a:bodyPr>
            <a:normAutofit fontScale="92500" lnSpcReduction="10000"/>
          </a:bodyPr>
          <a:lstStyle/>
          <a:p>
            <a:r>
              <a:rPr lang="ru-RU" b="1" dirty="0">
                <a:solidFill>
                  <a:srgbClr val="C00000"/>
                </a:solidFill>
              </a:rPr>
              <a:t>1 шаг </a:t>
            </a:r>
            <a:r>
              <a:rPr lang="ru-RU" b="1" dirty="0"/>
              <a:t>- создать интерес у ребенка к совместной деятельности. Обеспечить безопасность процесса изготовления кормушки для птиц.</a:t>
            </a:r>
          </a:p>
          <a:p>
            <a:r>
              <a:rPr lang="ru-RU" b="1" dirty="0">
                <a:solidFill>
                  <a:srgbClr val="C00000"/>
                </a:solidFill>
              </a:rPr>
              <a:t>2 шаг </a:t>
            </a:r>
            <a:r>
              <a:rPr lang="ru-RU" b="1" dirty="0"/>
              <a:t>-  подготовить бруски для основания кормушки. Давать ребенку инструменты при условии  постоянного нахождения рядом с малышом.</a:t>
            </a:r>
          </a:p>
          <a:p>
            <a:r>
              <a:rPr lang="ru-RU" b="1" dirty="0">
                <a:solidFill>
                  <a:srgbClr val="C00000"/>
                </a:solidFill>
              </a:rPr>
              <a:t>3 шаг </a:t>
            </a:r>
            <a:r>
              <a:rPr lang="ru-RU" b="1" dirty="0"/>
              <a:t>– сборка основания кормушки, установка основы для крыши-навеса от снега, дождя.</a:t>
            </a:r>
          </a:p>
          <a:p>
            <a:r>
              <a:rPr lang="ru-RU" b="1" dirty="0">
                <a:solidFill>
                  <a:srgbClr val="C00000"/>
                </a:solidFill>
              </a:rPr>
              <a:t>4 шаг </a:t>
            </a:r>
            <a:r>
              <a:rPr lang="ru-RU" b="1" dirty="0"/>
              <a:t>– крепеж деталей </a:t>
            </a:r>
            <a:r>
              <a:rPr lang="ru-RU" b="1" dirty="0" err="1"/>
              <a:t>саморезами</a:t>
            </a:r>
            <a:r>
              <a:rPr lang="ru-RU" b="1" dirty="0"/>
              <a:t> по дереву.</a:t>
            </a:r>
          </a:p>
          <a:p>
            <a:r>
              <a:rPr lang="ru-RU" b="1" dirty="0">
                <a:solidFill>
                  <a:srgbClr val="C00000"/>
                </a:solidFill>
              </a:rPr>
              <a:t>5 шаг </a:t>
            </a:r>
            <a:r>
              <a:rPr lang="ru-RU" b="1" dirty="0"/>
              <a:t>– закрепление крыши кормушки из цветных кусков пластиковой </a:t>
            </a:r>
            <a:r>
              <a:rPr lang="ru-RU" b="1" dirty="0" err="1"/>
              <a:t>вагонки</a:t>
            </a:r>
            <a:r>
              <a:rPr lang="ru-RU" b="1" dirty="0"/>
              <a:t>.</a:t>
            </a:r>
          </a:p>
          <a:p>
            <a:r>
              <a:rPr lang="ru-RU" b="1" dirty="0">
                <a:solidFill>
                  <a:srgbClr val="C00000"/>
                </a:solidFill>
              </a:rPr>
              <a:t>6 шаг </a:t>
            </a:r>
            <a:r>
              <a:rPr lang="ru-RU" b="1" dirty="0"/>
              <a:t>-  закрепление  по центру крыши шнура  для подвешивания на ветки деревьев кормушки-самоделки.</a:t>
            </a:r>
          </a:p>
          <a:p>
            <a:r>
              <a:rPr lang="ru-RU" b="1" dirty="0">
                <a:solidFill>
                  <a:srgbClr val="C00000"/>
                </a:solidFill>
              </a:rPr>
              <a:t>7 шаг </a:t>
            </a:r>
            <a:r>
              <a:rPr lang="ru-RU" b="1" dirty="0"/>
              <a:t>– обеспечить эмоциональный комфорт малышу по результатам изготовления кормушки. Поблагодарить за помощь, похвалить за усердие.</a:t>
            </a:r>
          </a:p>
          <a:p>
            <a:endParaRPr lang="ru-RU" dirty="0"/>
          </a:p>
        </p:txBody>
      </p:sp>
      <p:pic>
        <p:nvPicPr>
          <p:cNvPr id="5" name="Рисунок 4" descr="IMG_030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298" y="402029"/>
            <a:ext cx="1880058" cy="1518458"/>
          </a:xfrm>
          <a:prstGeom prst="rect">
            <a:avLst/>
          </a:prstGeom>
          <a:ln>
            <a:noFill/>
          </a:ln>
          <a:effectLst>
            <a:softEdge rad="112500"/>
          </a:effectLst>
        </p:spPr>
      </p:pic>
      <p:pic>
        <p:nvPicPr>
          <p:cNvPr id="6" name="Рисунок 5" descr="IMG_030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6673" y="2036918"/>
            <a:ext cx="1676071" cy="1393646"/>
          </a:xfrm>
          <a:prstGeom prst="rect">
            <a:avLst/>
          </a:prstGeom>
          <a:ln>
            <a:noFill/>
          </a:ln>
          <a:effectLst>
            <a:softEdge rad="112500"/>
          </a:effectLst>
        </p:spPr>
      </p:pic>
      <p:pic>
        <p:nvPicPr>
          <p:cNvPr id="7" name="Рисунок 6" descr="IMG_03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6673" y="3664830"/>
            <a:ext cx="1702476" cy="1328254"/>
          </a:xfrm>
          <a:prstGeom prst="rect">
            <a:avLst/>
          </a:prstGeom>
          <a:ln>
            <a:noFill/>
          </a:ln>
          <a:effectLst>
            <a:softEdge rad="112500"/>
          </a:effectLst>
        </p:spPr>
      </p:pic>
      <p:pic>
        <p:nvPicPr>
          <p:cNvPr id="8" name="Рисунок 7" descr="IMG_03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6820" y="5227350"/>
            <a:ext cx="1823373" cy="1283646"/>
          </a:xfrm>
          <a:prstGeom prst="rect">
            <a:avLst/>
          </a:prstGeom>
          <a:ln>
            <a:noFill/>
          </a:ln>
          <a:effectLst>
            <a:softEdge rad="112500"/>
          </a:effectLst>
        </p:spPr>
      </p:pic>
      <p:pic>
        <p:nvPicPr>
          <p:cNvPr id="9" name="Рисунок 8" descr="IMG_03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1874" y="448113"/>
            <a:ext cx="1800200" cy="1524817"/>
          </a:xfrm>
          <a:prstGeom prst="rect">
            <a:avLst/>
          </a:prstGeom>
          <a:ln>
            <a:noFill/>
          </a:ln>
          <a:effectLst>
            <a:softEdge rad="112500"/>
          </a:effectLst>
        </p:spPr>
      </p:pic>
      <p:pic>
        <p:nvPicPr>
          <p:cNvPr id="10" name="Рисунок 9" descr="IMG_031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1874" y="2206106"/>
            <a:ext cx="1896550" cy="1276901"/>
          </a:xfrm>
          <a:prstGeom prst="rect">
            <a:avLst/>
          </a:prstGeom>
          <a:ln>
            <a:noFill/>
          </a:ln>
          <a:effectLst>
            <a:softEdge rad="112500"/>
          </a:effectLst>
        </p:spPr>
      </p:pic>
      <p:pic>
        <p:nvPicPr>
          <p:cNvPr id="11" name="Рисунок 10" descr="IMG_032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38308" y="3554394"/>
            <a:ext cx="1653766" cy="1309129"/>
          </a:xfrm>
          <a:prstGeom prst="rect">
            <a:avLst/>
          </a:prstGeom>
          <a:ln>
            <a:noFill/>
          </a:ln>
          <a:effectLst>
            <a:softEdge rad="112500"/>
          </a:effectLst>
        </p:spPr>
      </p:pic>
      <p:pic>
        <p:nvPicPr>
          <p:cNvPr id="12" name="Рисунок 11" descr="STP6285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62435" y="5157192"/>
            <a:ext cx="1509965" cy="1152128"/>
          </a:xfrm>
          <a:prstGeom prst="rect">
            <a:avLst/>
          </a:prstGeom>
          <a:ln w="190500" cap="sq">
            <a:solidFill>
              <a:schemeClr val="accent5">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9" name="Picture 3" descr="C:\Users\Лариса\Pictures\0017-023-Zimnjaja-stolovaja-dlja-ptit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606" y="1047301"/>
            <a:ext cx="950975" cy="11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6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051720" y="368331"/>
            <a:ext cx="5022558" cy="115416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anose="02050604050505020204" pitchFamily="18" charset="0"/>
              </a:rPr>
              <a:t>ЗАЩИТА  ПРОЕКТА</a:t>
            </a:r>
          </a:p>
          <a:p>
            <a:pPr algn="ctr"/>
            <a:r>
              <a:rPr lang="ru-RU" sz="1500" b="1" dirty="0">
                <a:latin typeface="Bookman Old Style" panose="02050604050505020204" pitchFamily="18" charset="0"/>
              </a:rPr>
              <a:t>1)фотосъемка кормушек и их создателей</a:t>
            </a:r>
          </a:p>
          <a:p>
            <a:pPr algn="ctr"/>
            <a:endParaRPr lang="ru-RU"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Рисунок 7" descr="C:\Users\Лариса\AppData\Local\Microsoft\Windows\Temporary Internet Files\Content.Word\DSC028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422" y="1285426"/>
            <a:ext cx="3678986" cy="2431605"/>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C:\Users\Лариса\AppData\Local\Microsoft\Windows\Temporary Internet Files\Content.Word\DSC028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84" y="3429000"/>
            <a:ext cx="3667908" cy="252028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C:\Users\Лариса\AppData\Local\Microsoft\Windows\Temporary Internet Files\Content.Word\DSC0216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131078"/>
            <a:ext cx="3096344" cy="2178242"/>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C:\Users\Лариса\AppData\Local\Microsoft\Windows\Temporary Internet Files\Content.Word\DSC0215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1106186"/>
            <a:ext cx="2736304" cy="1962774"/>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845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anose="02050604050505020204" pitchFamily="18" charset="0"/>
              </a:rPr>
              <a:t/>
            </a:r>
            <a:br>
              <a:rPr lang="ru-RU" sz="2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anose="02050604050505020204" pitchFamily="18" charset="0"/>
              </a:rPr>
            </a:br>
            <a:r>
              <a:rPr lang="ru-RU" sz="2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anose="02050604050505020204" pitchFamily="18" charset="0"/>
              </a:rPr>
              <a:t>ЗАЩИТА  ПРОЕКТА</a:t>
            </a:r>
            <a:br>
              <a:rPr lang="ru-RU" sz="2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anose="02050604050505020204" pitchFamily="18" charset="0"/>
              </a:rPr>
            </a:br>
            <a:r>
              <a:rPr lang="ru-RU" sz="1650" b="1" cap="all" dirty="0">
                <a:ln w="0"/>
                <a:solidFill>
                  <a:schemeClr val="tx2"/>
                </a:solidFill>
                <a:effectLst>
                  <a:reflection blurRad="12700" stA="50000" endPos="50000" dist="5000" dir="5400000" sy="-100000" rotWithShape="0"/>
                </a:effectLst>
                <a:latin typeface="Bookman Old Style" panose="02050604050505020204" pitchFamily="18" charset="0"/>
              </a:rPr>
              <a:t>2)</a:t>
            </a:r>
            <a:r>
              <a:rPr lang="ru-RU" sz="1650" b="1" dirty="0">
                <a:solidFill>
                  <a:schemeClr val="tx2"/>
                </a:solidFill>
                <a:latin typeface="Bookman Old Style" panose="02050604050505020204" pitchFamily="18" charset="0"/>
              </a:rPr>
              <a:t>оформление благодарственных писем для победителей и участников конкурса! </a:t>
            </a:r>
            <a:r>
              <a:rPr lang="ru-RU" dirty="0"/>
              <a:t/>
            </a:r>
            <a:br>
              <a:rPr lang="ru-RU" dirty="0"/>
            </a:br>
            <a:endParaRPr lang="ru-RU" dirty="0"/>
          </a:p>
        </p:txBody>
      </p:sp>
      <p:pic>
        <p:nvPicPr>
          <p:cNvPr id="4" name="Рисунок 3" descr="E:\сканы\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803" y="1893534"/>
            <a:ext cx="3564396" cy="3994102"/>
          </a:xfrm>
          <a:prstGeom prst="rect">
            <a:avLst/>
          </a:prstGeom>
          <a:noFill/>
          <a:ln>
            <a:noFill/>
          </a:ln>
        </p:spPr>
      </p:pic>
      <p:sp>
        <p:nvSpPr>
          <p:cNvPr id="5" name="Стрелка влево 4"/>
          <p:cNvSpPr/>
          <p:nvPr/>
        </p:nvSpPr>
        <p:spPr>
          <a:xfrm>
            <a:off x="5056851" y="2518880"/>
            <a:ext cx="2700300" cy="1450181"/>
          </a:xfrm>
          <a:prstGeom prst="leftArrow">
            <a:avLst>
              <a:gd name="adj1" fmla="val 50000"/>
              <a:gd name="adj2" fmla="val 26126"/>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844"/>
              </a:spcBef>
              <a:spcAft>
                <a:spcPts val="750"/>
              </a:spcAft>
            </a:pPr>
            <a:r>
              <a:rPr lang="ru-RU" sz="1050" b="1" dirty="0">
                <a:latin typeface="Times New Roman"/>
                <a:ea typeface="Calibri"/>
                <a:cs typeface="Times New Roman"/>
              </a:rPr>
              <a:t>Вот такие авторские «Благодарственные письма»  придуманы и вручены родителям в декабре 2013 г.</a:t>
            </a:r>
            <a:endParaRPr lang="ru-RU" sz="1050" b="1" dirty="0">
              <a:ea typeface="Calibri"/>
              <a:cs typeface="Times New Roman"/>
            </a:endParaRPr>
          </a:p>
        </p:txBody>
      </p:sp>
      <p:pic>
        <p:nvPicPr>
          <p:cNvPr id="8" name="Рисунок 7" descr="E:\DSC021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068" y="3969060"/>
            <a:ext cx="2592287" cy="1728192"/>
          </a:xfrm>
          <a:prstGeom prst="rect">
            <a:avLst/>
          </a:prstGeom>
          <a:noFill/>
          <a:ln>
            <a:noFill/>
          </a:ln>
        </p:spPr>
      </p:pic>
      <p:pic>
        <p:nvPicPr>
          <p:cNvPr id="5122" name="Picture 2" descr="C:\Users\Лариса\Pictures\C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156" y="1598791"/>
            <a:ext cx="1780995" cy="1236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441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ПТИЦЫ-РЦ-2014г.</Template>
  <TotalTime>1</TotalTime>
  <Words>714</Words>
  <Application>Microsoft Office PowerPoint</Application>
  <PresentationFormat>Экран (4:3)</PresentationFormat>
  <Paragraphs>44</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Bookman Old Style</vt:lpstr>
      <vt:lpstr>Calibri</vt:lpstr>
      <vt:lpstr>Impact</vt:lpstr>
      <vt:lpstr>Times New Roman</vt:lpstr>
      <vt:lpstr>Тема Office</vt:lpstr>
      <vt:lpstr>П Р Е З Е Н Т А Ц И Я </vt:lpstr>
      <vt:lpstr>Презентация PowerPoint</vt:lpstr>
      <vt:lpstr>Презентация PowerPoint</vt:lpstr>
      <vt:lpstr>Презентация PowerPoint</vt:lpstr>
      <vt:lpstr>Формы работы  с детьми:  </vt:lpstr>
      <vt:lpstr>Презентация PowerPoint</vt:lpstr>
      <vt:lpstr>МАСТЕР-КЛАСС  от  С.КАЗАКОВА</vt:lpstr>
      <vt:lpstr>Презентация PowerPoint</vt:lpstr>
      <vt:lpstr> ЗАЩИТА  ПРОЕКТА 2)оформление благодарственных писем для победителей и участников конкурса!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 Р Е З Е Н Т А Ц И Я </dc:title>
  <dc:creator>Reanimator</dc:creator>
  <cp:lastModifiedBy>Reanimator</cp:lastModifiedBy>
  <cp:revision>5</cp:revision>
  <dcterms:created xsi:type="dcterms:W3CDTF">2015-10-20T16:43:50Z</dcterms:created>
  <dcterms:modified xsi:type="dcterms:W3CDTF">2015-10-20T16:47:39Z</dcterms:modified>
</cp:coreProperties>
</file>