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FF"/>
    <a:srgbClr val="99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8E117-CF6A-4DCB-976E-B474FBB7E02E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2C747-407C-46AD-86BF-3EA2A68B5ED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ook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988840"/>
            <a:ext cx="3003248" cy="3352605"/>
          </a:xfrm>
          <a:prstGeom prst="rect">
            <a:avLst/>
          </a:prstGeom>
        </p:spPr>
      </p:pic>
      <p:pic>
        <p:nvPicPr>
          <p:cNvPr id="5" name="Рисунок 4" descr="ar12166024495597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0072" y="2231219"/>
            <a:ext cx="2286016" cy="3110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3143272" cy="286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/>
              <a:t>                                  </a:t>
            </a:r>
            <a:r>
              <a:rPr lang="ru-RU" sz="3600" b="1" dirty="0" smtClean="0">
                <a:solidFill>
                  <a:srgbClr val="002060"/>
                </a:solidFill>
              </a:rPr>
              <a:t>[?]      -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       согласный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      глухой непарный,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      твердый непарный,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      есть в  этом  слове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135729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571744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[</a:t>
            </a:r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r>
              <a:rPr lang="ru-RU" sz="8000" b="1" dirty="0" smtClean="0">
                <a:solidFill>
                  <a:srgbClr val="FF0000"/>
                </a:solidFill>
              </a:rPr>
              <a:t>]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715272" y="5715016"/>
            <a:ext cx="714380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7786742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</a:t>
            </a:r>
            <a:r>
              <a:rPr lang="ru-RU" sz="4000" b="1" dirty="0" err="1" smtClean="0"/>
              <a:t>ц.рк</a:t>
            </a:r>
            <a:r>
              <a:rPr lang="ru-RU" sz="4000" b="1" dirty="0" smtClean="0"/>
              <a:t>           синиц.        ц.ркуль        станц.я      ц.фры         полиц.я</a:t>
            </a:r>
          </a:p>
          <a:p>
            <a:pPr>
              <a:buNone/>
            </a:pPr>
            <a:r>
              <a:rPr lang="ru-RU" sz="4000" b="1" dirty="0" smtClean="0"/>
              <a:t> традиц.я    рукавиц.    колодц. 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857232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[</a:t>
            </a:r>
            <a:r>
              <a:rPr lang="ru-RU" sz="8000" b="1" dirty="0" err="1" smtClean="0">
                <a:solidFill>
                  <a:srgbClr val="FF0000"/>
                </a:solidFill>
              </a:rPr>
              <a:t>ы</a:t>
            </a:r>
            <a:r>
              <a:rPr lang="ru-RU" sz="8000" b="1" dirty="0" smtClean="0">
                <a:solidFill>
                  <a:srgbClr val="FF0000"/>
                </a:solidFill>
              </a:rPr>
              <a:t>]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785794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[</a:t>
            </a:r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r>
              <a:rPr lang="ru-RU" sz="8000" b="1" dirty="0" smtClean="0">
                <a:solidFill>
                  <a:srgbClr val="FF0000"/>
                </a:solidFill>
              </a:rPr>
              <a:t>]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2428882" cy="1908417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714380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329642" cy="494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925211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           </a:t>
                      </a:r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Что мы знаем  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3600" dirty="0" smtClean="0">
                          <a:solidFill>
                            <a:srgbClr val="FFC000"/>
                          </a:solidFill>
                        </a:rPr>
                        <a:t>Что надо узнать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539564">
                <a:tc>
                  <a:txBody>
                    <a:bodyPr/>
                    <a:lstStyle/>
                    <a:p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после  [</a:t>
                      </a:r>
                      <a:r>
                        <a:rPr kumimoji="0" lang="ru-RU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    слышим  [</a:t>
                      </a:r>
                      <a:r>
                        <a:rPr kumimoji="0" lang="ru-RU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какую букву пишут после Ц:  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b="1" dirty="0" smtClean="0"/>
                        <a:t> или 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250132">
                <a:tc>
                  <a:txBody>
                    <a:bodyPr/>
                    <a:lstStyle/>
                    <a:p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 можем обозначать буквами </a:t>
                      </a:r>
                      <a:r>
                        <a:rPr kumimoji="0"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kumimoji="0"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когда после    </a:t>
                      </a:r>
                    </a:p>
                    <a:p>
                      <a:r>
                        <a:rPr lang="ru-RU" sz="3600" b="1" dirty="0" smtClean="0"/>
                        <a:t>              буквы</a:t>
                      </a:r>
                      <a:r>
                        <a:rPr lang="ru-RU" sz="3600" b="1" baseline="0" dirty="0" smtClean="0"/>
                        <a:t>   Ц </a:t>
                      </a:r>
                    </a:p>
                    <a:p>
                      <a:r>
                        <a:rPr lang="ru-RU" sz="3600" b="1" baseline="0" dirty="0" smtClean="0"/>
                        <a:t>  писать </a:t>
                      </a:r>
                      <a:r>
                        <a:rPr lang="ru-RU" sz="3600" b="1" baseline="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b="1" baseline="0" dirty="0" smtClean="0"/>
                        <a:t>,</a:t>
                      </a:r>
                    </a:p>
                    <a:p>
                      <a:r>
                        <a:rPr lang="ru-RU" sz="3600" b="1" baseline="0" dirty="0" smtClean="0"/>
                        <a:t>          а когда </a:t>
                      </a:r>
                      <a:r>
                        <a:rPr lang="ru-RU" sz="3600" b="1" baseline="0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2000240"/>
            <a:ext cx="4000528" cy="17145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786190"/>
            <a:ext cx="4000528" cy="20717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786190"/>
            <a:ext cx="4000528" cy="20717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000240"/>
            <a:ext cx="4000528" cy="17145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714380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785786" y="5572140"/>
            <a:ext cx="1643074" cy="1042416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" y="15240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7215206" y="5429264"/>
            <a:ext cx="1714512" cy="1042416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04800" y="30480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57200" y="45720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9600" y="60960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62000" y="76200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928926" y="3500438"/>
            <a:ext cx="3929090" cy="104241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после   </a:t>
            </a:r>
            <a:r>
              <a:rPr lang="ru-RU" sz="3600" b="1" dirty="0" err="1" smtClean="0">
                <a:solidFill>
                  <a:schemeClr val="tx1"/>
                </a:solidFill>
              </a:rPr>
              <a:t>ц</a:t>
            </a:r>
            <a:r>
              <a:rPr lang="ru-RU" sz="3600" b="1" dirty="0" smtClean="0">
                <a:solidFill>
                  <a:schemeClr val="tx1"/>
                </a:solidFill>
              </a:rPr>
              <a:t>  [</a:t>
            </a:r>
            <a:r>
              <a:rPr lang="ru-RU" sz="3600" b="1" dirty="0" err="1" smtClean="0">
                <a:solidFill>
                  <a:schemeClr val="tx1"/>
                </a:solidFill>
              </a:rPr>
              <a:t>ы</a:t>
            </a:r>
            <a:r>
              <a:rPr lang="ru-RU" sz="3600" b="1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914400" y="914401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14282" y="1357298"/>
            <a:ext cx="3200416" cy="1557342"/>
          </a:xfrm>
          <a:prstGeom prst="ellips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 корне слов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143504" y="1285860"/>
            <a:ext cx="3714776" cy="1785950"/>
          </a:xfrm>
          <a:prstGeom prst="ellips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окончаниях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571736" y="0"/>
            <a:ext cx="3200416" cy="1557342"/>
          </a:xfrm>
          <a:prstGeom prst="ellips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  словах на  </a:t>
            </a:r>
            <a:r>
              <a:rPr lang="ru-RU" sz="3200" b="1" dirty="0" smtClean="0">
                <a:solidFill>
                  <a:srgbClr val="C00000"/>
                </a:solidFill>
              </a:rPr>
              <a:t>-</a:t>
            </a:r>
            <a:r>
              <a:rPr lang="ru-RU" sz="3200" b="1" dirty="0" err="1" smtClean="0">
                <a:solidFill>
                  <a:srgbClr val="C00000"/>
                </a:solidFill>
              </a:rPr>
              <a:t>ция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392877" y="3893347"/>
            <a:ext cx="2286016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928662" y="2214554"/>
            <a:ext cx="3714776" cy="25717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6357950" y="4143380"/>
            <a:ext cx="2071702" cy="2143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786050" y="4857760"/>
            <a:ext cx="3571900" cy="1857388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Цыган,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на цыпочках,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цыпленок, цыц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4" name="Стрелка вправо с вырезом 33"/>
          <p:cNvSpPr/>
          <p:nvPr/>
        </p:nvSpPr>
        <p:spPr>
          <a:xfrm>
            <a:off x="6429388" y="5857892"/>
            <a:ext cx="714380" cy="484632"/>
          </a:xfrm>
          <a:prstGeom prst="notched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0" y="6072182"/>
            <a:ext cx="714380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42955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Определю, в какой части орфограмма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357430"/>
            <a:ext cx="3071834" cy="2071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если в </a:t>
            </a:r>
            <a:r>
              <a:rPr lang="ru-RU" sz="2800" b="1" dirty="0" smtClean="0">
                <a:solidFill>
                  <a:srgbClr val="A50021"/>
                </a:solidFill>
              </a:rPr>
              <a:t>корне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то проверю:  не является ли  слово исключением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500306"/>
            <a:ext cx="3286148" cy="1785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если   в </a:t>
            </a:r>
            <a:r>
              <a:rPr lang="ru-RU" sz="3200" b="1" dirty="0" smtClean="0">
                <a:solidFill>
                  <a:srgbClr val="FF0000"/>
                </a:solidFill>
              </a:rPr>
              <a:t>окончании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, то пишу </a:t>
            </a:r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786322"/>
            <a:ext cx="2714644" cy="14144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если на </a:t>
            </a:r>
            <a:r>
              <a:rPr lang="ru-RU" sz="3200" b="1" dirty="0" smtClean="0">
                <a:solidFill>
                  <a:srgbClr val="FF0000"/>
                </a:solidFill>
              </a:rPr>
              <a:t>ЦИЯ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то пишу 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500298" y="1500174"/>
            <a:ext cx="785818" cy="6429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786050" y="3000372"/>
            <a:ext cx="300039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036479" y="1464455"/>
            <a:ext cx="928694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714380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b="1" dirty="0" smtClean="0"/>
              <a:t>                  Упр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86874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ц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400" b="1" dirty="0" smtClean="0">
                <a:solidFill>
                  <a:srgbClr val="002060"/>
                </a:solidFill>
              </a:rPr>
              <a:t>рк             синиц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r>
              <a:rPr lang="ru-RU" sz="4400" b="1" dirty="0" smtClean="0">
                <a:solidFill>
                  <a:srgbClr val="002060"/>
                </a:solidFill>
              </a:rPr>
              <a:t>     ц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400" b="1" dirty="0" smtClean="0">
                <a:solidFill>
                  <a:srgbClr val="002060"/>
                </a:solidFill>
              </a:rPr>
              <a:t>ркуль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певиц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r>
              <a:rPr lang="ru-RU" sz="4400" b="1" dirty="0" smtClean="0">
                <a:solidFill>
                  <a:srgbClr val="002060"/>
                </a:solidFill>
              </a:rPr>
              <a:t>       ц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400" b="1" dirty="0" smtClean="0">
                <a:solidFill>
                  <a:srgbClr val="002060"/>
                </a:solidFill>
              </a:rPr>
              <a:t>фра        скворц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ц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400" b="1" dirty="0" smtClean="0">
                <a:solidFill>
                  <a:srgbClr val="002060"/>
                </a:solidFill>
              </a:rPr>
              <a:t>линдр     птенц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r>
              <a:rPr lang="ru-RU" sz="4400" b="1" dirty="0" smtClean="0">
                <a:solidFill>
                  <a:srgbClr val="002060"/>
                </a:solidFill>
              </a:rPr>
              <a:t>     ц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400" b="1" dirty="0" smtClean="0">
                <a:solidFill>
                  <a:srgbClr val="002060"/>
                </a:solidFill>
              </a:rPr>
              <a:t>рковой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улиц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r>
              <a:rPr lang="ru-RU" sz="4400" b="1" dirty="0" smtClean="0">
                <a:solidFill>
                  <a:srgbClr val="002060"/>
                </a:solidFill>
              </a:rPr>
              <a:t>          огурц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r>
              <a:rPr lang="ru-RU" sz="4400" b="1" dirty="0" smtClean="0">
                <a:solidFill>
                  <a:srgbClr val="002060"/>
                </a:solidFill>
              </a:rPr>
              <a:t>      пальц</a:t>
            </a:r>
            <a:r>
              <a:rPr lang="ru-RU" sz="4400" b="1" dirty="0" smtClean="0">
                <a:solidFill>
                  <a:srgbClr val="FF0000"/>
                </a:solidFill>
              </a:rPr>
              <a:t>ы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175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                  Упр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admin1</dc:creator>
  <cp:lastModifiedBy>user</cp:lastModifiedBy>
  <cp:revision>18</cp:revision>
  <dcterms:created xsi:type="dcterms:W3CDTF">2011-11-24T17:04:16Z</dcterms:created>
  <dcterms:modified xsi:type="dcterms:W3CDTF">2011-11-25T01:18:53Z</dcterms:modified>
</cp:coreProperties>
</file>